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6"/>
  </p:notesMasterIdLst>
  <p:sldIdLst>
    <p:sldId id="281" r:id="rId2"/>
    <p:sldId id="272" r:id="rId3"/>
    <p:sldId id="257" r:id="rId4"/>
    <p:sldId id="273" r:id="rId5"/>
    <p:sldId id="259" r:id="rId6"/>
    <p:sldId id="279" r:id="rId7"/>
    <p:sldId id="274" r:id="rId8"/>
    <p:sldId id="275" r:id="rId9"/>
    <p:sldId id="276" r:id="rId10"/>
    <p:sldId id="280" r:id="rId11"/>
    <p:sldId id="277" r:id="rId12"/>
    <p:sldId id="278" r:id="rId13"/>
    <p:sldId id="282" r:id="rId14"/>
    <p:sldId id="284" r:id="rId15"/>
    <p:sldId id="283" r:id="rId16"/>
    <p:sldId id="289" r:id="rId17"/>
    <p:sldId id="290" r:id="rId18"/>
    <p:sldId id="291" r:id="rId19"/>
    <p:sldId id="287" r:id="rId20"/>
    <p:sldId id="293" r:id="rId21"/>
    <p:sldId id="294" r:id="rId22"/>
    <p:sldId id="298" r:id="rId23"/>
    <p:sldId id="296" r:id="rId24"/>
    <p:sldId id="297" r:id="rId25"/>
  </p:sldIdLst>
  <p:sldSz cx="12801600" cy="9601200" type="A3"/>
  <p:notesSz cx="6888163" cy="10021888"/>
  <p:defaultTextStyle>
    <a:defPPr>
      <a:defRPr lang="it-IT"/>
    </a:defPPr>
    <a:lvl1pPr marL="0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850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700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548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397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245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095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8944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8793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5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66FFFF"/>
    <a:srgbClr val="99FFCC"/>
    <a:srgbClr val="99FF99"/>
    <a:srgbClr val="996600"/>
    <a:srgbClr val="9900CC"/>
    <a:srgbClr val="660066"/>
    <a:srgbClr val="CC6600"/>
    <a:srgbClr val="00FF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8585" autoAdjust="0"/>
    <p:restoredTop sz="85943" autoAdjust="0"/>
  </p:normalViewPr>
  <p:slideViewPr>
    <p:cSldViewPr>
      <p:cViewPr>
        <p:scale>
          <a:sx n="80" d="100"/>
          <a:sy n="80" d="100"/>
        </p:scale>
        <p:origin x="-714" y="-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102"/>
      </p:cViewPr>
      <p:guideLst>
        <p:guide orient="horz" pos="2882"/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5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5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439B03ED-CE4B-4DA6-901E-6DB999E15B9B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1641" tIns="45821" rIns="91641" bIns="4582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5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5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7EDF9D07-BD19-426B-A07A-A4D8FACE0B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7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850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700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548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397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245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095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8944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8793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8DD790-4C58-4FDD-BAFB-3501F6A2EFCF}" type="slidenum">
              <a:rPr lang="it-IT"/>
              <a:pPr/>
              <a:t>2</a:t>
            </a:fld>
            <a:endParaRPr lang="it-IT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66775" y="890588"/>
            <a:ext cx="5859463" cy="43942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8974" y="5565977"/>
            <a:ext cx="6074977" cy="527367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43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2994962" y="537845"/>
            <a:ext cx="4031615" cy="1147032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1238" y="6169664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2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85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7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7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6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5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4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4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26" indent="0">
              <a:buNone/>
              <a:defRPr sz="2800" b="1"/>
            </a:lvl2pPr>
            <a:lvl3pPr marL="1279852" indent="0">
              <a:buNone/>
              <a:defRPr sz="2500" b="1"/>
            </a:lvl3pPr>
            <a:lvl4pPr marL="1919778" indent="0">
              <a:buNone/>
              <a:defRPr sz="2200" b="1"/>
            </a:lvl4pPr>
            <a:lvl5pPr marL="2559705" indent="0">
              <a:buNone/>
              <a:defRPr sz="2200" b="1"/>
            </a:lvl5pPr>
            <a:lvl6pPr marL="3199631" indent="0">
              <a:buNone/>
              <a:defRPr sz="2200" b="1"/>
            </a:lvl6pPr>
            <a:lvl7pPr marL="3839559" indent="0">
              <a:buNone/>
              <a:defRPr sz="2200" b="1"/>
            </a:lvl7pPr>
            <a:lvl8pPr marL="4479485" indent="0">
              <a:buNone/>
              <a:defRPr sz="2200" b="1"/>
            </a:lvl8pPr>
            <a:lvl9pPr marL="5119411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26" indent="0">
              <a:buNone/>
              <a:defRPr sz="2800" b="1"/>
            </a:lvl2pPr>
            <a:lvl3pPr marL="1279852" indent="0">
              <a:buNone/>
              <a:defRPr sz="2500" b="1"/>
            </a:lvl3pPr>
            <a:lvl4pPr marL="1919778" indent="0">
              <a:buNone/>
              <a:defRPr sz="2200" b="1"/>
            </a:lvl4pPr>
            <a:lvl5pPr marL="2559705" indent="0">
              <a:buNone/>
              <a:defRPr sz="2200" b="1"/>
            </a:lvl5pPr>
            <a:lvl6pPr marL="3199631" indent="0">
              <a:buNone/>
              <a:defRPr sz="2200" b="1"/>
            </a:lvl6pPr>
            <a:lvl7pPr marL="3839559" indent="0">
              <a:buNone/>
              <a:defRPr sz="2200" b="1"/>
            </a:lvl7pPr>
            <a:lvl8pPr marL="4479485" indent="0">
              <a:buNone/>
              <a:defRPr sz="2200" b="1"/>
            </a:lvl8pPr>
            <a:lvl9pPr marL="5119411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26" indent="0">
              <a:buNone/>
              <a:defRPr sz="1700"/>
            </a:lvl2pPr>
            <a:lvl3pPr marL="1279852" indent="0">
              <a:buNone/>
              <a:defRPr sz="1400"/>
            </a:lvl3pPr>
            <a:lvl4pPr marL="1919778" indent="0">
              <a:buNone/>
              <a:defRPr sz="1300"/>
            </a:lvl4pPr>
            <a:lvl5pPr marL="2559705" indent="0">
              <a:buNone/>
              <a:defRPr sz="1300"/>
            </a:lvl5pPr>
            <a:lvl6pPr marL="3199631" indent="0">
              <a:buNone/>
              <a:defRPr sz="1300"/>
            </a:lvl6pPr>
            <a:lvl7pPr marL="3839559" indent="0">
              <a:buNone/>
              <a:defRPr sz="1300"/>
            </a:lvl7pPr>
            <a:lvl8pPr marL="4479485" indent="0">
              <a:buNone/>
              <a:defRPr sz="1300"/>
            </a:lvl8pPr>
            <a:lvl9pPr marL="5119411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926" indent="0">
              <a:buNone/>
              <a:defRPr sz="3900"/>
            </a:lvl2pPr>
            <a:lvl3pPr marL="1279852" indent="0">
              <a:buNone/>
              <a:defRPr sz="3400"/>
            </a:lvl3pPr>
            <a:lvl4pPr marL="1919778" indent="0">
              <a:buNone/>
              <a:defRPr sz="2800"/>
            </a:lvl4pPr>
            <a:lvl5pPr marL="2559705" indent="0">
              <a:buNone/>
              <a:defRPr sz="2800"/>
            </a:lvl5pPr>
            <a:lvl6pPr marL="3199631" indent="0">
              <a:buNone/>
              <a:defRPr sz="2800"/>
            </a:lvl6pPr>
            <a:lvl7pPr marL="3839559" indent="0">
              <a:buNone/>
              <a:defRPr sz="2800"/>
            </a:lvl7pPr>
            <a:lvl8pPr marL="4479485" indent="0">
              <a:buNone/>
              <a:defRPr sz="2800"/>
            </a:lvl8pPr>
            <a:lvl9pPr marL="5119411" indent="0">
              <a:buNone/>
              <a:defRPr sz="2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926" indent="0">
              <a:buNone/>
              <a:defRPr sz="1700"/>
            </a:lvl2pPr>
            <a:lvl3pPr marL="1279852" indent="0">
              <a:buNone/>
              <a:defRPr sz="1400"/>
            </a:lvl3pPr>
            <a:lvl4pPr marL="1919778" indent="0">
              <a:buNone/>
              <a:defRPr sz="1300"/>
            </a:lvl4pPr>
            <a:lvl5pPr marL="2559705" indent="0">
              <a:buNone/>
              <a:defRPr sz="1300"/>
            </a:lvl5pPr>
            <a:lvl6pPr marL="3199631" indent="0">
              <a:buNone/>
              <a:defRPr sz="1300"/>
            </a:lvl6pPr>
            <a:lvl7pPr marL="3839559" indent="0">
              <a:buNone/>
              <a:defRPr sz="1300"/>
            </a:lvl7pPr>
            <a:lvl8pPr marL="4479485" indent="0">
              <a:buNone/>
              <a:defRPr sz="1300"/>
            </a:lvl8pPr>
            <a:lvl9pPr marL="5119411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85" tIns="63994" rIns="127985" bIns="63994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7985" tIns="63994" rIns="127985" bIns="6399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F5E2-032A-491F-A043-A2674F9D864E}" type="datetimeFigureOut">
              <a:rPr lang="it-IT" smtClean="0"/>
              <a:pPr/>
              <a:t>08/12/2019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1279852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45" indent="-479945" algn="l" defTabSz="1279852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81" indent="-399953" algn="l" defTabSz="1279852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816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742" indent="-319963" algn="l" defTabSz="127985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668" indent="-319963" algn="l" defTabSz="1279852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594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520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449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375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26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52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778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705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631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559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485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411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384492"/>
            <a:ext cx="11593368" cy="1679803"/>
          </a:xfrm>
          <a:solidFill>
            <a:srgbClr val="00B050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defTabSz="1279700"/>
            <a:r>
              <a:rPr lang="it-IT" sz="2800" dirty="0" smtClean="0">
                <a:solidFill>
                  <a:schemeClr val="tx1"/>
                </a:solidFill>
              </a:rPr>
              <a:t/>
            </a:r>
            <a:br>
              <a:rPr lang="it-IT" sz="2800" dirty="0" smtClean="0">
                <a:solidFill>
                  <a:schemeClr val="tx1"/>
                </a:solidFill>
              </a:rPr>
            </a:br>
            <a:endParaRPr lang="it-IT" sz="25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828636" y="514320"/>
            <a:ext cx="11287204" cy="140596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072208" y="624136"/>
            <a:ext cx="10928874" cy="1067346"/>
          </a:xfrm>
          <a:prstGeom prst="rect">
            <a:avLst/>
          </a:prstGeom>
          <a:solidFill>
            <a:srgbClr val="FFFF00"/>
          </a:solidFill>
          <a:ln w="15875">
            <a:solidFill>
              <a:srgbClr val="FFFF00"/>
            </a:solidFill>
          </a:ln>
          <a:effectLst>
            <a:outerShdw blurRad="50800" dist="50800" dir="5400000" sx="1000" sy="1000" algn="ctr" rotWithShape="0">
              <a:srgbClr val="000000">
                <a:alpha val="0"/>
              </a:srgbClr>
            </a:outerShdw>
          </a:effectLst>
        </p:spPr>
        <p:txBody>
          <a:bodyPr vert="horz" lIns="127985" tIns="63994" rIns="127985" bIns="63994" rtlCol="0" anchor="ctr">
            <a:normAutofit/>
          </a:bodyPr>
          <a:lstStyle/>
          <a:p>
            <a:pPr algn="ctr" defTabSz="1279852">
              <a:spcBef>
                <a:spcPct val="0"/>
              </a:spcBef>
            </a:pPr>
            <a:endParaRPr lang="it-IT" sz="1800" b="1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0080" y="2240282"/>
            <a:ext cx="11737384" cy="702481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1800" b="1" dirty="0" smtClean="0"/>
              <a:t>A.S. 2019/2022</a:t>
            </a: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r>
              <a:rPr lang="it-IT" sz="1800" b="1" dirty="0" smtClean="0"/>
              <a:t>CURRICOLO VERTICALE </a:t>
            </a:r>
            <a:r>
              <a:rPr lang="it-IT" sz="1800" b="1" dirty="0" err="1" smtClean="0"/>
              <a:t>D’ISTITUTO</a:t>
            </a:r>
            <a:endParaRPr lang="it-IT" sz="1800" b="1" dirty="0" smtClean="0"/>
          </a:p>
          <a:p>
            <a:pPr algn="ctr">
              <a:buNone/>
            </a:pPr>
            <a:r>
              <a:rPr lang="it-IT" sz="1800" b="1" dirty="0" smtClean="0"/>
              <a:t>Programmazione dipartimentale verticale</a:t>
            </a:r>
          </a:p>
          <a:p>
            <a:pPr algn="ctr">
              <a:buNone/>
            </a:pPr>
            <a:r>
              <a:rPr lang="it-IT" sz="1800" b="1" dirty="0" smtClean="0"/>
              <a:t>Allegato 2</a:t>
            </a:r>
          </a:p>
          <a:p>
            <a:pPr algn="ctr">
              <a:buNone/>
            </a:pPr>
            <a:r>
              <a:rPr lang="it-IT" sz="1800" dirty="0" smtClean="0"/>
              <a:t>Dipartimento N. 2 – Area </a:t>
            </a:r>
            <a:r>
              <a:rPr lang="it-IT" sz="1800" dirty="0" err="1" smtClean="0"/>
              <a:t>matematico-scientifico-tecnologica</a:t>
            </a:r>
            <a:endParaRPr lang="it-IT" sz="1800" dirty="0" smtClean="0"/>
          </a:p>
          <a:p>
            <a:pPr>
              <a:buNone/>
            </a:pPr>
            <a:endParaRPr lang="it-IT" sz="1800" b="1" dirty="0" smtClean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 smtClean="0"/>
          </a:p>
          <a:p>
            <a:pPr>
              <a:buNone/>
            </a:pPr>
            <a:endParaRPr lang="it-IT" sz="1800" b="1" dirty="0" smtClean="0"/>
          </a:p>
          <a:p>
            <a:pPr>
              <a:buNone/>
            </a:pPr>
            <a:endParaRPr lang="it-IT" sz="1800" b="1" dirty="0" smtClean="0"/>
          </a:p>
          <a:p>
            <a:pPr>
              <a:buNone/>
            </a:pPr>
            <a:endParaRPr lang="it-IT" sz="1800" b="1" dirty="0" smtClean="0"/>
          </a:p>
          <a:p>
            <a:pPr>
              <a:buNone/>
            </a:pPr>
            <a:endParaRPr lang="it-IT" sz="1800" b="1" dirty="0" smtClean="0"/>
          </a:p>
          <a:p>
            <a:pPr>
              <a:buNone/>
            </a:pPr>
            <a:r>
              <a:rPr lang="it-IT" sz="1800" b="1" dirty="0" smtClean="0"/>
              <a:t>Coordinatore del Dipartimento 2</a:t>
            </a:r>
          </a:p>
          <a:p>
            <a:pPr>
              <a:buFont typeface="Wingdings" pitchFamily="2" charset="2"/>
              <a:buChar char="§"/>
            </a:pPr>
            <a:r>
              <a:rPr lang="it-IT" sz="1800" b="1" dirty="0" smtClean="0"/>
              <a:t>Prof.ssa G. PIAZZA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266002" y="696144"/>
            <a:ext cx="10541286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ISTITUTO </a:t>
            </a:r>
            <a:r>
              <a:rPr lang="it-IT" sz="1800" b="1" smtClean="0"/>
              <a:t>COMPRENSIVO “CAPUANA-PARDO”</a:t>
            </a: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>SCUOLA DELL’INFANZIA, PRIMARIA E SECONDARIA </a:t>
            </a:r>
            <a:r>
              <a:rPr lang="it-IT" sz="1800" dirty="0" err="1" smtClean="0"/>
              <a:t>DI</a:t>
            </a:r>
            <a:r>
              <a:rPr lang="it-IT" sz="1800" dirty="0" smtClean="0"/>
              <a:t> I GRADO</a:t>
            </a:r>
            <a:br>
              <a:rPr lang="it-IT" sz="1800" dirty="0" smtClean="0"/>
            </a:br>
            <a:r>
              <a:rPr lang="it-IT" sz="1800" dirty="0" smtClean="0"/>
              <a:t>CASTELVETRANO</a:t>
            </a:r>
            <a:endParaRPr lang="it-IT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78919"/>
              </p:ext>
            </p:extLst>
          </p:nvPr>
        </p:nvGraphicFramePr>
        <p:xfrm>
          <a:off x="568153" y="-75122"/>
          <a:ext cx="12233448" cy="970723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/>
                <a:gridCol w="2718544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349874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952394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342900" marR="0" indent="-77788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it-IT" sz="1400" b="1" dirty="0" smtClean="0"/>
                        <a:t>Osservare </a:t>
                      </a:r>
                    </a:p>
                    <a:p>
                      <a:pPr marL="342900" marR="0" indent="-77788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e descrivere oggetti e fenomeni</a:t>
                      </a:r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Conversazioni  -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circle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schede strutturate - disegni  liberi - giochi con regole – manipolazioni – abachi - giochi  di esplorazione e di contatto con se stessi, gli altri e gli oggetti – Il corpo e i suoi bisogni. Scoperta del rapporto tra organismi viventi e l’ambiente. Condivisione verbale delle esperienze vissute – letture di immagini - esplorazione dell’ambiente circostante 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Viventi e non viventi. Corpo umano. Sensi. Proprietà degli oggetti e dei materiali. Semplici fenomeni fisici e chimici (miscugli, soluzioni, composti). Passaggi di stato della materia. Classificazioni dei viventi. Organi dei viventi e loro funzioni. Relazioni tra organi, funzioni e adattamento all’ambiente. Ecosistemi e catene alimentari.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Proprietà e caratteristiche dei material più comuni Oggetti e utensili di uso comune, loro funzioni e trasformazione nel tempo.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Risparmio energetico, riutilizzo e riciclaggio dei materiali Terminologia specifica. Caratteristiche e potenzialità tecnologiche degli strumenti d’uso più comuni.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Classificazioni, seriazioni.  Materiali e loro caratteristiche: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trasformazioni. Fenomeni fisici e chimici. Energia: concetto, fonti, trasformazione. Ecosistemi e loro organizzazione. Viventi e non viventi e loro caratteristiche: classificazioni. Relazioni organismi/ambiente, organi/funzioni. Relazioni uomo/ambiente/ecosistemi. Corpo umano, stili di vita, salute e sicurezza. Fenomeni atmosferici.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Proprietà e caratteristiche dei material più comuni. Oggetti e utensili di uso comune, loro funzioni e trasformazione nel tempo.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Risparmio energetico, riutilizzo e riciclaggio dei materiali Terminologia specifica. Caratteristiche e potenzialità tecnologiche degli strumenti d’uso più comuni.</a:t>
                      </a:r>
                    </a:p>
                    <a:p>
                      <a:pPr algn="just"/>
                      <a:endParaRPr lang="it-I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metodo scientifico. Gli stati della materia. Temperatura, calore e passaggi di stato. L’aria, l’acqua, il suolo. L’organizzazione dei viventi. La classificazione dei viventi. Monere, protisti, funghi e virus. Il regno delle piante. Il regno animale.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Strumenti e tecniche di rappresentazione (disegno geometrico). Risorse e materiali. Proprietà dei materiali. Principi di funzionamento di apparecchi di uso comune. </a:t>
                      </a:r>
                      <a:r>
                        <a:rPr lang="it-IT" sz="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Strumenti informatici. 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SECONDO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struttura della materia. Le trasformazioni chimiche. La struttura e il rivestimento del corpo. Il sostegno e il movimento. Principi di alimentazione. La dieta mediterranea. La respirazione. Il trasporto delle sostanze. L’eliminazione delle sostanze di rifiuto. Le difese dell’organismo e le malattie. Le forze e il movimento.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Strumenti e tecniche di rappresentazione (disegno tecnico e geometrico). Proprietà dei materiali. Principi di funzionamento di apparecchi di uso comune. Strumenti informatici. </a:t>
                      </a:r>
                      <a:endParaRPr lang="it-IT" sz="8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TERZO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sistema nervoso e il sistema endocrino. La riproduzione. Malattie che si trasmettono per via sessuale. Difese dell’organismo e malattie. La scoperta dell’ereditarietà. La molecola del DNA  e la rivoluzione genetica. L’evoluzione dei viventi. Il lavoro e l’energia. Elettricità e magnetismo. La Terra come pianeta. Vulcani e terremoti. La struttura della Terra.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Strumenti e tecniche di rappresentazione (disegno tecnico e geometrico). Principi di funzionamento di macchine e apparecchi di uso comune. Strumenti informatici</a:t>
                      </a: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 smtClean="0"/>
              <a:t>COMPETENZA   </a:t>
            </a:r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r>
              <a:rPr lang="it-IT" sz="1200" b="1" dirty="0" smtClean="0"/>
              <a:t>SPECIFICA</a:t>
            </a:r>
            <a:r>
              <a:rPr lang="it-IT" sz="1200" dirty="0" smtClean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7625" y="876173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 smtClean="0"/>
              <a:t>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       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     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7984976" y="48072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276166" y="295199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35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358686"/>
              </p:ext>
            </p:extLst>
          </p:nvPr>
        </p:nvGraphicFramePr>
        <p:xfrm>
          <a:off x="568153" y="-89664"/>
          <a:ext cx="12233448" cy="964279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/>
                <a:gridCol w="2718544"/>
                <a:gridCol w="2718544"/>
                <a:gridCol w="2718544"/>
                <a:gridCol w="2718544"/>
              </a:tblGrid>
              <a:tr h="1022027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620516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58757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2)Progettare, sperimentare </a:t>
                      </a: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e verificare ipotesi</a:t>
                      </a:r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 Esplorare e manipolare materiali diversi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 Scoprire le proprietà di alcuni materiali (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acqua-farina-terra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ecc…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Riconoscere la causa e l’effetto di alcuni fenomeni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  Rilevare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il mutamento della natura durante l’anno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 Verbalizzare i giorni della settimana e le caratteristiche delle quattro stagioni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2.F Comprendere i fenomeni atmosferici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2.G Verbalizzare alcune caratteristiche che differenziano gli esseri viventi dai non viventi</a:t>
                      </a:r>
                    </a:p>
                    <a:p>
                      <a:endParaRPr lang="it-IT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OSSERVARE E SPERIMENTARE SUL CAMPO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Sperimentare i cambiamenti di stato dell’acqua.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Scoprire la composizione del suolo e comprenderne l’importanza.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Sperimentare le caratteristiche e le proprietà dell’aria.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 Individuare e sperimentare le caratteristiche delle piante e la loro funzione.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Cogliere, attraverso l’osservazione diretta o mediata, la varietà di forme e comportamenti degli animali.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2.F Utilizzare schemi, tabelle, disegni, … per registrare i dati delle osservazioni e degli esperimenti.</a:t>
                      </a:r>
                    </a:p>
                    <a:p>
                      <a:pPr marL="177800" indent="-177800" algn="just"/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PREVEDERE E IMMAGINARE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2.G Conoscere la funzionalità e l’utilizzo di pannelli fotovoltaici e l’impianto eolico.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OSSERVARE E SPERIMENTARE SUL CAMPO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Osservare l’ambiente circostante ed individuare gli elementi caratterizzanti.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2.BCompiere osservazioni specifiche e rilevare comportamenti in piante ed animali dovuti al trascorrere o al cambiamento del tempo.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Conoscere l’origine e la composizione del Sistema Solare.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 Attraverso l’osservazione del cielo diurno e notturno e dell’ambiente di vita conoscere le caratteristiche fondamentali del sole, delle stelle e dei pianeti che compongono il Sistema Solare con particolare riferimento al pianeta Terra.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Osservare e comprendere il fenomeno delle eclissi.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2.F Conoscere la luce e i fenomeni legati ad essa.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2.G Conoscere le principali caratteristiche dei fenomeni sonori.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2.H Descrivere la propagazione delle onde sonore e delle onde luminose attraverso semplici esperimenti.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2.I Attraverso semplici esperimenti verificare che non tutti i materiali lasciano passare la corrente elettrica.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2.J Discriminare conduttori e isolanti.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2.K Ricercare informazioni da varie fonti e selezionare quelle necessarie all’attività.</a:t>
                      </a:r>
                    </a:p>
                    <a:p>
                      <a:pPr marL="177800" marR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PREVEDERE E IMMAGINARE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2.L Riflette sulle problematiche dello sviluppo sostenibile.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FISICA </a:t>
                      </a:r>
                    </a:p>
                    <a:p>
                      <a:pPr marL="0" lv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Realizzare esperienze di fisica</a:t>
                      </a: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BIOLOGIA 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lv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 Realizzare esperienze di biologia</a:t>
                      </a:r>
                    </a:p>
                    <a:p>
                      <a:pPr marL="0" lv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CHIMICA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 Sperimentare reazioni anche con prodotti chimici di uso domestico e interpretarle sulla base di modelli semplici di struttura della materia.</a:t>
                      </a:r>
                    </a:p>
                    <a:p>
                      <a:pPr marL="0" lv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Realizzare esperienze di chimica</a:t>
                      </a: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ASTRONOMIA E SCIENZE DELLA TERRRA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 Ricostruire i movimenti della Terra da cui dipendono il dì e la notte  e l’alternarsi delle stagioni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2.F  Individuare i rischi sismici, vulcanici e idrogeologici della propria regione per pianificare eventuali attività di prevenzione.</a:t>
                      </a: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2.G Realizzare esperienze di astronomia e scienze della Terra</a:t>
                      </a:r>
                    </a:p>
                    <a:p>
                      <a:pPr marL="0" lvl="0" indent="0" algn="just" defTabSz="914400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PREVEDERE,</a:t>
                      </a: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IMMAGINARE E PROGETTARE</a:t>
                      </a: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just" defTabSz="914400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2.H Effettuare stime di grandezze fisiche riferite a materiali e oggetti dell’ambiente circostante.</a:t>
                      </a:r>
                    </a:p>
                    <a:p>
                      <a:pPr marL="180975" lvl="0" indent="-180975" algn="just" defTabSz="914400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2.I 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Valutare le conseguenze di scelte e decisioni relative a situazioni problematiche.</a:t>
                      </a:r>
                    </a:p>
                    <a:p>
                      <a:pPr marL="180975" lvl="0" indent="-180975" algn="just" defTabSz="914400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2.J Immaginare modifiche di oggetti e prodotti di uso quotidiano in relazione a nuovi bisogni o necessità.</a:t>
                      </a:r>
                    </a:p>
                    <a:p>
                      <a:pPr marL="180975" lvl="0" indent="-180975" algn="just" defTabSz="914400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2.K Pianificare le diverse fasi per la realizzazione di un oggetto impiegando materiali di uso quotidiano.</a:t>
                      </a:r>
                    </a:p>
                    <a:p>
                      <a:pPr marL="180975" lvl="0" indent="-180975" algn="just" defTabSz="914400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2.L  Progettare una gita d’istruzione, un itinerario turistico o la visita a una mostra usando internet per reperire e selezionare le informazioni utili.</a:t>
                      </a:r>
                    </a:p>
                    <a:p>
                      <a:pPr marL="180975" lvl="0" indent="-180975" algn="just" defTabSz="914400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2.MPianificare e realizzare, con l’ausilio degli strumenti multimediali, spot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pubblicitari (pubblicità progresso),  opuscoli, manifesti, brochure</a:t>
                      </a:r>
                      <a:r>
                        <a:rPr lang="it-IT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t-IT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5009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344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Conversazioni  -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circle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schede strutturate - disegni  liberi - giochi con regole – manipolazioni – abachi - giochi  di esplorazione e di contatto con se stessi, gli altri e gli oggetti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–Condivisione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verbale delle esperienze vissute – letture di immagini - esplorazione dell’ambiente circostante – visite all’oleificio, al mulino, al panificio ecc..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Viventi e non viventi. Corpo umano. Sensi. Proprietà degli oggetti e dei materiali. Semplici fenomeni fisici e chimici (miscugli, soluzioni, composti). Passaggi di stato della materia. Relazioni tra organi, funzioni e adattamento all’ambiente. Ecosistemi e catene alimentari.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Modalità  di manipolazione dei materiali più comuni Oggetti e utensili di uso comune, loro funzioni e trasformazione nel tempo.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Risparmio energetico, riutilizzo e riciclaggio dei materiali Procedure di utilizzo sicuro di utensili e segnali di sicurezza più comuni Terminologia specifica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Modalità d’uso in sicurezza degli strumenti più comuni.</a:t>
                      </a:r>
                    </a:p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Concetti geometrici e fisici per la misura e la manipolazione dei materiali. Classificazioni, seriazioni.  Materiali e loro caratteristiche: trasformazioni. Fenomeni fisici e chimici. Energia: concetto, fonti, trasformazione. Ecosistemi e loro organizzazione. Relazioni organismi/ambiente, organi/funzioni. Relazioni uomo/ambiente/ecosistemi. Corpo umano, stili di vita, salute e sicurezza. Fenomeni atmosferici.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Modalità  di manipolazione dei materiali più comuni Oggetti e utensili di uso comune, loro funzioni e trasformazione nel tempo. Risparmio energetico, riutilizzo e riciclaggio dei materiali Procedure di utilizzo sicuro di utensili e segnali di sicurezza più comuni Terminologia specifica. Modalità d’uso in sicurezza degli strumenti più comuni.</a:t>
                      </a:r>
                    </a:p>
                    <a:p>
                      <a:pPr algn="just"/>
                      <a:endParaRPr lang="it-I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metodo scientifico. Gli stati della materia. Temperatura, calore e passaggi di stato. L’aria, l’acqua, il suolo. L’organizzazione dei viventi. La classificazione dei viventi. Monere, protisti, funghi e virus. Il regno delle piante. Il regno animale.</a:t>
                      </a:r>
                    </a:p>
                    <a:p>
                      <a:pPr marL="0" algn="just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Tecnologia e sostenibilità ambientale: tecnologia dei materiali, tecnologie agrarie,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ecotecnologie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orientate alla sostenibilità.</a:t>
                      </a:r>
                    </a:p>
                    <a:p>
                      <a:pPr marL="0" algn="just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SECONDO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struttura della materia. Le trasformazioni chimiche. La struttura e il rivestimento del corpo. Il sostegno e il movimento. Principi di alimentazione. La dieta mediterranea. La respirazione. Il trasporto delle sostanze. L’eliminazione delle sostanze di rifiuto. Le difese dell’organismo e le malattie. Le forze e il movimento</a:t>
                      </a:r>
                    </a:p>
                    <a:p>
                      <a:pPr marL="0" algn="just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Tecnologia e sostenibilità ambientale: tecnologia dei materiali, tecnologie edilizie, industria alimentare, 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ecotecnologie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orientate alla sostenibilità.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TERZO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 sistema nervoso e il sistema endocrino. La riproduzione. Malattie che si trasmettono per via sessuale. Difese dell’organismo e malattie. La scoperta dell’ereditarietà. La molecola del DNA  e la rivoluzione genetica. L’evoluzione dei viventi. Il lavoro e l’energia. Elettricità e magnetismo. La Terra come pianeta. Vulcani e terremoti. La struttura della Terra. Tecnologia e sostenibilità ambientale: tecnologia dei trasporti, telecomunicazioni, produzione di energia, strumenti multimediali,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ecotecnologie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orientate alla sostenibilità.  </a:t>
                      </a: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2" y="1848272"/>
            <a:ext cx="280121" cy="37856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 smtClean="0"/>
              <a:t>COMPETENZA   </a:t>
            </a:r>
          </a:p>
          <a:p>
            <a:endParaRPr lang="it-IT" sz="1200" b="1" dirty="0" smtClean="0"/>
          </a:p>
          <a:p>
            <a:r>
              <a:rPr lang="it-IT" sz="1200" b="1" dirty="0" smtClean="0"/>
              <a:t>SPECIFICA</a:t>
            </a:r>
            <a:r>
              <a:rPr lang="it-IT" sz="1200" dirty="0" smtClean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7" y="3576464"/>
            <a:ext cx="288028" cy="21603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3" y="1056184"/>
            <a:ext cx="72005" cy="7920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52122" y="5592679"/>
            <a:ext cx="72014" cy="216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52128" y="5664696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 smtClean="0"/>
              <a:t>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       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     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8075818" y="50405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144523"/>
              </p:ext>
            </p:extLst>
          </p:nvPr>
        </p:nvGraphicFramePr>
        <p:xfrm>
          <a:off x="568152" y="175168"/>
          <a:ext cx="12233448" cy="941739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/>
                <a:gridCol w="2718544"/>
                <a:gridCol w="2718544"/>
                <a:gridCol w="2718544"/>
                <a:gridCol w="2718544"/>
              </a:tblGrid>
              <a:tr h="839206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09518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463632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3) Intervenire trasformare e produrre</a:t>
                      </a:r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 Sperimentare trasformazioni (dall’uva al vino, dalle olive all’olio, dalla farina al pane, dal limone alla limonata, dall’arancia all’aranciata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ecc…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 Provare interesse per semplici strumenti tecnologici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 Esplorare e scoprire possibili funzioni ed uso di strumenti tecnologici a disposizione.</a:t>
                      </a:r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/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INTERVENIRE E TRASFORMARE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e descrivere alcune preparazioni alimentari (pasta di mandorle, olio, pane, …).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Riconoscere e descrivere le fasi della produzione del pane, dell’olio,… 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Riconoscere e descrivere le fasi di preparazione casalinga del pane.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 Colorare, definire e confezionare manufatti.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Cercare, selezionare, scaricare, copiare e usare applicazioni di comune utilità.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OGGETTI, MATERIALI E TRASFORMAZIONI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Riconoscere e discriminare gli elementi abiotici (aria, acqua, luce, clima, suolo) e biotici (vegetali, animali e funghi) di un ambiente.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Conoscere modalità di adattamento di piante e animali nei diversi ambienti.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Scoprire come l’uomo abbia saputo adattarsi ad ambienti diversi.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 Conoscere l’energia, le sue forme e le sue fonti.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3.E Comprendere l’importanza dell’energia elettrica e sapere come si produce.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3.F Distinguere elettricità statica e dinamica.</a:t>
                      </a:r>
                    </a:p>
                    <a:p>
                      <a:pPr marL="177800" indent="-177800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3.GAcquisire ed utilizzare in modo appropriato la terminologia scientifica per esporre quanto osservato, sperimentato o appreso e rappresentare le informazioni con grafici, schemi,…</a:t>
                      </a:r>
                    </a:p>
                    <a:p>
                      <a:pPr marL="177800" indent="-177800" algn="just"/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INTERVENIRE E TRASFORMARE</a:t>
                      </a:r>
                    </a:p>
                    <a:p>
                      <a:pPr marL="177800" indent="-177800" algn="just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3.HConoscere le diverse tecniche di cottura e di conservazione degli alimenti.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3.I Colora, definisce e confeziona manufatti.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3.JPianificare, elencando strumenti e materiali, la costruzione di circuiti elettrici e di elettro-calamite.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3.K Consultare opere multimediali per reperire informazioni utili..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3.L Realizzare documentazioni fotografiche di varie attività di interesse scolastico.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3.M Utilizzare il computer e la LIM.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3.NUtilizzare adeguati software informatici per documentare esperienze scolastiche.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3.O Adoperare le procedure più elementari del linguaggio di rappresentazione: grafico/ iconico e modellistico.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3.P Individuare, analizzare e riconoscere potenzialità e limiti dei mezzi di telecomunicazione.</a:t>
                      </a:r>
                      <a:endParaRPr lang="it-IT" sz="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BIOLOGIA</a:t>
                      </a:r>
                    </a:p>
                    <a:p>
                      <a:pPr marL="266700" lvl="0" indent="-26670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Assumere comportamenti e scelte personali ecologicamente sostenibili.</a:t>
                      </a:r>
                    </a:p>
                    <a:p>
                      <a:pPr marL="266700" lvl="0" indent="-26670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Rispettare e preservare la biodiversità nei sistemi ambientali</a:t>
                      </a:r>
                    </a:p>
                    <a:p>
                      <a:pPr marL="266700" lvl="0" indent="-26670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Sviluppare la cura e il controllo della propria salute.</a:t>
                      </a:r>
                    </a:p>
                    <a:p>
                      <a:pPr marL="266700" indent="-26670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Evitare consapevolmente i danni prodotti da cattive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abitudini alimentari,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 fumo e dalle droghe.</a:t>
                      </a:r>
                    </a:p>
                    <a:p>
                      <a:pPr marL="266700" lvl="0" indent="-266700" algn="just" defTabSz="914400" rtl="0" eaLnBrk="1" latinLnBrk="0" hangingPunct="1">
                        <a:buFont typeface="Courier New" pitchFamily="49" charset="0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INTERVENIRE,</a:t>
                      </a: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TRASFORMARE E PRODURRE</a:t>
                      </a:r>
                      <a:endParaRPr lang="it-IT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lvl="0" indent="-266700" algn="just" defTabSz="914400" rtl="0" eaLnBrk="1" latinLnBrk="0" hangingPunct="1">
                        <a:buFont typeface="Courier New" pitchFamily="49" charset="0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Progettare e realizzare semplici dispositivi elettrici.</a:t>
                      </a:r>
                    </a:p>
                    <a:p>
                      <a:pPr marL="266700" lvl="0" indent="-266700" algn="just" defTabSz="914400" rtl="0" eaLnBrk="1" latinLnBrk="0" hangingPunct="1">
                        <a:buFont typeface="Courier New" pitchFamily="49" charset="0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3.F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semplici procedure per eseguire prove sperimentali nei vari settori della tecnologia.</a:t>
                      </a:r>
                    </a:p>
                    <a:p>
                      <a:pPr marL="266700" lvl="0" indent="-266700" algn="just" defTabSz="914400" rtl="0" eaLnBrk="1" latinLnBrk="0" hangingPunct="1">
                        <a:buFont typeface="Courier New" pitchFamily="49" charset="0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3.G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Costruire oggetti e modelli con materiali facilmente reperibili a partire da esigenze e bisogni concreti.</a:t>
                      </a:r>
                    </a:p>
                    <a:p>
                      <a:pPr marL="266700" lvl="0" indent="-266700" algn="just" defTabSz="914400" rtl="0" eaLnBrk="1" latinLnBrk="0" hangingPunct="1">
                        <a:buFont typeface="Courier New" pitchFamily="49" charset="0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3.H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Rilevare ambienti ed eseguire semplici disegni architettonici, anche avvalendosi di software specifici.</a:t>
                      </a:r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 smtClean="0"/>
                    </a:p>
                    <a:p>
                      <a:pPr marL="180975" indent="-180975"/>
                      <a:endParaRPr lang="it-IT" sz="800" b="1" dirty="0"/>
                    </a:p>
                  </a:txBody>
                  <a:tcPr/>
                </a:tc>
              </a:tr>
              <a:tr h="299716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24787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Conversazioni  -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circle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schede strutturate - disegni  liberi - giochi con regole – manipolazioni – abachi - giochi  di esplorazione e di contatto con se stessi, gli altri e gli oggetti – condivisione verbale delle esperienze vissute – letture di immagini - esplorazione dell’ambiente circostante – visite all’oleificio, al mulino, al panificio ecc..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Viventi e non viventi. Corpo umano. Sensi. Proprietà degli oggetti e dei materiali. Semplici fenomeni fisici e chimici (miscugli, soluzioni, composti). Passaggi di stato della materia. Relazioni tra organi, funzioni e adattamento all’ambiente. Ecosistemi e catene alimentari.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Modalità  di manipolazione dei materiali più comuni Oggetti e utensili di uso comune, loro funzioni e trasformazione nel tempo.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Risparmio energetico, riutilizzo e riciclaggio dei materiali Procedure di utilizzo sicuro di utensili e segnali di sicurezza più comuni Terminologia specifica. Modalità d’uso in sicurezza degli strumenti più comuni.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Concetti geometrici e fisici per la misura e la manipolazione dei materiali. Classificazioni, seriazioni.  Materiali e loro caratteristiche: trasformazioni. Fenomeni fisici e chimici. Energia: concetto, fonti, trasformazione. Ecosistemi e loro organizzazione. Relazioni organismi/ambiente, organi/funzioni. Relazioni uomo/ambiente/ecosistemi. Corpo umano, stili di vita, salute e sicurezza. Fenomeni atmosferici. 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Modalità  di manipolazione dei materiali più comuni Oggetti e utensili di uso comune, loro funzioni e trasformazione nel tempo.</a:t>
                      </a:r>
                    </a:p>
                    <a:p>
                      <a:pPr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Risparmio energetico, riutilizzo e riciclaggio dei materiali Procedure di utilizzo sicuro di utensili e segnali di sicurezza più comuni Terminologia specifica. Modalità d’uso in sicurezza degli strumenti più comuni</a:t>
                      </a:r>
                    </a:p>
                    <a:p>
                      <a:pPr algn="just"/>
                      <a:endParaRPr lang="it-IT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TUTTO IL TRIENNIO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Elementi di educazione ambientale. Elementi di educazione alla salute.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Attività laboratoriali. Manipolazione di materiali. Progettazione e realizzazione di oggetti di uso comune. Funzioni e modalità d’uso degli utensili e strumenti più comuni. Realizzazione di prodotti multimediali.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Attività laboratoriali. Manipolazione di materiali. Progettazione e realizzazione di plastici. Funzioni e modalità d’uso degli utensili e strumenti più comuni. Realizzazione di prodotti multimediali.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Attività laboratoriali. Manipolazione di materiali. Progettazione e realizzazione di semplici dispositivi elettrici. Funzioni e modalità d’uso degli utensili e strumenti più comuni. Realizzazione di prodotti multimediali.</a:t>
                      </a: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37856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 smtClean="0"/>
              <a:t>COMPETENZA   </a:t>
            </a:r>
          </a:p>
          <a:p>
            <a:endParaRPr lang="it-IT" sz="1200" b="1" dirty="0" smtClean="0"/>
          </a:p>
          <a:p>
            <a:r>
              <a:rPr lang="it-IT" sz="1200" b="1" dirty="0" smtClean="0"/>
              <a:t>SPECIFICA</a:t>
            </a:r>
            <a:r>
              <a:rPr lang="it-IT" sz="1200" dirty="0" smtClean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592"/>
            <a:ext cx="288028" cy="21603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20" y="1200200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3" y="1272208"/>
            <a:ext cx="72006" cy="17281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44413" y="6760445"/>
            <a:ext cx="72010" cy="3016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44117" y="6954048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0"/>
            <a:ext cx="12801600" cy="375443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 smtClean="0"/>
              <a:t>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       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     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300" b="1" dirty="0" err="1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 BASE IN SCIENZE E TECNOLOGIA         COMPETENZA MATEMATICA        </a:t>
            </a:r>
            <a:endParaRPr lang="it-IT" sz="1300" b="1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sz="2000" dirty="0">
                <a:solidFill>
                  <a:prstClr val="black"/>
                </a:solidFill>
              </a:rPr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Campo di esperienza: </a:t>
            </a:r>
            <a:r>
              <a:rPr lang="it-IT" sz="1600" b="1" dirty="0" smtClean="0">
                <a:solidFill>
                  <a:prstClr val="black"/>
                </a:solidFill>
              </a:rPr>
              <a:t>LA CONOSCENZA DEL MONDO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 smtClean="0">
                <a:solidFill>
                  <a:prstClr val="black"/>
                </a:solidFill>
              </a:rPr>
              <a:t>MATEMATICA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 smtClean="0">
                <a:solidFill>
                  <a:prstClr val="black"/>
                </a:solidFill>
              </a:rPr>
              <a:t>MATEMATICA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EVIDENZE ED ESEMPI DI COMPITI SIGNIFICATIVI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 smtClean="0">
                <a:solidFill>
                  <a:prstClr val="black"/>
                </a:solidFill>
              </a:rPr>
              <a:t>SCUOLA </a:t>
            </a:r>
            <a:r>
              <a:rPr lang="it-IT" sz="1300" b="1" dirty="0">
                <a:solidFill>
                  <a:prstClr val="black"/>
                </a:solidFill>
              </a:rPr>
              <a:t>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 smtClean="0">
                <a:solidFill>
                  <a:prstClr val="black"/>
                </a:solidFill>
              </a:rPr>
              <a:t>SCUOLA </a:t>
            </a:r>
            <a:r>
              <a:rPr lang="it-IT" sz="1300" b="1" dirty="0">
                <a:solidFill>
                  <a:prstClr val="black"/>
                </a:solidFill>
              </a:rPr>
              <a:t>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 smtClean="0">
                <a:solidFill>
                  <a:prstClr val="black"/>
                </a:solidFill>
              </a:rPr>
              <a:t>SCUOLA </a:t>
            </a:r>
            <a:r>
              <a:rPr lang="it-IT" sz="1300" b="1" dirty="0">
                <a:solidFill>
                  <a:prstClr val="black"/>
                </a:solidFill>
              </a:rPr>
              <a:t>SEC DI   </a:t>
            </a:r>
            <a:r>
              <a:rPr lang="it-IT" sz="1300" b="1" dirty="0" smtClean="0">
                <a:solidFill>
                  <a:prstClr val="black"/>
                </a:solidFill>
              </a:rPr>
              <a:t>I GRADO</a:t>
            </a:r>
            <a:endParaRPr lang="it-IT" sz="13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1056184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 smtClean="0">
                <a:solidFill>
                  <a:prstClr val="black"/>
                </a:solidFill>
              </a:rPr>
              <a:t>Italiano,</a:t>
            </a:r>
            <a:r>
              <a:rPr lang="it-IT" sz="1600" dirty="0" smtClean="0">
                <a:solidFill>
                  <a:prstClr val="black"/>
                </a:solidFill>
              </a:rPr>
              <a:t> </a:t>
            </a:r>
            <a:r>
              <a:rPr lang="it-IT" sz="1600" b="1" dirty="0" smtClean="0">
                <a:solidFill>
                  <a:prstClr val="black"/>
                </a:solidFill>
              </a:rPr>
              <a:t>Educazione Fisica, Musica, Storia, Tecnologia e Informatica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22"/>
            <a:ext cx="4686288" cy="696186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Esegue calcoli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Opera con le forme del piano e dello spazio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Utilizza  rappresentazioni di dati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Risolve problemi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Utilizza la logica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Utilizza il linguaggio matematico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Esegue valutazioni di probabilità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Utilizza strumenti matematici in contesti di vita reale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lvl="0" algn="just"/>
            <a:r>
              <a:rPr lang="it-IT" sz="1200" b="1" u="sng" dirty="0" smtClean="0">
                <a:solidFill>
                  <a:prstClr val="black"/>
                </a:solidFill>
              </a:rPr>
              <a:t>COMPITI SIGNIFICATIVI (esempi)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Eseguire </a:t>
            </a:r>
            <a:r>
              <a:rPr lang="it-IT" sz="1200" dirty="0">
                <a:solidFill>
                  <a:prstClr val="black"/>
                </a:solidFill>
              </a:rPr>
              <a:t>calcoli, stime, approssimazioni applicati a eventi della vita e dell’esperienza quotidiana e a semplici attività progettuali. </a:t>
            </a:r>
            <a:endParaRPr lang="it-IT" sz="1200" dirty="0" smtClean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Utilizzare </a:t>
            </a:r>
            <a:r>
              <a:rPr lang="it-IT" sz="1200" dirty="0">
                <a:solidFill>
                  <a:prstClr val="black"/>
                </a:solidFill>
              </a:rPr>
              <a:t>i concetti e le formule relativi alla proporzionalità nelle riduzioni in scala</a:t>
            </a:r>
            <a:r>
              <a:rPr lang="it-IT" sz="1200" dirty="0" smtClean="0">
                <a:solidFill>
                  <a:prstClr val="black"/>
                </a:solidFill>
              </a:rPr>
              <a:t>.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Calcolare </a:t>
            </a:r>
            <a:r>
              <a:rPr lang="it-IT" sz="1200" dirty="0">
                <a:solidFill>
                  <a:prstClr val="black"/>
                </a:solidFill>
              </a:rPr>
              <a:t>l’incremento proporzionale di ingredienti per un semplice piatto preparato inizialmente per due persone e destinato a n persone. </a:t>
            </a:r>
            <a:endParaRPr lang="it-IT" sz="1200" dirty="0" smtClean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Applicare </a:t>
            </a:r>
            <a:r>
              <a:rPr lang="it-IT" sz="1200" dirty="0">
                <a:solidFill>
                  <a:prstClr val="black"/>
                </a:solidFill>
              </a:rPr>
              <a:t>gli strumenti della statistica a semplici indagini sociali e ad osservazioni scientifiche</a:t>
            </a:r>
            <a:r>
              <a:rPr lang="it-IT" sz="1200" dirty="0" smtClean="0">
                <a:solidFill>
                  <a:prstClr val="black"/>
                </a:solidFill>
              </a:rPr>
              <a:t>.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Interpretare </a:t>
            </a:r>
            <a:r>
              <a:rPr lang="it-IT" sz="1200" dirty="0">
                <a:solidFill>
                  <a:prstClr val="black"/>
                </a:solidFill>
              </a:rPr>
              <a:t>e ricavare informazioni da dati statistici. </a:t>
            </a:r>
            <a:endParaRPr lang="it-IT" sz="1200" dirty="0" smtClean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Utilizzare </a:t>
            </a:r>
            <a:r>
              <a:rPr lang="it-IT" sz="1200" dirty="0">
                <a:solidFill>
                  <a:prstClr val="black"/>
                </a:solidFill>
              </a:rPr>
              <a:t>modelli e strumenti matematici in ambito scientifico sperimentale. </a:t>
            </a:r>
            <a:endParaRPr lang="it-IT" sz="1200" dirty="0" smtClean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Contestualizzare </a:t>
            </a:r>
            <a:r>
              <a:rPr lang="it-IT" sz="1200" dirty="0">
                <a:solidFill>
                  <a:prstClr val="black"/>
                </a:solidFill>
              </a:rPr>
              <a:t>modelli algebrici in  problemi reali o verosimili (impostare l’equazione per determinare un dato sconosciuto in contesto </a:t>
            </a:r>
            <a:r>
              <a:rPr lang="it-IT" sz="1200" dirty="0" smtClean="0">
                <a:solidFill>
                  <a:prstClr val="black"/>
                </a:solidFill>
              </a:rPr>
              <a:t>reale).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Utilizzare </a:t>
            </a:r>
            <a:r>
              <a:rPr lang="it-IT" sz="1200" dirty="0">
                <a:solidFill>
                  <a:prstClr val="black"/>
                </a:solidFill>
              </a:rPr>
              <a:t>il piano cartesiano per svolgere compiti relativi alla cartografia, alla progettazione tecnologica, all’espressione artistica, al disegno tecnico (ingrandimenti, riduzioni…), alla statistica (grafici e tabelle). </a:t>
            </a:r>
            <a:endParaRPr lang="it-IT" sz="1200" dirty="0" smtClean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Rappresentare </a:t>
            </a:r>
            <a:r>
              <a:rPr lang="it-IT" sz="1200" dirty="0">
                <a:solidFill>
                  <a:prstClr val="black"/>
                </a:solidFill>
              </a:rPr>
              <a:t>situazioni reali, procedure con diagrammi di flusso</a:t>
            </a:r>
            <a:r>
              <a:rPr lang="it-IT" sz="1200" dirty="0" smtClean="0">
                <a:solidFill>
                  <a:prstClr val="black"/>
                </a:solidFill>
              </a:rPr>
              <a:t>.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Applicare </a:t>
            </a:r>
            <a:r>
              <a:rPr lang="it-IT" sz="1200" dirty="0">
                <a:solidFill>
                  <a:prstClr val="black"/>
                </a:solidFill>
              </a:rPr>
              <a:t>i concetti e gli strumenti della matematica (aritmetica, algebra, geometria, misura, statistica, logica) a eventi concreti. </a:t>
            </a:r>
            <a:endParaRPr lang="it-IT" sz="1200" dirty="0" smtClean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259409" y="2586950"/>
            <a:ext cx="3786214" cy="694647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  <a:endParaRPr lang="it-IT" sz="1200" dirty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Esegue </a:t>
            </a:r>
            <a:r>
              <a:rPr lang="it-IT" sz="1200" dirty="0">
                <a:solidFill>
                  <a:prstClr val="black"/>
                </a:solidFill>
              </a:rPr>
              <a:t>calcoli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Opera con le forme del piano e dello spazio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Utilizza  rappresentazioni di dati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Risolve problemi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Utilizza la logica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Utilizza il linguaggio matematico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Esegue valutazioni di probabilità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Utilizza strumenti matematici in contesti di vita reale </a:t>
            </a:r>
            <a:endParaRPr lang="it-IT" sz="1200" dirty="0" smtClean="0">
              <a:solidFill>
                <a:prstClr val="black"/>
              </a:solidFill>
            </a:endParaRPr>
          </a:p>
          <a:p>
            <a:pPr lvl="0" algn="just"/>
            <a:endParaRPr lang="it-IT" sz="1200" dirty="0">
              <a:solidFill>
                <a:prstClr val="black"/>
              </a:solidFill>
            </a:endParaRPr>
          </a:p>
          <a:p>
            <a:pPr lvl="0" algn="just"/>
            <a:r>
              <a:rPr lang="it-IT" sz="1200" b="1" u="sng" dirty="0" smtClean="0">
                <a:solidFill>
                  <a:prstClr val="black"/>
                </a:solidFill>
              </a:rPr>
              <a:t>COMPITI SIGNIFICATIVI (</a:t>
            </a:r>
            <a:r>
              <a:rPr lang="it-IT" sz="1200" b="1" u="sng" dirty="0">
                <a:solidFill>
                  <a:prstClr val="black"/>
                </a:solidFill>
              </a:rPr>
              <a:t>esempi)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Eseguire </a:t>
            </a:r>
            <a:r>
              <a:rPr lang="it-IT" sz="1200" dirty="0">
                <a:solidFill>
                  <a:prstClr val="black"/>
                </a:solidFill>
              </a:rPr>
              <a:t>calcoli, stime, approssimazioni applicati a eventi della vita e dell’esperienza quotidiana e a semplici attività progettuali.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Calcolare </a:t>
            </a:r>
            <a:r>
              <a:rPr lang="it-IT" sz="1200" dirty="0">
                <a:solidFill>
                  <a:prstClr val="black"/>
                </a:solidFill>
              </a:rPr>
              <a:t>l’incremento proporzionale di ingredienti per un semplice piatto preparato inizialmente per due persone e destinato a n persone.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Applicare gli strumenti della statistica a semplici indagini sociali e ad osservazioni scientifiche.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Interpretare e ricavare informazioni da dati statistici.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Contestualizzare </a:t>
            </a:r>
            <a:r>
              <a:rPr lang="it-IT" sz="1200" dirty="0">
                <a:solidFill>
                  <a:prstClr val="black"/>
                </a:solidFill>
              </a:rPr>
              <a:t>modelli algebrici in  problemi reali o </a:t>
            </a:r>
            <a:r>
              <a:rPr lang="it-IT" sz="1200" dirty="0" smtClean="0">
                <a:solidFill>
                  <a:prstClr val="black"/>
                </a:solidFill>
              </a:rPr>
              <a:t>verosimili.</a:t>
            </a:r>
            <a:endParaRPr lang="it-IT" sz="1200" dirty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Utilizzare il piano cartesiano per svolgere compiti relativi alla cartografia, alla progettazione tecnologica, all’espressione artistica, al disegno tecnico (ingrandimenti, riduzioni…), alla statistica (grafici e tabelle).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Rappresentare situazioni reali, procedure con diagrammi di flusso.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prstClr val="black"/>
                </a:solidFill>
              </a:rPr>
              <a:t>Applicare i concetti e gli strumenti della matematica (aritmetica, </a:t>
            </a:r>
            <a:r>
              <a:rPr lang="it-IT" sz="1200" dirty="0" smtClean="0">
                <a:solidFill>
                  <a:prstClr val="black"/>
                </a:solidFill>
              </a:rPr>
              <a:t>geometria</a:t>
            </a:r>
            <a:r>
              <a:rPr lang="it-IT" sz="1200" dirty="0">
                <a:solidFill>
                  <a:prstClr val="black"/>
                </a:solidFill>
              </a:rPr>
              <a:t>, misura, statistica, logica) a eventi concreti. </a:t>
            </a:r>
            <a:endParaRPr lang="it-IT" sz="1200" dirty="0" smtClean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lvl="0" algn="just"/>
            <a:endParaRPr lang="it-IT" sz="12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1100" dirty="0">
              <a:solidFill>
                <a:prstClr val="black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696186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Raggruppa, ordina oggetti, effettua corrispondenze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Mette in corretta sequenza azioni, avvenimenti, eventi della propria storia, anche nel raccontare</a:t>
            </a:r>
            <a:endParaRPr lang="it-IT" sz="12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lvl="0" algn="just"/>
            <a:r>
              <a:rPr lang="it-IT" sz="1200" b="1" u="sng" dirty="0" smtClean="0">
                <a:solidFill>
                  <a:prstClr val="black"/>
                </a:solidFill>
              </a:rPr>
              <a:t>COMPITI SIGNIFICATIVI (esempi)</a:t>
            </a:r>
            <a:endParaRPr lang="it-IT" sz="1200" b="1" u="sng" dirty="0">
              <a:solidFill>
                <a:prstClr val="black"/>
              </a:solidFill>
            </a:endParaRP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Costruire dei calendari facendo corrispondere attività significative giornaliere, collocando rilevazioni meteorologiche o attività umane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Confrontare momenti della propria vita e storia personale e individuare trasformazioni (corpo, abiti, giochi, persone).</a:t>
            </a:r>
          </a:p>
          <a:p>
            <a:pPr algn="just"/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 smtClean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48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 lvl="0"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DI BASE IN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SCIENZE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sz="2000" dirty="0">
                <a:solidFill>
                  <a:prstClr val="black"/>
                </a:solidFill>
              </a:rPr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Campo di esperienza: </a:t>
            </a:r>
            <a:r>
              <a:rPr lang="it-IT" sz="1600" b="1" dirty="0" smtClean="0">
                <a:solidFill>
                  <a:prstClr val="black"/>
                </a:solidFill>
              </a:rPr>
              <a:t>LA CONOSCENZA DEL MONDO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 smtClean="0">
                <a:solidFill>
                  <a:prstClr val="black"/>
                </a:solidFill>
              </a:rPr>
              <a:t>SCIENZE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 smtClean="0">
                <a:solidFill>
                  <a:prstClr val="black"/>
                </a:solidFill>
              </a:rPr>
              <a:t>SCIENZE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EVIDENZE ED ESEMPI DI COMPITI SIGNIFICATIVI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 smtClean="0">
                <a:solidFill>
                  <a:prstClr val="black"/>
                </a:solidFill>
              </a:rPr>
              <a:t>SCUOLA </a:t>
            </a:r>
            <a:r>
              <a:rPr lang="it-IT" sz="1300" b="1" dirty="0">
                <a:solidFill>
                  <a:prstClr val="black"/>
                </a:solidFill>
              </a:rPr>
              <a:t>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 smtClean="0">
                <a:solidFill>
                  <a:prstClr val="black"/>
                </a:solidFill>
              </a:rPr>
              <a:t>SCUOLA </a:t>
            </a:r>
            <a:r>
              <a:rPr lang="it-IT" sz="1300" b="1" dirty="0">
                <a:solidFill>
                  <a:prstClr val="black"/>
                </a:solidFill>
              </a:rPr>
              <a:t>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 smtClean="0">
                <a:solidFill>
                  <a:prstClr val="black"/>
                </a:solidFill>
              </a:rPr>
              <a:t>SCUOLA </a:t>
            </a:r>
            <a:r>
              <a:rPr lang="it-IT" sz="1300" b="1" dirty="0">
                <a:solidFill>
                  <a:prstClr val="black"/>
                </a:solidFill>
              </a:rPr>
              <a:t>SEC DI   </a:t>
            </a:r>
            <a:r>
              <a:rPr lang="it-IT" sz="1300" b="1" dirty="0" smtClean="0">
                <a:solidFill>
                  <a:prstClr val="black"/>
                </a:solidFill>
              </a:rPr>
              <a:t>I GRADO</a:t>
            </a:r>
            <a:endParaRPr lang="it-IT" sz="13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1056184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lvl="0"/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>
                <a:solidFill>
                  <a:prstClr val="black"/>
                </a:solidFill>
              </a:rPr>
              <a:t>Italiano, Storia, Geografia, Informatica, Matematica, </a:t>
            </a:r>
            <a:r>
              <a:rPr lang="it-IT" sz="1600" b="1" dirty="0" smtClean="0">
                <a:solidFill>
                  <a:prstClr val="black"/>
                </a:solidFill>
              </a:rPr>
              <a:t>Ed</a:t>
            </a:r>
            <a:r>
              <a:rPr lang="it-IT" sz="1600" b="1" dirty="0">
                <a:solidFill>
                  <a:prstClr val="black"/>
                </a:solidFill>
              </a:rPr>
              <a:t>. Fisica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22"/>
            <a:ext cx="4686288" cy="693877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Osserva e coglie analogie e differenze nell’ambito naturale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Analizza un fenomeno naturale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Utilizza strumenti e procedure di laboratorio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Spiega procedimenti e risultati degli esperimenti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Riconosce problematiche scientifiche e utilizza le conoscenze per assumere comportamenti responsabili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Realizza elaborati</a:t>
            </a:r>
          </a:p>
          <a:p>
            <a:pPr algn="just"/>
            <a:r>
              <a:rPr lang="it-IT" sz="1050" b="1" u="sng" dirty="0" smtClean="0">
                <a:solidFill>
                  <a:prstClr val="black"/>
                </a:solidFill>
              </a:rPr>
              <a:t>COMPITI SIGNIFICATIVI (esempi)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prstClr val="black"/>
                </a:solidFill>
              </a:rPr>
              <a:t>Contestualizzare i fenomeni fisici a eventi della vita quotidiana, anche per sviluppare competenze di tipo sociale e civico e pensiero critico, ad </a:t>
            </a:r>
            <a:r>
              <a:rPr lang="it-IT" sz="1050" dirty="0" smtClean="0">
                <a:solidFill>
                  <a:prstClr val="black"/>
                </a:solidFill>
              </a:rPr>
              <a:t>esempio:</a:t>
            </a:r>
          </a:p>
          <a:p>
            <a:pPr marL="352425" indent="-171450" algn="just">
              <a:buFontTx/>
              <a:buChar char="-"/>
            </a:pPr>
            <a:r>
              <a:rPr lang="it-IT" sz="1050" dirty="0" smtClean="0">
                <a:solidFill>
                  <a:prstClr val="black"/>
                </a:solidFill>
              </a:rPr>
              <a:t>applicare </a:t>
            </a:r>
            <a:r>
              <a:rPr lang="it-IT" sz="1050" dirty="0">
                <a:solidFill>
                  <a:prstClr val="black"/>
                </a:solidFill>
              </a:rPr>
              <a:t>i concetti di energia alle questioni ambientali (fonti di energia; fonti di energia rinnovabile non; uso oculato delle risorse energetiche), ma anche alle questioni di igiene e educazione alla salute (concetto di energia collegato al concetto di “calorie” </a:t>
            </a:r>
            <a:r>
              <a:rPr lang="it-IT" sz="1050" dirty="0" smtClean="0">
                <a:solidFill>
                  <a:prstClr val="black"/>
                </a:solidFill>
              </a:rPr>
              <a:t>nell’alimentazione)</a:t>
            </a:r>
          </a:p>
          <a:p>
            <a:pPr marL="352425" indent="-171450" algn="just">
              <a:buFontTx/>
              <a:buChar char="-"/>
            </a:pPr>
            <a:r>
              <a:rPr lang="it-IT" sz="1050" dirty="0" smtClean="0">
                <a:solidFill>
                  <a:prstClr val="black"/>
                </a:solidFill>
              </a:rPr>
              <a:t>contestualizzare </a:t>
            </a:r>
            <a:r>
              <a:rPr lang="it-IT" sz="1050" dirty="0">
                <a:solidFill>
                  <a:prstClr val="black"/>
                </a:solidFill>
              </a:rPr>
              <a:t>i concetti di fisica e di chimica all’educazione alla salute, alla sicurezza e alla prevenzione degli infortuni (effetti di sostanze acide, solventi, infiammabili, miscele di sostanze ecc.); rischi di natura fisica (movimentazione scorretta di carichi, rumori, luminosità, aerazione</a:t>
            </a:r>
            <a:r>
              <a:rPr lang="it-IT" sz="1050" dirty="0" smtClean="0">
                <a:solidFill>
                  <a:prstClr val="black"/>
                </a:solidFill>
              </a:rPr>
              <a:t>...)</a:t>
            </a:r>
          </a:p>
          <a:p>
            <a:pPr marL="352425" indent="-171450" algn="just">
              <a:buFontTx/>
              <a:buChar char="-"/>
            </a:pPr>
            <a:r>
              <a:rPr lang="it-IT" sz="1050" dirty="0" smtClean="0">
                <a:solidFill>
                  <a:prstClr val="black"/>
                </a:solidFill>
              </a:rPr>
              <a:t>condurre </a:t>
            </a:r>
            <a:r>
              <a:rPr lang="it-IT" sz="1050" dirty="0">
                <a:solidFill>
                  <a:prstClr val="black"/>
                </a:solidFill>
              </a:rPr>
              <a:t>osservazioni e indagini nel proprio ambiente di vita per individuare rischi di natura fisica, chimica, </a:t>
            </a:r>
            <a:r>
              <a:rPr lang="it-IT" sz="1050" dirty="0" smtClean="0">
                <a:solidFill>
                  <a:prstClr val="black"/>
                </a:solidFill>
              </a:rPr>
              <a:t>biologica</a:t>
            </a:r>
          </a:p>
          <a:p>
            <a:pPr marL="352425" indent="-171450" algn="just">
              <a:buFontTx/>
              <a:buChar char="-"/>
            </a:pPr>
            <a:r>
              <a:rPr lang="it-IT" sz="1050" dirty="0" smtClean="0">
                <a:solidFill>
                  <a:prstClr val="black"/>
                </a:solidFill>
              </a:rPr>
              <a:t>rilevare </a:t>
            </a:r>
            <a:r>
              <a:rPr lang="it-IT" sz="1050" dirty="0">
                <a:solidFill>
                  <a:prstClr val="black"/>
                </a:solidFill>
              </a:rPr>
              <a:t>la presenza di bioindicatori nel proprio ambiente di vita ed esprimere valutazioni pertinenti sullo stato di salute </a:t>
            </a:r>
            <a:r>
              <a:rPr lang="it-IT" sz="1050" dirty="0" smtClean="0">
                <a:solidFill>
                  <a:prstClr val="black"/>
                </a:solidFill>
              </a:rPr>
              <a:t>dell’ecosistema</a:t>
            </a:r>
          </a:p>
          <a:p>
            <a:pPr marL="352425" indent="-171450" algn="just">
              <a:buFontTx/>
              <a:buChar char="-"/>
            </a:pPr>
            <a:r>
              <a:rPr lang="it-IT" sz="1050" dirty="0" smtClean="0">
                <a:solidFill>
                  <a:prstClr val="black"/>
                </a:solidFill>
              </a:rPr>
              <a:t>analizzare </a:t>
            </a:r>
            <a:r>
              <a:rPr lang="it-IT" sz="1050" dirty="0">
                <a:solidFill>
                  <a:prstClr val="black"/>
                </a:solidFill>
              </a:rPr>
              <a:t>e classificare piante e animali secondo i criteri convenzionali, individuando le regole che governano la classificazione, come ad esempio l’appartenenza di un animale a un raggruppamento (balena/ornitorinco/pipistrello/gatto come mammiferi</a:t>
            </a:r>
            <a:r>
              <a:rPr lang="it-IT" sz="1050" dirty="0" smtClean="0">
                <a:solidFill>
                  <a:prstClr val="black"/>
                </a:solidFill>
              </a:rPr>
              <a:t>).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Individuare</a:t>
            </a:r>
            <a:r>
              <a:rPr lang="it-IT" sz="1050" dirty="0">
                <a:solidFill>
                  <a:prstClr val="black"/>
                </a:solidFill>
              </a:rPr>
              <a:t>, attraverso l’analisi di biodiversità, l’adattamento degli organismi all’ambiente dal punto di vista morfologico, delle caratteristiche e dei modi di vivere. </a:t>
            </a:r>
            <a:endParaRPr lang="it-IT" sz="105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Individuare </a:t>
            </a:r>
            <a:r>
              <a:rPr lang="it-IT" sz="1050" dirty="0">
                <a:solidFill>
                  <a:prstClr val="black"/>
                </a:solidFill>
              </a:rPr>
              <a:t>gli effetti sui viventi (e quindi anche sull’organismo umano) di sostanze tossico-nocive</a:t>
            </a:r>
            <a:r>
              <a:rPr lang="it-IT" sz="1050" dirty="0" smtClean="0">
                <a:solidFill>
                  <a:prstClr val="black"/>
                </a:solidFill>
              </a:rPr>
              <a:t>.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Progettare </a:t>
            </a:r>
            <a:r>
              <a:rPr lang="it-IT" sz="1050" dirty="0">
                <a:solidFill>
                  <a:prstClr val="black"/>
                </a:solidFill>
              </a:rPr>
              <a:t>e realizzare la costruzione di semplici manufatti necessari a esperimenti scientifici, ricerche storiche o geografiche, rappresentazioni teatrali, artistiche o </a:t>
            </a:r>
            <a:r>
              <a:rPr lang="it-IT" sz="1050" dirty="0" smtClean="0">
                <a:solidFill>
                  <a:prstClr val="black"/>
                </a:solidFill>
              </a:rPr>
              <a:t>musicali</a:t>
            </a:r>
            <a:r>
              <a:rPr lang="it-IT" sz="1050" dirty="0">
                <a:solidFill>
                  <a:prstClr val="black"/>
                </a:solidFill>
              </a:rPr>
              <a:t>.</a:t>
            </a:r>
            <a:endParaRPr lang="it-IT" sz="105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Analizzare </a:t>
            </a:r>
            <a:r>
              <a:rPr lang="it-IT" sz="1050" dirty="0">
                <a:solidFill>
                  <a:prstClr val="black"/>
                </a:solidFill>
              </a:rPr>
              <a:t>e redigere rapporti intorno alle tecnologie per la difesa dell’ambiente e per il risparmio delle risorse idriche ed energetiche; redigere protocolli di istruzioni per l’utilizzo oculato delle risorse, per lo smaltimento dei rifiuti, per la tutela ambientale. </a:t>
            </a:r>
            <a:endParaRPr lang="it-IT" sz="105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Effettuare </a:t>
            </a:r>
            <a:r>
              <a:rPr lang="it-IT" sz="1050" dirty="0">
                <a:solidFill>
                  <a:prstClr val="black"/>
                </a:solidFill>
              </a:rPr>
              <a:t>ricognizioni per valutare i rischi presenti nell’ambiente; redigere semplici istruzioni preventive e ipotizzare misure correttive di tipo organizzativo-comportamentale e strutturale. </a:t>
            </a:r>
            <a:endParaRPr lang="it-IT" sz="1050" dirty="0" smtClean="0">
              <a:solidFill>
                <a:prstClr val="black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259409" y="2586950"/>
            <a:ext cx="3786214" cy="693877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  <a:endParaRPr lang="it-IT" sz="1200" dirty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Osserva </a:t>
            </a:r>
            <a:r>
              <a:rPr lang="it-IT" sz="1050" dirty="0">
                <a:solidFill>
                  <a:prstClr val="black"/>
                </a:solidFill>
              </a:rPr>
              <a:t>e coglie analogie e differenze nell’ambito naturale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prstClr val="black"/>
                </a:solidFill>
              </a:rPr>
              <a:t>Analizza un fenomeno naturale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prstClr val="black"/>
                </a:solidFill>
              </a:rPr>
              <a:t>Utilizza strumenti e procedure di laboratorio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prstClr val="black"/>
                </a:solidFill>
              </a:rPr>
              <a:t>Spiega procedimenti e risultati degli esperimenti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prstClr val="black"/>
                </a:solidFill>
              </a:rPr>
              <a:t>Riconosce problematiche scientifiche e utilizza le conoscenze per assumere comportamenti </a:t>
            </a:r>
            <a:r>
              <a:rPr lang="it-IT" sz="1050" dirty="0" smtClean="0">
                <a:solidFill>
                  <a:prstClr val="black"/>
                </a:solidFill>
              </a:rPr>
              <a:t>responsabili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Realizza elaborati</a:t>
            </a:r>
          </a:p>
          <a:p>
            <a:pPr algn="just"/>
            <a:r>
              <a:rPr lang="it-IT" sz="1050" b="1" u="sng" dirty="0" smtClean="0">
                <a:solidFill>
                  <a:prstClr val="black"/>
                </a:solidFill>
              </a:rPr>
              <a:t>COMPITI SIGNIFICATIVI (esempi)</a:t>
            </a:r>
            <a:endParaRPr lang="it-IT" sz="1050" b="1" u="sng" dirty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prstClr val="black"/>
                </a:solidFill>
              </a:rPr>
              <a:t>Contestualizzare i fenomeni fisici a eventi della vita quotidiana, anche per sviluppare competenze di tipo sociale e civico e pensiero critico, ad esempio:</a:t>
            </a:r>
          </a:p>
          <a:p>
            <a:pPr marL="266700" lvl="0" indent="-85725" algn="just">
              <a:buFontTx/>
              <a:buChar char="-"/>
            </a:pPr>
            <a:r>
              <a:rPr lang="it-IT" sz="1050" dirty="0">
                <a:solidFill>
                  <a:prstClr val="black"/>
                </a:solidFill>
              </a:rPr>
              <a:t>applicare i concetti di energia alle questioni ambientali (fonti di energia; fonti di energia rinnovabile non; uso oculato delle risorse energetiche), ma anche alle questioni di igiene e educazione alla salute (concetto di energia collegato al concetto di “calorie” nell’alimentazione)</a:t>
            </a:r>
          </a:p>
          <a:p>
            <a:pPr marL="266700" lvl="0" indent="-85725" algn="just">
              <a:buFontTx/>
              <a:buChar char="-"/>
            </a:pPr>
            <a:r>
              <a:rPr lang="it-IT" sz="1050" dirty="0">
                <a:solidFill>
                  <a:prstClr val="black"/>
                </a:solidFill>
              </a:rPr>
              <a:t>contestualizzare i concetti di fisica </a:t>
            </a:r>
            <a:r>
              <a:rPr lang="it-IT" sz="1050" dirty="0" smtClean="0">
                <a:solidFill>
                  <a:prstClr val="black"/>
                </a:solidFill>
              </a:rPr>
              <a:t>all’educazione </a:t>
            </a:r>
            <a:r>
              <a:rPr lang="it-IT" sz="1050" dirty="0">
                <a:solidFill>
                  <a:prstClr val="black"/>
                </a:solidFill>
              </a:rPr>
              <a:t>alla salute, alla sicurezza e alla prevenzione degli </a:t>
            </a:r>
            <a:r>
              <a:rPr lang="it-IT" sz="1050" dirty="0" smtClean="0">
                <a:solidFill>
                  <a:prstClr val="black"/>
                </a:solidFill>
              </a:rPr>
              <a:t>infortuni; rischi </a:t>
            </a:r>
            <a:r>
              <a:rPr lang="it-IT" sz="1050" dirty="0">
                <a:solidFill>
                  <a:prstClr val="black"/>
                </a:solidFill>
              </a:rPr>
              <a:t>di natura fisica (movimentazione scorretta di carichi, rumori, luminosità, aerazione...)</a:t>
            </a:r>
          </a:p>
          <a:p>
            <a:pPr marL="266700" lvl="0" indent="-85725" algn="just">
              <a:buFontTx/>
              <a:buChar char="-"/>
            </a:pPr>
            <a:r>
              <a:rPr lang="it-IT" sz="1050" dirty="0">
                <a:solidFill>
                  <a:prstClr val="black"/>
                </a:solidFill>
              </a:rPr>
              <a:t>condurre osservazioni e indagini nel proprio ambiente di vita per individuare rischi di natura fisica, chimica, biologica</a:t>
            </a:r>
          </a:p>
          <a:p>
            <a:pPr marL="266700" lvl="0" indent="-85725" algn="just">
              <a:buFontTx/>
              <a:buChar char="-"/>
            </a:pPr>
            <a:r>
              <a:rPr lang="it-IT" sz="1050" dirty="0">
                <a:solidFill>
                  <a:prstClr val="black"/>
                </a:solidFill>
              </a:rPr>
              <a:t>rilevare la presenza di bioindicatori nel proprio ambiente di vita ed esprimere valutazioni pertinenti sullo stato di salute dell’ecosistema</a:t>
            </a:r>
          </a:p>
          <a:p>
            <a:pPr marL="266700" lvl="0" indent="-85725" algn="just">
              <a:buFontTx/>
              <a:buChar char="-"/>
            </a:pPr>
            <a:r>
              <a:rPr lang="it-IT" sz="1050" dirty="0">
                <a:solidFill>
                  <a:prstClr val="black"/>
                </a:solidFill>
              </a:rPr>
              <a:t>analizzare e classificare piante e animali secondo i criteri convenzionali, individuando le regole che governano la classificazione, come ad esempio l’appartenenza di un animale a un raggruppamento </a:t>
            </a:r>
            <a:r>
              <a:rPr lang="it-IT" sz="1050" dirty="0" smtClean="0">
                <a:solidFill>
                  <a:prstClr val="black"/>
                </a:solidFill>
              </a:rPr>
              <a:t>.</a:t>
            </a:r>
            <a:endParaRPr lang="it-IT" sz="1050" dirty="0">
              <a:solidFill>
                <a:prstClr val="black"/>
              </a:solidFill>
            </a:endParaRPr>
          </a:p>
          <a:p>
            <a:pPr marL="180975" lvl="0" indent="-180975" algn="just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prstClr val="black"/>
                </a:solidFill>
              </a:rPr>
              <a:t>Individuare, attraverso l’analisi di biodiversità, l’adattamento degli organismi all’ambiente dal punto di vista morfologico, delle caratteristiche e dei modi di vivere. </a:t>
            </a:r>
            <a:endParaRPr lang="it-IT" sz="1050" dirty="0" smtClean="0">
              <a:solidFill>
                <a:prstClr val="black"/>
              </a:solidFill>
            </a:endParaRPr>
          </a:p>
          <a:p>
            <a:pPr marL="180975" lvl="0" indent="-180975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Individuare </a:t>
            </a:r>
            <a:r>
              <a:rPr lang="it-IT" sz="1050" dirty="0">
                <a:solidFill>
                  <a:prstClr val="black"/>
                </a:solidFill>
              </a:rPr>
              <a:t>gli effetti sui viventi (e quindi anche sull’organismo umano) di sostanze tossico-nocive.</a:t>
            </a:r>
          </a:p>
          <a:p>
            <a:pPr marL="180975" lvl="0" indent="-180975" algn="just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prstClr val="black"/>
                </a:solidFill>
              </a:rPr>
              <a:t>Progettare e realizzare la costruzione di semplici manufatti necessari a esperimenti scientifici, ricerche storiche o geografiche, rappresentazioni teatrali, artistiche o </a:t>
            </a:r>
            <a:r>
              <a:rPr lang="it-IT" sz="1050" dirty="0" smtClean="0">
                <a:solidFill>
                  <a:prstClr val="black"/>
                </a:solidFill>
              </a:rPr>
              <a:t>musical i.</a:t>
            </a:r>
            <a:endParaRPr lang="it-IT" sz="1050" dirty="0">
              <a:solidFill>
                <a:prstClr val="black"/>
              </a:solidFill>
            </a:endParaRPr>
          </a:p>
          <a:p>
            <a:pPr marL="180975" lvl="0" indent="-180975" algn="just">
              <a:buFont typeface="Arial" panose="020B0604020202020204" pitchFamily="34" charset="0"/>
              <a:buChar char="•"/>
            </a:pPr>
            <a:r>
              <a:rPr lang="it-IT" sz="1050" dirty="0" smtClean="0">
                <a:solidFill>
                  <a:prstClr val="black"/>
                </a:solidFill>
              </a:rPr>
              <a:t>Effettuare </a:t>
            </a:r>
            <a:r>
              <a:rPr lang="it-IT" sz="1050" dirty="0">
                <a:solidFill>
                  <a:prstClr val="black"/>
                </a:solidFill>
              </a:rPr>
              <a:t>ricognizioni per valutare i rischi presenti nell’ambiente; redigere semplici istruzioni preventive e ipotizzare misure correttive di tipo organizzativo-comportamentale e strutturale</a:t>
            </a:r>
            <a:r>
              <a:rPr lang="it-IT" sz="1050" dirty="0" smtClean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691569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1200" b="1" u="sng" dirty="0" smtClean="0">
                <a:solidFill>
                  <a:prstClr val="black"/>
                </a:solidFill>
              </a:rPr>
              <a:t>EVIDENZE (indicatori di competenza)</a:t>
            </a:r>
            <a:endParaRPr lang="it-IT" sz="1200" dirty="0" smtClean="0">
              <a:solidFill>
                <a:prstClr val="black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Osserva e individua caratteristiche dell’ambiente e del paesaggio e distingue le trasformazioni dovute al tempo o all’azione di agenti diversi.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Riferisce le fasi di una procedura o di un semplice esperimento</a:t>
            </a: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algn="just"/>
            <a:r>
              <a:rPr lang="it-IT" sz="1200" b="1" u="sng" dirty="0" smtClean="0">
                <a:solidFill>
                  <a:prstClr val="black"/>
                </a:solidFill>
              </a:rPr>
              <a:t>COMPITI SIGNIFICATIVI (esempi)</a:t>
            </a:r>
            <a:endParaRPr lang="it-IT" sz="1200" b="1" u="sng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Riordinare in corretta successione azioni della giornata; raccontare in maniera coerente esperienze vissute e individuare le trasformazioni naturali nel paesaggio, nelle cose, negli animali e nelle persone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 smtClean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67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 lvl="0"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DI BASE IN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TECNOLOGIA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sz="2000" dirty="0">
                <a:solidFill>
                  <a:prstClr val="black"/>
                </a:solidFill>
              </a:rPr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Campo di esperienza: </a:t>
            </a:r>
            <a:r>
              <a:rPr lang="it-IT" sz="1600" b="1" dirty="0" smtClean="0">
                <a:solidFill>
                  <a:prstClr val="black"/>
                </a:solidFill>
              </a:rPr>
              <a:t>LA CONOSCENZA DEL MONDO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Disciplina di riferimento: /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 smtClean="0">
                <a:solidFill>
                  <a:prstClr val="black"/>
                </a:solidFill>
              </a:rPr>
              <a:t>TECNOLOGIA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EVIDENZE ED ESEMPI DI COMPITI SIGNIFICATIVI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 smtClean="0">
                <a:solidFill>
                  <a:prstClr val="black"/>
                </a:solidFill>
              </a:rPr>
              <a:t>SCUOLA </a:t>
            </a:r>
            <a:r>
              <a:rPr lang="it-IT" sz="1300" b="1" dirty="0">
                <a:solidFill>
                  <a:prstClr val="black"/>
                </a:solidFill>
              </a:rPr>
              <a:t>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 smtClean="0">
                <a:solidFill>
                  <a:prstClr val="black"/>
                </a:solidFill>
              </a:rPr>
              <a:t>SCUOLA </a:t>
            </a:r>
            <a:r>
              <a:rPr lang="it-IT" sz="1300" b="1" dirty="0">
                <a:solidFill>
                  <a:prstClr val="black"/>
                </a:solidFill>
              </a:rPr>
              <a:t>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 smtClean="0">
                <a:solidFill>
                  <a:prstClr val="black"/>
                </a:solidFill>
              </a:rPr>
              <a:t>SCUOLA </a:t>
            </a:r>
            <a:r>
              <a:rPr lang="it-IT" sz="1300" b="1" dirty="0">
                <a:solidFill>
                  <a:prstClr val="black"/>
                </a:solidFill>
              </a:rPr>
              <a:t>SEC DI   </a:t>
            </a:r>
            <a:r>
              <a:rPr lang="it-IT" sz="1300" b="1" dirty="0" smtClean="0">
                <a:solidFill>
                  <a:prstClr val="black"/>
                </a:solidFill>
              </a:rPr>
              <a:t>I GRADO</a:t>
            </a:r>
            <a:endParaRPr lang="it-IT" sz="13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1056184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lvl="0"/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>
                <a:solidFill>
                  <a:prstClr val="black"/>
                </a:solidFill>
              </a:rPr>
              <a:t>Italiano, Storia, Geografia, Informatica, Matematica, </a:t>
            </a:r>
            <a:r>
              <a:rPr lang="it-IT" sz="1600" b="1" dirty="0" smtClean="0">
                <a:solidFill>
                  <a:prstClr val="black"/>
                </a:solidFill>
              </a:rPr>
              <a:t>Ed</a:t>
            </a:r>
            <a:r>
              <a:rPr lang="it-IT" sz="1600" b="1" dirty="0">
                <a:solidFill>
                  <a:prstClr val="black"/>
                </a:solidFill>
              </a:rPr>
              <a:t>. Fisica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22"/>
            <a:ext cx="4686288" cy="691569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Riconosce sistemi tecnologici nell’ambiente circostante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Conosce i principali processi tecnologici e le forme di energia coinvolte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Riconosce opportunità e rischi di una scelta di tipo tecnologico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Classifica oggetti in relazione a forma, funzioni e materiali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Progetta e realizza prodotti, anche di tipo digitale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Conosce e utilizza diversi mezzi di comunicazione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Esegue compiti operativi comunicando le relative procedure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Utilizza il disegno tecnico o il linguaggio multimediale per progettare e realizzare sistemi materiali o immateriali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algn="just"/>
            <a:r>
              <a:rPr lang="it-IT" sz="1200" b="1" u="sng" dirty="0" smtClean="0">
                <a:solidFill>
                  <a:prstClr val="black"/>
                </a:solidFill>
              </a:rPr>
              <a:t>COMPITI SIGNIFICATIVI (esempi)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Progettare </a:t>
            </a:r>
            <a:r>
              <a:rPr lang="it-IT" sz="1200" dirty="0">
                <a:solidFill>
                  <a:prstClr val="black"/>
                </a:solidFill>
              </a:rPr>
              <a:t>e realizzare la costruzione di semplici manufatti </a:t>
            </a:r>
            <a:r>
              <a:rPr lang="it-IT" sz="1200" dirty="0" smtClean="0">
                <a:solidFill>
                  <a:prstClr val="black"/>
                </a:solidFill>
              </a:rPr>
              <a:t>utilizzando </a:t>
            </a:r>
            <a:r>
              <a:rPr lang="it-IT" sz="1200" dirty="0">
                <a:solidFill>
                  <a:prstClr val="black"/>
                </a:solidFill>
              </a:rPr>
              <a:t>semplici tecniche di pianificazione e tecniche di rappresentazione grafica. </a:t>
            </a: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Analizzare e descrivere </a:t>
            </a:r>
            <a:r>
              <a:rPr lang="it-IT" sz="1200" dirty="0">
                <a:solidFill>
                  <a:prstClr val="black"/>
                </a:solidFill>
              </a:rPr>
              <a:t>il funzionamento di strumenti di uso </a:t>
            </a:r>
            <a:r>
              <a:rPr lang="it-IT" sz="1200" dirty="0" smtClean="0">
                <a:solidFill>
                  <a:prstClr val="black"/>
                </a:solidFill>
              </a:rPr>
              <a:t>comune.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Analizzare </a:t>
            </a:r>
            <a:r>
              <a:rPr lang="it-IT" sz="1200" dirty="0">
                <a:solidFill>
                  <a:prstClr val="black"/>
                </a:solidFill>
              </a:rPr>
              <a:t>e redigere rapporti intorno alle tecnologie per la difesa </a:t>
            </a:r>
            <a:r>
              <a:rPr lang="it-IT" sz="1200" dirty="0" smtClean="0">
                <a:solidFill>
                  <a:prstClr val="black"/>
                </a:solidFill>
              </a:rPr>
              <a:t>dell’ambiente, </a:t>
            </a:r>
            <a:r>
              <a:rPr lang="it-IT" sz="1200" dirty="0">
                <a:solidFill>
                  <a:prstClr val="black"/>
                </a:solidFill>
              </a:rPr>
              <a:t>per il risparmio delle risorse idriche ed </a:t>
            </a:r>
            <a:r>
              <a:rPr lang="it-IT" sz="1200" dirty="0" smtClean="0">
                <a:solidFill>
                  <a:prstClr val="black"/>
                </a:solidFill>
              </a:rPr>
              <a:t>energetiche, per </a:t>
            </a:r>
            <a:r>
              <a:rPr lang="it-IT" sz="1200" dirty="0">
                <a:solidFill>
                  <a:prstClr val="black"/>
                </a:solidFill>
              </a:rPr>
              <a:t>lo smaltimento dei </a:t>
            </a:r>
            <a:r>
              <a:rPr lang="it-IT" sz="1200" dirty="0" smtClean="0">
                <a:solidFill>
                  <a:prstClr val="black"/>
                </a:solidFill>
              </a:rPr>
              <a:t>rifiuti.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Effettuare </a:t>
            </a:r>
            <a:r>
              <a:rPr lang="it-IT" sz="1200" dirty="0">
                <a:solidFill>
                  <a:prstClr val="black"/>
                </a:solidFill>
              </a:rPr>
              <a:t>ricognizioni per valutare i rischi presenti nell’ambiente; redigere semplici istruzioni preventive e ipotizzare misure correttive di tipo organizzativo-comportamentale e strutturale</a:t>
            </a:r>
            <a:r>
              <a:rPr lang="it-IT" sz="1200" dirty="0" smtClean="0">
                <a:solidFill>
                  <a:prstClr val="black"/>
                </a:solidFill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Utilizzare </a:t>
            </a:r>
            <a:r>
              <a:rPr lang="it-IT" sz="1200" dirty="0">
                <a:solidFill>
                  <a:prstClr val="black"/>
                </a:solidFill>
              </a:rPr>
              <a:t>le nuove tecnologie per scrivere, disegnare, progettare, effettuare calcoli, ricercare ed elaborare informazioni. </a:t>
            </a: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Progettare e realizzare manifesti pubblicitari, brochure, video/documentari. </a:t>
            </a:r>
          </a:p>
          <a:p>
            <a:pPr algn="just"/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05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050" dirty="0">
              <a:solidFill>
                <a:prstClr val="black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259409" y="2586950"/>
            <a:ext cx="3786214" cy="694647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8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800" dirty="0">
              <a:solidFill>
                <a:prstClr val="black"/>
              </a:solidFill>
            </a:endParaRPr>
          </a:p>
          <a:p>
            <a:pPr algn="just"/>
            <a:endParaRPr lang="it-IT" sz="8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1100" dirty="0">
              <a:solidFill>
                <a:prstClr val="black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696186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  <a:endParaRPr lang="it-IT" sz="12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Utilizza il PC per attività, giochi didattici, elaborazioni grafiche.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algn="just"/>
            <a:r>
              <a:rPr lang="it-IT" sz="1200" b="1" u="sng" dirty="0" smtClean="0">
                <a:solidFill>
                  <a:prstClr val="black"/>
                </a:solidFill>
              </a:rPr>
              <a:t>COMPITI SIGNIFICATIVI (esempi)</a:t>
            </a:r>
            <a:endParaRPr lang="it-IT" sz="1200" b="1" u="sng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prstClr val="black"/>
                </a:solidFill>
              </a:rPr>
              <a:t>Eseguire giochi ed esercizi di tipo logico, linguistico, matematico, topologico al computer</a:t>
            </a:r>
          </a:p>
          <a:p>
            <a:pPr algn="just"/>
            <a:endParaRPr lang="it-IT" sz="1200" dirty="0" smtClean="0">
              <a:solidFill>
                <a:prstClr val="black"/>
              </a:solidFill>
            </a:endParaRPr>
          </a:p>
          <a:p>
            <a:pPr algn="just"/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 smtClean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 smtClean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 smtClean="0">
              <a:solidFill>
                <a:prstClr val="black"/>
              </a:solidFill>
            </a:endParaRPr>
          </a:p>
          <a:p>
            <a:pPr marL="180975" indent="-180975">
              <a:buFont typeface="+mj-lt"/>
              <a:buAutoNum type="romanUcPeriod"/>
            </a:pPr>
            <a:endParaRPr lang="it-IT" sz="9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21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 lvl="0"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24136" y="912170"/>
            <a:ext cx="3096344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 smtClean="0">
                <a:solidFill>
                  <a:prstClr val="black"/>
                </a:solidFill>
              </a:rPr>
              <a:t>     Scuola Primaria (classi 4^ e 5^)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3690274" y="1086001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>
                <a:solidFill>
                  <a:prstClr val="black"/>
                </a:solidFill>
              </a:rPr>
              <a:t>MATEMATICA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" y="1344217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Sec. di I </a:t>
            </a:r>
            <a:r>
              <a:rPr lang="it-IT" sz="1600" b="1" dirty="0" smtClean="0">
                <a:solidFill>
                  <a:prstClr val="black"/>
                </a:solidFill>
              </a:rPr>
              <a:t>grado (classi 1^, 2^, 3^)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3668250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/>
            <a:r>
              <a:rPr lang="it-IT" sz="1600" dirty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>
                <a:solidFill>
                  <a:prstClr val="black"/>
                </a:solidFill>
              </a:rPr>
              <a:t>MATEMATICA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80122" y="1848275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RUBRICA VALUTATIVA – Competenza chiave: competenza matematica 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1056184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lvl="0"/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 smtClean="0">
                <a:solidFill>
                  <a:prstClr val="black"/>
                </a:solidFill>
              </a:rPr>
              <a:t>Italiano</a:t>
            </a:r>
            <a:r>
              <a:rPr lang="it-IT" sz="1600" b="1" dirty="0">
                <a:solidFill>
                  <a:prstClr val="black"/>
                </a:solidFill>
              </a:rPr>
              <a:t>,</a:t>
            </a:r>
            <a:r>
              <a:rPr lang="it-IT" sz="1600" dirty="0">
                <a:solidFill>
                  <a:prstClr val="black"/>
                </a:solidFill>
              </a:rPr>
              <a:t> </a:t>
            </a:r>
            <a:r>
              <a:rPr lang="it-IT" sz="1600" b="1" dirty="0">
                <a:solidFill>
                  <a:prstClr val="black"/>
                </a:solidFill>
              </a:rPr>
              <a:t>Educazione Fisica, Musica, Storia, Tecnologia e Informatica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86729"/>
              </p:ext>
            </p:extLst>
          </p:nvPr>
        </p:nvGraphicFramePr>
        <p:xfrm>
          <a:off x="280122" y="2424336"/>
          <a:ext cx="12169353" cy="5821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84174"/>
                <a:gridCol w="1224136"/>
                <a:gridCol w="1944216"/>
                <a:gridCol w="2201390"/>
                <a:gridCol w="1738479"/>
                <a:gridCol w="1738479"/>
                <a:gridCol w="1738479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</a:txBody>
                  <a:tcPr/>
                </a:tc>
              </a:tr>
              <a:tr h="768085">
                <a:tc rowSpan="4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1) Calcolo numerico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1.1 - Conoscenza degli algoritmi di calcolo</a:t>
                      </a: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1.2 - Applicazione degli algoritmi di calcolo</a:t>
                      </a: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1A  - Esegue calcoli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Si muove con sicurezza nel calcolo,  stima la grandezza di un numero e il risultato di</a:t>
                      </a:r>
                      <a:endParaRPr lang="it-IT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operazioni.</a:t>
                      </a:r>
                      <a:endParaRPr lang="it-IT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Esegue calcoli in modo corretto e  stima la grandezza di un numero.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Esegue semplici calcoli.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Calibri"/>
                        </a:rPr>
                        <a:t>Esegue semplici calcoli in situazioni note.</a:t>
                      </a: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B -  Risolve problemi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Riconosce situazioni problematiche in vari contesti e individua dati e richieste. Individua le diverse fasi risolutive di un problema in contesti non noti e sceglie la strategia risolutiva più adeguata. Formalizza e giustifica  i </a:t>
                      </a: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passaggi della procedura risolutiva valutando l’attendibilità dei risultati ottenuti.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situazioni problematiche, individua dati, richieste , fasi risolutive di un problema e formalizza i passaggi della procedura risolutiva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In contesti noti, riconosce situazioni problematiche, individua dati , richieste , fasi risolutive di un problema e formalizza i passaggi della procedura risolutiva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Solo in contesti semplici, riconosce situazioni problematiche, individua dati , richieste , fasi risolutive di un problema e formalizza i passaggi della procedura risolutiva</a:t>
                      </a:r>
                      <a:endParaRPr lang="it-IT" sz="1200" dirty="0"/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1C – Utilizza  il   linguaggio matematico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e interpreta il linguaggio matematico  e ne coglie il rapporto con il linguaggio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naturale e le situazioni reali.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il linguaggio matematico  e ne coglie il rapporto con il linguaggio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naturale e le situazioni reali.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</a:t>
                      </a: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un</a:t>
                      </a:r>
                      <a:r>
                        <a:rPr lang="it-IT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 </a:t>
                      </a: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linguaggio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matematico  </a:t>
                      </a: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sostanzialmente corretto.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YaHe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un</a:t>
                      </a:r>
                      <a:r>
                        <a:rPr lang="it-IT" sz="1200" kern="1200" baseline="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 </a:t>
                      </a: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linguaggio matematico essenziale,</a:t>
                      </a:r>
                      <a:endParaRPr lang="it-IT" sz="1200" dirty="0"/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1D – Utilizza strumenti matematici in contesti di vita reale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esperienze significative, utilizza con padronanza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realtà.</a:t>
                      </a:r>
                      <a:endParaRPr lang="it-IT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esperienze significative, utilizza in modo corretto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semplici esperienze significative, utilizza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realtà.</a:t>
                      </a:r>
                      <a:endParaRPr lang="it-IT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esperienze significative, utilizza 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realtà, solo se guidato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it-IT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94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 lvl="0"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3668250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>
                <a:solidFill>
                  <a:prstClr val="black"/>
                </a:solidFill>
              </a:rPr>
              <a:t>MATEMATICA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3621977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/>
            <a:r>
              <a:rPr lang="it-IT" sz="1600" dirty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>
                <a:solidFill>
                  <a:prstClr val="black"/>
                </a:solidFill>
              </a:rPr>
              <a:t>MATEMATICA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80122" y="1848275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RUBRICA VALUTATIVA – Competenza chiave: competenza matematica 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1056184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lvl="0"/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 smtClean="0">
                <a:solidFill>
                  <a:prstClr val="black"/>
                </a:solidFill>
              </a:rPr>
              <a:t>Italiano</a:t>
            </a:r>
            <a:r>
              <a:rPr lang="it-IT" sz="1600" b="1" dirty="0">
                <a:solidFill>
                  <a:prstClr val="black"/>
                </a:solidFill>
              </a:rPr>
              <a:t>,</a:t>
            </a:r>
            <a:r>
              <a:rPr lang="it-IT" sz="1600" dirty="0">
                <a:solidFill>
                  <a:prstClr val="black"/>
                </a:solidFill>
              </a:rPr>
              <a:t> </a:t>
            </a:r>
            <a:r>
              <a:rPr lang="it-IT" sz="1600" b="1" dirty="0">
                <a:solidFill>
                  <a:prstClr val="black"/>
                </a:solidFill>
              </a:rPr>
              <a:t>Educazione Fisica, Musica, Storia, Tecnologia e Informatica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347131"/>
              </p:ext>
            </p:extLst>
          </p:nvPr>
        </p:nvGraphicFramePr>
        <p:xfrm>
          <a:off x="280122" y="2424336"/>
          <a:ext cx="12169353" cy="69037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/>
                <a:gridCol w="1368152"/>
                <a:gridCol w="1944216"/>
                <a:gridCol w="2201390"/>
                <a:gridCol w="1738479"/>
                <a:gridCol w="1738479"/>
                <a:gridCol w="1738479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10/9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5/4</a:t>
                      </a:r>
                    </a:p>
                  </a:txBody>
                  <a:tcPr/>
                </a:tc>
              </a:tr>
              <a:tr h="768085">
                <a:tc rowSpan="4">
                  <a:txBody>
                    <a:bodyPr/>
                    <a:lstStyle/>
                    <a:p>
                      <a:pPr marL="177800" marR="0" lvl="0" indent="-17780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2) Orientamento nello spazio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2.1 - Conoscenza delle figure geometriche</a:t>
                      </a: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– Individuazione delle proprietà delle figure geometriche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2.3 – Rappresentazione delle figure geometriche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2A  - Opera con le forme del piano e dello spazio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Microsoft YaHei"/>
                          <a:cs typeface="Calibri"/>
                        </a:rPr>
                        <a:t>Opera con sicurezza utilizzando le proprietà delle figure geometriche, utilizza gli strumenti del disegno geometrico per rappresentare figure anche complesse</a:t>
                      </a: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le figure geometriche e ne individua le proprietà principali, utilizza gli strumenti del disegno geometrico per rappresentare figure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le principali figure geometriche e ne individua le proprietà essenziali. Utilizza gli strumenti del disegno geometrico per rappresentare semplici figure.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le principali  figure geometriche e  individua le proprietà essenziali solo di alcune di esse. Rappresenta solo alcune figure con gli strumenti del disegno geometrico.</a:t>
                      </a: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2B -  Risolve problemi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Riconosce situazioni problematiche in vari contesti e individua dati e richieste. Individua le diverse fasi risolutive di un problema in contesti non noti e sceglie la strategia risolutiva più adeguata. Formalizza e giustifica  i </a:t>
                      </a: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passaggi della procedura risolutiva valutando l’attendibilità dei risultati ottenuti.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situazioni problematiche, individua dati, richieste , fasi risolutive di un problema e formalizza i passaggi della procedura risolutiva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In contesti noti, riconosce situazioni problematiche, individua dati , richieste , fasi risolutive di un problema e formalizza i passaggi della procedura risolutiva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Solo in contesti semplici, riconosce situazioni problematiche, individua dati , richieste , fasi risolutive di un problema e formalizza i passaggi della procedura risolutiva</a:t>
                      </a:r>
                      <a:endParaRPr lang="it-IT" sz="1200" dirty="0"/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2C – Utilizza  il   linguaggio matematico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e interpreta il linguaggio matematico  e ne coglie il rapporto con il linguaggio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naturale e le situazioni reali.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il linguaggio matematico  e ne coglie il rapporto con il linguaggio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naturale e le situazioni reali.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il linguaggio matematico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il linguaggio matematico non sempre in modo corretto </a:t>
                      </a:r>
                      <a:endParaRPr lang="it-IT" sz="1200" dirty="0"/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2D – Utilizza strumenti matematici in contesti di vita reale.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esperienze significative, utilizza con padronanza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realtà.</a:t>
                      </a:r>
                      <a:endParaRPr lang="it-IT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esperienze significative, utilizza in modo corretto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semplici esperienze significative, utilizza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realtà.</a:t>
                      </a:r>
                      <a:endParaRPr lang="it-IT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esperienze significative, utilizza 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realtà, solo se guidato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it-IT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392916" y="982842"/>
            <a:ext cx="3096344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 smtClean="0">
                <a:solidFill>
                  <a:prstClr val="black"/>
                </a:solidFill>
              </a:rPr>
              <a:t>     Scuola Primaria (classi 4^ e 5^)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" y="1344217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Sec. di I </a:t>
            </a:r>
            <a:r>
              <a:rPr lang="it-IT" sz="1600" b="1" dirty="0" smtClean="0">
                <a:solidFill>
                  <a:prstClr val="black"/>
                </a:solidFill>
              </a:rPr>
              <a:t>grado (classi 1^, 2^, 3^)</a:t>
            </a:r>
            <a:endParaRPr lang="it-IT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9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 lvl="0"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3678897" y="1029858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>
                <a:solidFill>
                  <a:prstClr val="black"/>
                </a:solidFill>
              </a:rPr>
              <a:t>MATEMATICA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3678897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/>
            <a:r>
              <a:rPr lang="it-IT" sz="1600" dirty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>
                <a:solidFill>
                  <a:prstClr val="black"/>
                </a:solidFill>
              </a:rPr>
              <a:t>MATEMATICA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80122" y="1848275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RUBRICA VALUTATIVA – Competenza chiave: competenza matematica 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1056184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lvl="0"/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 smtClean="0">
                <a:solidFill>
                  <a:prstClr val="black"/>
                </a:solidFill>
              </a:rPr>
              <a:t>Italiano</a:t>
            </a:r>
            <a:r>
              <a:rPr lang="it-IT" sz="1600" b="1" dirty="0">
                <a:solidFill>
                  <a:prstClr val="black"/>
                </a:solidFill>
              </a:rPr>
              <a:t>,</a:t>
            </a:r>
            <a:r>
              <a:rPr lang="it-IT" sz="1600" dirty="0">
                <a:solidFill>
                  <a:prstClr val="black"/>
                </a:solidFill>
              </a:rPr>
              <a:t> </a:t>
            </a:r>
            <a:r>
              <a:rPr lang="it-IT" sz="1600" b="1" dirty="0">
                <a:solidFill>
                  <a:prstClr val="black"/>
                </a:solidFill>
              </a:rPr>
              <a:t>Educazione Fisica, Musica, Storia, Tecnologia e Informatica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704635"/>
              </p:ext>
            </p:extLst>
          </p:nvPr>
        </p:nvGraphicFramePr>
        <p:xfrm>
          <a:off x="280122" y="2424336"/>
          <a:ext cx="12169353" cy="6827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/>
                <a:gridCol w="1368152"/>
                <a:gridCol w="1944216"/>
                <a:gridCol w="2201390"/>
                <a:gridCol w="1738479"/>
                <a:gridCol w="1738479"/>
                <a:gridCol w="1738479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</a:txBody>
                  <a:tcPr/>
                </a:tc>
              </a:tr>
              <a:tr h="768085">
                <a:tc rowSpan="5">
                  <a:txBody>
                    <a:bodyPr/>
                    <a:lstStyle/>
                    <a:p>
                      <a:pPr marL="177800" marR="0" lvl="0" indent="-17780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3) Relazioni e rappresentazioni di dati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– Lettura di rappresentazioni di dati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– Analisi  di rappresentazioni di dati</a:t>
                      </a: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3.3 – Interpretazione di rappresentazioni  di dati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3A  - Utilizza rappresentazioni di dati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Legge, analizza e interpreta rappresentazioni di dati per ricavarne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informazioni e prendere decisioni.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Legge e analizza rappresentazioni di dati.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Legge rappresentazioni di dati. 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Legge solo semplici rappresentazioni di dati.</a:t>
                      </a: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3B -  Risolve problemi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Riconosce situazioni problematiche in vari contesti e individua dati e richieste. Individua le diverse fasi risolutive di un problema in contesti non noti e sceglie la strategia risolutiva più adeguata. Formalizza e giustifica  i </a:t>
                      </a: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passaggi della procedura risolutiva valutando l’attendibilità dei risultati ottenuti.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situazioni problematiche, individua dati, richieste , fasi risolutive di un problema e formalizza i passaggi della procedura risolutiva.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In contesti noti, riconosce situazioni problematiche, individua dati , richieste , fasi risolutive di un problema e formalizza i passaggi della procedura risolutiva.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Solo in contesti semplici, riconosce situazioni problematiche, individua dati , richieste , fasi risolutive di un problema e formalizza i passaggi della procedura risolutiva.</a:t>
                      </a:r>
                      <a:endParaRPr lang="it-IT" sz="1200" dirty="0"/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3C – Utilizza  la logica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Sa utilizzare la logica per sostenere</a:t>
                      </a:r>
                      <a:endParaRPr lang="it-IT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argomentazioni e supportare informazioni.</a:t>
                      </a:r>
                      <a:endParaRPr lang="it-IT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Sa utilizzare la logica per sostenere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argomentazioni. 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endParaRPr lang="it-IT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Sa utilizzare la logica per sostenere semplici 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argomentazioni 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YaHe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Guidato, utilizza la logica per sostenere semplici 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argomentazioni 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it-IT" sz="1200" dirty="0"/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3D – Utilizza  il   linguaggio matematico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e interpreta il linguaggio matematico  e ne coglie il rapporto con il linguaggio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naturale e le situazioni reali.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il linguaggio matematico  e ne coglie il rapporto con il linguaggio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naturale e le situazioni reali.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il linguaggio </a:t>
                      </a: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matematico.  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icrosoft YaHe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il linguaggio matematico non sempre in modo corretto.</a:t>
                      </a:r>
                      <a:endParaRPr lang="it-IT" sz="1200" dirty="0"/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/>
                          <a:cs typeface="Calibri"/>
                        </a:rPr>
                        <a:t>3E – Utilizza strumenti matematici in contesti di vita reale.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esperienze significative, utilizza con padronanza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realtà.</a:t>
                      </a:r>
                      <a:endParaRPr lang="it-IT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esperienze significative, utilizza in modo corretto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semplici esperienze significative, utilizza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realtà.</a:t>
                      </a:r>
                      <a:endParaRPr lang="it-IT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Attraverso esperienze significative, utilizza  strumenti matematici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appresi per operare nella realtà, solo se guidato.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it-IT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392916" y="982842"/>
            <a:ext cx="3096344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 smtClean="0">
                <a:solidFill>
                  <a:prstClr val="black"/>
                </a:solidFill>
              </a:rPr>
              <a:t>     Scuola Primaria (classi 4^ e 5^)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" y="1344217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Sec. di I </a:t>
            </a:r>
            <a:r>
              <a:rPr lang="it-IT" sz="1600" b="1" dirty="0" smtClean="0">
                <a:solidFill>
                  <a:prstClr val="black"/>
                </a:solidFill>
              </a:rPr>
              <a:t>grado (classi 1^, 2^, 3^)</a:t>
            </a:r>
            <a:endParaRPr lang="it-IT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5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COMPETENZE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DI BASE IN SCIENZE</a:t>
            </a:r>
            <a:endParaRPr lang="it-IT" sz="1300" b="1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3644500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 smtClean="0">
                <a:solidFill>
                  <a:prstClr val="black"/>
                </a:solidFill>
              </a:rPr>
              <a:t>SCIENZE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80122" y="1848275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RUBRICA VALUTATIVA – Competenza chiave: competenza di base in scienze e tecnologia 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713173" y="811869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322" y="618402"/>
            <a:ext cx="2872408" cy="1077186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lvl="0"/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>
                <a:solidFill>
                  <a:prstClr val="black"/>
                </a:solidFill>
              </a:rPr>
              <a:t>Italiano, Storia, Geografia, Informatica, Matematica, </a:t>
            </a:r>
          </a:p>
          <a:p>
            <a:pPr lvl="0"/>
            <a:r>
              <a:rPr lang="it-IT" sz="1600" b="1" dirty="0">
                <a:solidFill>
                  <a:prstClr val="black"/>
                </a:solidFill>
              </a:rPr>
              <a:t>Ed. Fisica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75021"/>
              </p:ext>
            </p:extLst>
          </p:nvPr>
        </p:nvGraphicFramePr>
        <p:xfrm>
          <a:off x="280122" y="2424336"/>
          <a:ext cx="12169353" cy="59740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/>
                <a:gridCol w="1368152"/>
                <a:gridCol w="1944216"/>
                <a:gridCol w="2201390"/>
                <a:gridCol w="1738479"/>
                <a:gridCol w="1738479"/>
                <a:gridCol w="1738479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10/9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5/4</a:t>
                      </a:r>
                    </a:p>
                  </a:txBody>
                  <a:tcPr/>
                </a:tc>
              </a:tr>
              <a:tr h="1210032">
                <a:tc rowSpan="3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1) </a:t>
                      </a: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Osservazione e descrizione di oggetti e fenomeni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 – Osservazioni in ambito naturale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– Rilevazione di analogie e differenze in ambito naturale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1.3 – Capacità di utilizzare e operare  classificazioni</a:t>
                      </a: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1A  - Osserva e coglie analogie e differenze nell’ambiente naturale</a:t>
                      </a:r>
                    </a:p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modo completo e corretto, osserva  e riconosce regolarità o differenze nell’ambito naturale;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e opera classificazioni 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modo  corretto, osserva  e riconosce regolarità o differenze nell’ambito naturale;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e opera  classificazioni.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situazioni semplici osserva  e riconosce regolarità o differenze nell’ambito naturale;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e opera semplici   classificazioni.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situazioni semplici osserva  e riconosce solo alcune regolarità o differenze nell’ambito naturale.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B -  Analizza un fenomeno naturale</a:t>
                      </a:r>
                    </a:p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modo completo e corretto, analizza un fenomeno naturale attraverso la raccolta di dati,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l’analisi e la rappresentazione; individua con padronanza grandezze e relazioni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che entrano in gioco nel fenomeno stesso.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modo corretto, analizza un fenomeno naturale attraverso la raccolta di dati,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l’analisi e la rappresentazione; individua alcune grandezze e alcune  relazioni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che entrano in gioco nel fenomeno stesso.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Analizza semplici fenomeni naturali attraverso la raccolta di dati,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l’analisi e la rappresentazione e individua alcune grandezze e alcune relazioni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che in essi entrano in gioco.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Analizza semplici fenomeni naturali attraverso la raccolta di dati,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l’analisi e la rappresentazione e, solo se guidato, individua alcune grandezze e alcune relazioni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che in essi entrano in gioco.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1C – Realizza elaborati</a:t>
                      </a:r>
                    </a:p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in modo completo e corretto elaborati, che tengano conto dei fattori scientifici,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in modo corretto elaborati, che tengano conto dei fattori scientifici,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semplici elaborati, che tengano conto dei fattori scientifici,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Guidato, realizza elaborati, che tengano conto dei fattori scientifici,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71531" y="929887"/>
            <a:ext cx="3096344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 smtClean="0">
                <a:solidFill>
                  <a:prstClr val="black"/>
                </a:solidFill>
              </a:rPr>
              <a:t>     Scuola Primaria (classi 4^ e 5^)</a:t>
            </a:r>
            <a:endParaRPr lang="it-IT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20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784176" y="2496344"/>
            <a:ext cx="11392194" cy="329244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MATEMATICA E COMPETENZE </a:t>
            </a:r>
            <a:r>
              <a:rPr lang="it-IT" sz="1300" b="1" dirty="0" err="1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</a:t>
            </a: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072289" y="6099016"/>
            <a:ext cx="4608512" cy="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3376544" y="6096793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47934" y="7205718"/>
            <a:ext cx="1672003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</a:tabLst>
            </a:pP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1) Operare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con le quantità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632093" y="7205718"/>
            <a:ext cx="1628922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</a:tabLst>
            </a:pP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2) Collocare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nello spazio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794551" y="7205718"/>
            <a:ext cx="1581959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3) Cogliere </a:t>
            </a: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   relazioni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082120" y="3462448"/>
            <a:ext cx="2160271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</a:t>
            </a:r>
            <a:endParaRPr lang="it-IT" sz="1300" b="1" dirty="0" smtClean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SPECIFICHE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6245584" y="3936552"/>
            <a:ext cx="186" cy="374444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2148860" y="4597941"/>
            <a:ext cx="2492811" cy="292331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7434599" y="4554734"/>
            <a:ext cx="3284545" cy="292331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di base in Scienze e Tecnologia</a:t>
            </a: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3378596" y="4872657"/>
            <a:ext cx="0" cy="126015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7229397" y="6112281"/>
            <a:ext cx="4280663" cy="22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H="1">
            <a:off x="7229396" y="6112283"/>
            <a:ext cx="1" cy="1108925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9137184" y="6096793"/>
            <a:ext cx="2020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11497753" y="6112284"/>
            <a:ext cx="12245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484945" y="7221206"/>
            <a:ext cx="1672003" cy="692441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</a:tabLst>
            </a:pP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1) Osservare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e descrivere oggetti e fenomeni</a:t>
            </a: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8301694" y="7205718"/>
            <a:ext cx="1628922" cy="692441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</a:tabLst>
            </a:pP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2) Progettare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, sperimentare e verificare ipotesi</a:t>
            </a:r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10579433" y="7221206"/>
            <a:ext cx="1926395" cy="692441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3) Intervenire,</a:t>
            </a: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trasformare </a:t>
            </a:r>
            <a:endParaRPr lang="it-IT" sz="1300" b="1" dirty="0" smtClean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e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produrre</a:t>
            </a:r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9139235" y="4872657"/>
            <a:ext cx="0" cy="126015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cxnSp>
        <p:nvCxnSpPr>
          <p:cNvPr id="32" name="Forma 31"/>
          <p:cNvCxnSpPr>
            <a:stCxn id="9232" idx="0"/>
          </p:cNvCxnSpPr>
          <p:nvPr/>
        </p:nvCxnSpPr>
        <p:spPr>
          <a:xfrm rot="5400000" flipH="1" flipV="1">
            <a:off x="6124340" y="1585097"/>
            <a:ext cx="283770" cy="5741918"/>
          </a:xfrm>
          <a:prstGeom prst="bentConnector2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9129431" y="4310996"/>
            <a:ext cx="2051" cy="252045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>
            <a:off x="1072288" y="6096793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5680800" y="6096793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>
            <a:off x="719633" y="933744"/>
            <a:ext cx="11521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Partendo dall’analisi dei nuclei fondanti delle discipline, il Dipartimento n. 2 ha individuato, con riferimento alla competenza chiave europea “Competenza matematica e competenze di base in scienza e tecnologia”, le competenze specifiche, i traguardi per lo sviluppo delle competenze al termine della Scuola dell’Infanzia, della Scuola Primaria e della Scuola Sec. di I grado , gli obiettivi di apprendimento relativi alla scuola dell’Infanzia e alle tappe fondamentali del primo ciclo, nonché i contenuti.</a:t>
            </a:r>
            <a:endParaRPr lang="it-IT" sz="1600" dirty="0"/>
          </a:p>
        </p:txBody>
      </p:sp>
      <p:sp>
        <p:nvSpPr>
          <p:cNvPr id="2" name="Freccia in giù 1"/>
          <p:cNvSpPr/>
          <p:nvPr/>
        </p:nvSpPr>
        <p:spPr>
          <a:xfrm>
            <a:off x="6138456" y="2892877"/>
            <a:ext cx="214255" cy="534852"/>
          </a:xfrm>
          <a:prstGeom prst="downArrow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COMPETENZE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DI BASE IN SCIENZE</a:t>
            </a:r>
            <a:endParaRPr lang="it-IT" sz="1300" b="1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3592488" y="1029858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 smtClean="0">
                <a:solidFill>
                  <a:prstClr val="black"/>
                </a:solidFill>
              </a:rPr>
              <a:t>SCIENZE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80122" y="1848275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RUBRICA VALUTATIVA – Competenza chiave: competenza di base in scienze e tecnologia 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842637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33637" y="561308"/>
            <a:ext cx="2872408" cy="1077186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lvl="0"/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>
                <a:solidFill>
                  <a:prstClr val="black"/>
                </a:solidFill>
              </a:rPr>
              <a:t>Italiano, Storia, Geografia, Informatica, Matematica, </a:t>
            </a:r>
          </a:p>
          <a:p>
            <a:pPr lvl="0"/>
            <a:r>
              <a:rPr lang="it-IT" sz="1600" b="1" dirty="0">
                <a:solidFill>
                  <a:prstClr val="black"/>
                </a:solidFill>
              </a:rPr>
              <a:t>Ed. Fisica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249032"/>
              </p:ext>
            </p:extLst>
          </p:nvPr>
        </p:nvGraphicFramePr>
        <p:xfrm>
          <a:off x="280122" y="2281040"/>
          <a:ext cx="12169353" cy="5791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/>
                <a:gridCol w="1368152"/>
                <a:gridCol w="1944216"/>
                <a:gridCol w="2088232"/>
                <a:gridCol w="1851637"/>
                <a:gridCol w="1738479"/>
                <a:gridCol w="1738479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10/9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5/4</a:t>
                      </a:r>
                    </a:p>
                  </a:txBody>
                  <a:tcPr/>
                </a:tc>
              </a:tr>
              <a:tr h="1066016">
                <a:tc rowSpan="3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Progettazione, sperimentazione e verifica di ipotesi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– Uso di strumenti e di procedure di laboratorio</a:t>
                      </a: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– Spiegazione dei procedimenti e dei risultati di esperimenti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2.3 – Elaborazione di prodotti scientifici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2A  </a:t>
                      </a: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 Utilizza e strumenti e procedure di laboratorio</a:t>
                      </a:r>
                    </a:p>
                    <a:p>
                      <a:endParaRPr lang="it-IT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Utilizza , con precisione e accuratezza, semplici strumenti e procedure di laboratorio per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interpretare fenomeni naturali o verificare le ipotesi di partenza.</a:t>
                      </a:r>
                      <a:endParaRPr lang="it-IT" sz="11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/>
                      <a:r>
                        <a:rPr lang="it-IT" sz="11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Utilizza in modo corretto semplici strumenti e procedure di laboratorio per</a:t>
                      </a:r>
                    </a:p>
                    <a:p>
                      <a:pPr fontAlgn="base" hangingPunct="0"/>
                      <a:r>
                        <a:rPr lang="it-IT" sz="11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interpretare fenomeni naturali o verificare le ipotesi di partenza.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Utilizza semplici strumenti e procedure di laboratorio per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interpretare fenomeni naturali o verificare le ipotesi di partenza.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Guidato, utilizza semplici strumenti e procedure di laboratorio per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interpretare fenomeni naturali o verificare le ipotesi di partenza.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 B -  </a:t>
                      </a: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Spiega procedimenti e risultati degli esperimenti</a:t>
                      </a:r>
                    </a:p>
                    <a:p>
                      <a:endParaRPr lang="it-IT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Spiega, utilizzando in modo consapevole  il linguaggio specifico, i risultati ottenuti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dagli esperimenti, anche con l’uso di disegni e schemi.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Spiega, utilizzando in modo corretto  il  linguaggio specifico,   i risultati ottenuti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dagli esperimenti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Spiega, utilizzando semplici termini del linguaggio specifico, i risultati ottenuti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dagli esperimenti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Spiega  i risultati ottenuti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dagli esperimenti  utilizzando pochi termini del linguaggio specifico.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2C – Realizza elaborati</a:t>
                      </a:r>
                    </a:p>
                    <a:p>
                      <a:endParaRPr lang="it-IT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Realizza in modo completo e corretto elaborati, che tengano conto dei fattori scientifici,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Realizza in modo corretto elaborati, che tengano conto dei fattori scientifici,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tecnologici e sociali dell’uso di una data risorsa naturale (</a:t>
                      </a:r>
                      <a:r>
                        <a:rPr lang="it-IT" sz="1100" kern="1200" dirty="0" err="1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acqua,energie</a:t>
                      </a: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, rifiuti, inquinamento, rischi...).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Realizza semplici elaborati, che tengano conto dei fattori scientifici,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Guidato, realizza elaborati, che tengano conto dei fattori scientifici,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tecnologici e sociali dell’uso di una data risorsa naturale (acqua, energie, rifiuti, inquinamento, rischi...).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71531" y="929887"/>
            <a:ext cx="3096344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 smtClean="0">
                <a:solidFill>
                  <a:prstClr val="black"/>
                </a:solidFill>
              </a:rPr>
              <a:t>     Scuola Primaria (classi 4^ e 5^)</a:t>
            </a:r>
            <a:endParaRPr lang="it-IT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1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COMPETENZE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DI BASE IN SCIENZE</a:t>
            </a:r>
            <a:endParaRPr lang="it-IT" sz="1300" b="1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3520480" y="1029858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Disciplina di riferimento: </a:t>
            </a:r>
            <a:r>
              <a:rPr lang="it-IT" sz="1600" b="1" dirty="0" smtClean="0">
                <a:solidFill>
                  <a:prstClr val="black"/>
                </a:solidFill>
              </a:rPr>
              <a:t>SCIENZE</a:t>
            </a:r>
            <a:endParaRPr lang="it-IT" sz="1600" b="1" dirty="0">
              <a:solidFill>
                <a:prstClr val="black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80122" y="1848275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RUBRICA VALUTATIVA – Competenza chiave: competenza di base in scienze e tecnologia 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842637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618402"/>
            <a:ext cx="2872408" cy="1077186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lvl="0"/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>
                <a:solidFill>
                  <a:prstClr val="black"/>
                </a:solidFill>
              </a:rPr>
              <a:t>Italiano, Storia, Geografia, Informatica, Matematica, </a:t>
            </a:r>
          </a:p>
          <a:p>
            <a:pPr lvl="0"/>
            <a:r>
              <a:rPr lang="it-IT" sz="1600" b="1" dirty="0">
                <a:solidFill>
                  <a:prstClr val="black"/>
                </a:solidFill>
              </a:rPr>
              <a:t>Ed. Fisica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064035"/>
              </p:ext>
            </p:extLst>
          </p:nvPr>
        </p:nvGraphicFramePr>
        <p:xfrm>
          <a:off x="280122" y="2424337"/>
          <a:ext cx="12169353" cy="56083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/>
                <a:gridCol w="1368152"/>
                <a:gridCol w="1944216"/>
                <a:gridCol w="2201390"/>
                <a:gridCol w="1738479"/>
                <a:gridCol w="1738479"/>
                <a:gridCol w="1738479"/>
              </a:tblGrid>
              <a:tr h="514363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10/9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5/4</a:t>
                      </a:r>
                    </a:p>
                  </a:txBody>
                  <a:tcPr/>
                </a:tc>
              </a:tr>
              <a:tr h="1361549">
                <a:tc rowSpan="2">
                  <a:txBody>
                    <a:bodyPr/>
                    <a:lstStyle/>
                    <a:p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200" b="1" dirty="0" smtClean="0"/>
                        <a:t>Interventi, trasformazioni e produzioni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3.1</a:t>
                      </a:r>
                      <a:r>
                        <a:rPr lang="it-IT" sz="1200" b="0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Individuazione di problematiche scientifiche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– Analisi e valutazione dei  rischi  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3.3 – Capacità di formulare ipotesi preventive e/o risolutive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A - </a:t>
                      </a:r>
                      <a:r>
                        <a:rPr lang="it-IT" sz="12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 problematiche scientifiche e utilizza le conoscenze per assumere comportamenti responsabili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situazioni problematiche scientifiche in vari contesti.</a:t>
                      </a:r>
                      <a:endParaRPr lang="it-IT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Valuta i rischi, redige istruzioni preventive e ipotizza misure correttive in vari contesti.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situazioni problematiche scientifiche in contesti noti.</a:t>
                      </a:r>
                      <a:endParaRPr lang="it-IT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Valuta i rischi, redige istruzioni preventive e ipotizza misure correttive in contesti noti.</a:t>
                      </a:r>
                      <a:endParaRPr lang="it-IT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situazioni problematiche scientifiche in contesti semplici.</a:t>
                      </a:r>
                      <a:endParaRPr lang="it-IT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Valuta i rischi, redige istruzioni preventive e ipotizza misure correttive in contesti semplici.</a:t>
                      </a:r>
                      <a:endParaRPr lang="it-IT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solo semplici problematiche scientifiche legate al suo vissuto. Valuta i rischi, redige istruzioni preventive e ipotizza misure correttive  in situazioni legate alla vita quotidiana.</a:t>
                      </a: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246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3B – Realizza elaborati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in modo completo e corretto elaborati, che tengano conto dei fattori scientifici,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in modo corretto elaborati, che tengano conto dei fattori scientifici,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semplici elaborati, che tengano conto dei fattori scientifici,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Guidato, realizza elaborati, che tengano conto dei fattori scientifici,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71531" y="929887"/>
            <a:ext cx="3096344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 smtClean="0">
                <a:solidFill>
                  <a:prstClr val="black"/>
                </a:solidFill>
              </a:rPr>
              <a:t>     Scuola Primaria (classi 4^ e 5^)</a:t>
            </a:r>
            <a:endParaRPr lang="it-IT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COMPETENZE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DI BASE IN SCIENZE E TECNOLOGIA</a:t>
            </a:r>
            <a:endParaRPr lang="it-IT" sz="1300" b="1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3678897" y="1243406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52220" y="1156495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Discipline </a:t>
            </a:r>
            <a:r>
              <a:rPr lang="it-IT" sz="1600" dirty="0">
                <a:solidFill>
                  <a:prstClr val="black"/>
                </a:solidFill>
              </a:rPr>
              <a:t>di riferimento: </a:t>
            </a:r>
            <a:r>
              <a:rPr lang="it-IT" sz="1600" b="1" dirty="0">
                <a:solidFill>
                  <a:prstClr val="black"/>
                </a:solidFill>
              </a:rPr>
              <a:t>SCIENZE - TECNOLOGIA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80122" y="1848275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RUBRICA VALUTATIVA – Competenza chiave: competenza di base in scienze e tecnologia 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1056184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804485"/>
            <a:ext cx="2872408" cy="1077186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>
                <a:solidFill>
                  <a:prstClr val="black"/>
                </a:solidFill>
              </a:rPr>
              <a:t>Italiano, Storia, Geografia, Informatica, Matematica, </a:t>
            </a:r>
          </a:p>
          <a:p>
            <a:r>
              <a:rPr lang="it-IT" sz="1600" b="1" dirty="0">
                <a:solidFill>
                  <a:prstClr val="black"/>
                </a:solidFill>
              </a:rPr>
              <a:t>Ed. Fisica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204182"/>
              </p:ext>
            </p:extLst>
          </p:nvPr>
        </p:nvGraphicFramePr>
        <p:xfrm>
          <a:off x="280122" y="2424336"/>
          <a:ext cx="12169353" cy="68549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/>
                <a:gridCol w="1368152"/>
                <a:gridCol w="1944216"/>
                <a:gridCol w="2201390"/>
                <a:gridCol w="1738479"/>
                <a:gridCol w="1738479"/>
                <a:gridCol w="1738479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10/9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5/4</a:t>
                      </a:r>
                    </a:p>
                  </a:txBody>
                  <a:tcPr/>
                </a:tc>
              </a:tr>
              <a:tr h="1210032">
                <a:tc rowSpan="5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1) </a:t>
                      </a: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Osservazione e descrizione di oggetti e fenomeni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 – Osservazioni in ambito naturale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– Rilevazione di analogie e differenze in ambito naturale e artificiale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1.3 – Capacità di utilizzare e operare  classificazioni</a:t>
                      </a: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1A  - Osserva e coglie analogie e differenze nell’ambiente naturale</a:t>
                      </a:r>
                    </a:p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modo completo e corretto, osserva  e riconosce regolarità o differenze nell’ambito naturale;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e opera classificazioni 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modo  corretto, osserva  e riconosce regolarità o differenze nell’ambito naturale;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e opera  classificazioni.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situazioni semplici osserva  e riconosce regolarità o differenze nell’ambito naturale;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utilizza e opera semplici   classificazioni.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situazioni semplici osserva  e riconosce solo alcune regolarità o differenze nell’ambito naturale.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B -  Analizza un fenomeno naturale</a:t>
                      </a:r>
                    </a:p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modo completo e corretto, analizza un fenomeno naturale attraverso la raccolta di dati,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l’analisi e la rappresentazione; individua con padronanza grandezze e relazioni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che entrano in gioco nel fenomeno stesso.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In modo corretto, analizza un fenomeno naturale attraverso la raccolta di dati,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l’analisi e la rappresentazione; individua alcune grandezze e alcune  relazioni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che entrano in gioco nel fenomeno stesso.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Analizza semplici fenomeni naturali attraverso la raccolta di dati,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l’analisi e la rappresentazione e individua alcune grandezze e alcune relazioni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che in essi entrano in gioco.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Analizza semplici fenomeni naturali attraverso la raccolta di dati,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l’analisi e la rappresentazione e, solo se guidato, individua alcune grandezze e alcune relazioni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che in essi entrano in gioco.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1C – Realizza elaborati</a:t>
                      </a:r>
                    </a:p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in modo completo e corretto elaborati, che tengano conto dei fattori scientifici,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in modo corretto elaborati, che tengano conto dei fattori scientifici,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semplici elaborati, che tengano conto dei fattori scientifici,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Guidato, realizza elaborati, che tengano conto dei fattori scientifici,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1D – Riconosce sistemi tecnologici nell’ambiente circostante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Riconosce nell’ambiente che lo circonda i principali sistemi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tecnologici e le interrelazioni con l’uomo e l’ambiente.</a:t>
                      </a:r>
                      <a:endParaRPr lang="it-IT" sz="11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Riconosce nell’ambiente che lo circonda alcuni sistemi tecnologici e le principali interrelazioni con l’uomo e l’ambiente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Microsoft YaHei"/>
                          <a:cs typeface="Times New Roman" panose="02020603050405020304" pitchFamily="18" charset="0"/>
                        </a:rPr>
                        <a:t>Riconosce nell’ambiente che lo circonda</a:t>
                      </a:r>
                      <a:r>
                        <a:rPr lang="it-IT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Microsoft YaHei"/>
                          <a:cs typeface="Times New Roman" panose="02020603050405020304" pitchFamily="18" charset="0"/>
                        </a:rPr>
                        <a:t> qualche sistema tecnologico e solo le principali interrelazioni con l’uomo e l’ambiente</a:t>
                      </a:r>
                      <a:endParaRPr lang="it-IT" sz="11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icrosoft YaHe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Solo se guidato riconosce nell’ambiente che lo circonda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qualche sistema tecnologico e  alcune interrelazioni con l’uomo e l’ambiente</a:t>
                      </a:r>
                      <a:endParaRPr lang="it-IT" sz="1100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1E - Classifica oggetti in relazione </a:t>
                      </a:r>
                      <a:r>
                        <a:rPr lang="it-IT" sz="1100" kern="1200" baseline="0" noProof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 forma, funzioni e materiali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+mj-lt"/>
                          <a:ea typeface="Times New Roman"/>
                        </a:rPr>
                        <a:t>Classifica in modo completo ed autonomo  gli oggetti in relazione a forma, funzioni e materiali</a:t>
                      </a:r>
                      <a:endParaRPr lang="it-IT" sz="11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+mj-lt"/>
                          <a:ea typeface="Times New Roman"/>
                        </a:rPr>
                        <a:t>Classifica in modo completo gli oggetti in relazione a forma, funzioni e materiali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+mj-lt"/>
                          <a:ea typeface="Times New Roman"/>
                        </a:rPr>
                        <a:t>Classifica semplici</a:t>
                      </a:r>
                      <a:r>
                        <a:rPr lang="it-IT" sz="1100" baseline="0" dirty="0" smtClean="0">
                          <a:effectLst/>
                          <a:latin typeface="+mj-lt"/>
                          <a:ea typeface="Times New Roman"/>
                        </a:rPr>
                        <a:t> oggetti in relazione a forma, funzioni e materiali</a:t>
                      </a:r>
                      <a:endParaRPr lang="it-IT" sz="11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+mj-lt"/>
                        </a:rPr>
                        <a:t>Guidato</a:t>
                      </a:r>
                      <a:r>
                        <a:rPr lang="it-IT" sz="1100" baseline="0" dirty="0" smtClean="0">
                          <a:latin typeface="+mj-lt"/>
                        </a:rPr>
                        <a:t> , classifica  semplici oggetti in relazione a forma, funzioni e materiali</a:t>
                      </a:r>
                      <a:endParaRPr lang="it-IT" sz="11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4302" y="1155356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Sec. di I </a:t>
            </a:r>
            <a:r>
              <a:rPr lang="it-IT" sz="1600" b="1" dirty="0" smtClean="0">
                <a:solidFill>
                  <a:prstClr val="black"/>
                </a:solidFill>
              </a:rPr>
              <a:t>grado (classi 1^, 2^, 3^)</a:t>
            </a:r>
            <a:endParaRPr lang="it-IT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6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COMPETENZE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DI BASE IN SCIENZE E TECNOLOGIA</a:t>
            </a:r>
            <a:endParaRPr lang="it-IT" sz="1300" b="1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3592488" y="1249141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112789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Discipline </a:t>
            </a:r>
            <a:r>
              <a:rPr lang="it-IT" sz="1600" dirty="0">
                <a:solidFill>
                  <a:prstClr val="black"/>
                </a:solidFill>
              </a:rPr>
              <a:t>di riferimento: </a:t>
            </a:r>
            <a:r>
              <a:rPr lang="it-IT" sz="1600" b="1" dirty="0">
                <a:solidFill>
                  <a:prstClr val="black"/>
                </a:solidFill>
              </a:rPr>
              <a:t>SCIENZE - TECNOLOGIA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80122" y="1848275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RUBRICA VALUTATIVA – Competenza chiave: competenza di base in scienze e tecnologia 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1056184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805623"/>
            <a:ext cx="2872408" cy="1077186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lvl="0"/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>
                <a:solidFill>
                  <a:prstClr val="black"/>
                </a:solidFill>
              </a:rPr>
              <a:t>Italiano, Storia, Geografia, Informatica, Matematica, </a:t>
            </a:r>
          </a:p>
          <a:p>
            <a:pPr lvl="0"/>
            <a:r>
              <a:rPr lang="it-IT" sz="1600" b="1" dirty="0">
                <a:solidFill>
                  <a:prstClr val="black"/>
                </a:solidFill>
              </a:rPr>
              <a:t>Ed. Fisica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186288"/>
              </p:ext>
            </p:extLst>
          </p:nvPr>
        </p:nvGraphicFramePr>
        <p:xfrm>
          <a:off x="280122" y="2281040"/>
          <a:ext cx="12169353" cy="7406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/>
                <a:gridCol w="1368152"/>
                <a:gridCol w="1944216"/>
                <a:gridCol w="2088232"/>
                <a:gridCol w="1851637"/>
                <a:gridCol w="1738479"/>
                <a:gridCol w="1738479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10/9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5/4</a:t>
                      </a:r>
                    </a:p>
                  </a:txBody>
                  <a:tcPr/>
                </a:tc>
              </a:tr>
              <a:tr h="1066016">
                <a:tc rowSpan="6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Progettazione, sperimentazione e verifica di ipotesi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– Uso di strumenti e di procedure di laboratorio</a:t>
                      </a: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– Spiegazione dei procedimenti e dei risultati di esperimenti e/o di compiti operativi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2.3 – Elaborazione di prodotti scientifici e tecnologici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2A  </a:t>
                      </a: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 Utilizza e strumenti e procedure di laboratorio</a:t>
                      </a:r>
                    </a:p>
                    <a:p>
                      <a:endParaRPr lang="it-IT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Utilizza , con precisione e accuratezza, semplici strumenti e procedure di laboratorio per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interpretare fenomeni naturali o verificare le ipotesi di partenza.</a:t>
                      </a:r>
                      <a:endParaRPr lang="it-IT" sz="11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/>
                      <a:r>
                        <a:rPr lang="it-IT" sz="11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Utilizza in modo corretto semplici strumenti e procedure di laboratorio per</a:t>
                      </a:r>
                    </a:p>
                    <a:p>
                      <a:pPr fontAlgn="base" hangingPunct="0"/>
                      <a:r>
                        <a:rPr lang="it-IT" sz="11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interpretare fenomeni naturali o verificare le ipotesi di partenza.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Utilizza semplici strumenti e procedure di laboratorio per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interpretare fenomeni naturali o verificare le ipotesi di partenza.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Guidato, utilizza semplici strumenti e procedure di laboratorio per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interpretare fenomeni naturali o verificare le ipotesi di partenza.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 B -  </a:t>
                      </a: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Spiega procedimenti e risultati degli esperimenti</a:t>
                      </a:r>
                    </a:p>
                    <a:p>
                      <a:endParaRPr lang="it-IT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Spiega, utilizzando in modo consapevole  il linguaggio specifico, i risultati ottenuti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dagli esperimenti, anche con l’uso di disegni e schemi.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Spiega, utilizzando in modo corretto  il  linguaggio specifico,   i risultati ottenuti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dagli esperimenti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Spiega, utilizzando semplici termini del linguaggio specifico, i risultati ottenuti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dagli esperimenti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Spiega  i risultati ottenuti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dagli esperimenti  utilizzando pochi termini del linguaggio specifico.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2C – Realizza elaborati</a:t>
                      </a:r>
                    </a:p>
                    <a:p>
                      <a:endParaRPr lang="it-IT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Realizza in modo completo e corretto elaborati, che tengano conto dei fattori scientifici,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Realizza in modo corretto elaborati, che tengano conto dei fattori scientifici,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tecnologici e sociali dell’uso di una data risorsa naturale (acqua, energie, rifiuti, inquinamento, rischi...).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Realizza semplici elaborati, che tengano conto dei fattori scientifici,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Guidato, realizza elaborati, che tengano conto dei fattori scientifici,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effectLst/>
                          <a:latin typeface="+mj-lt"/>
                          <a:ea typeface="Microsoft YaHei"/>
                          <a:cs typeface="Calibri"/>
                        </a:rPr>
                        <a:t>tecnologici e sociali dell’uso di una data risorsa naturale (acqua, energie, rifiuti, inquinamento, rischi...).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2D –</a:t>
                      </a: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Progetta e realizza prodotti anche di tipo digitale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+mj-lt"/>
                          <a:ea typeface="Times New Roman"/>
                        </a:rPr>
                        <a:t>Utilizza adeguate risorse materiali, informative</a:t>
                      </a:r>
                      <a:r>
                        <a:rPr lang="it-IT" sz="1100" baseline="0" dirty="0" smtClean="0">
                          <a:effectLst/>
                          <a:latin typeface="+mj-lt"/>
                          <a:ea typeface="Times New Roman"/>
                        </a:rPr>
                        <a:t> e organizzative per la progettazione e la realizzazione di  prodotti, anche di tipo digitale.</a:t>
                      </a:r>
                      <a:endParaRPr lang="it-IT" sz="1100" dirty="0" smtClean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+mj-lt"/>
                          <a:ea typeface="Times New Roman"/>
                        </a:rPr>
                        <a:t>Utilizza risorse materiali, informative e organizzative per la progettazione  e la realizzazione di semplici prodotti, anche di tipo digitale.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Microsoft YaHei"/>
                          <a:cs typeface="Calibri"/>
                        </a:rPr>
                        <a:t>Utilizza  alcune risorse materiali, informative e organizzative per la  </a:t>
                      </a: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progettazione  e la realizzazione di semplici prodotti, anche di tipo digitale.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+mj-lt"/>
                        </a:rPr>
                        <a:t>Guidato utilizza semplici  risorse materiali,</a:t>
                      </a:r>
                      <a:r>
                        <a:rPr lang="it-IT" sz="1100" baseline="0" dirty="0" smtClean="0">
                          <a:latin typeface="+mj-lt"/>
                        </a:rPr>
                        <a:t> informative e organizzative per la realizzazione  </a:t>
                      </a: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di semplici prodotti, anche di tipo digitale.</a:t>
                      </a: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2E - </a:t>
                      </a: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Esegue compiti operativi comunicando le relative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+mj-lt"/>
                          <a:ea typeface="Times New Roman"/>
                        </a:rPr>
                        <a:t>Utilizza</a:t>
                      </a:r>
                      <a:r>
                        <a:rPr lang="it-IT" sz="1100" baseline="0" dirty="0" smtClean="0">
                          <a:effectLst/>
                          <a:latin typeface="+mj-lt"/>
                          <a:ea typeface="Times New Roman"/>
                        </a:rPr>
                        <a:t> comunicazioni procedurali e istruzioni tecniche per eseguire compiti operativi anche complessi, collaborando  in modo efficace con i compagni.</a:t>
                      </a:r>
                      <a:endParaRPr lang="it-IT" sz="11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Utilizza comunicazioni procedurali e istruzioni tecniche per eseguire alcuni compiti operativi, collaborando  con i compagni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Utilizza comunicazioni procedurali e istruzioni tecniche per eseguire  semplici compiti operativi.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Guidato, utilizza comunicazioni procedurali per eseguire  semplici compiti operativi.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  <a:tr h="76808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100" kern="1200" baseline="0" noProof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2F - </a:t>
                      </a: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Utilizza il disegno tecnico o il linguaggio multimediale per progettare e realizzare sistemi materiali e immateriali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+mj-lt"/>
                          <a:ea typeface="Times New Roman"/>
                        </a:rPr>
                        <a:t>Progetta e realizza  rappresentazioni  grafiche , relative alla struttura e al funzionamento di sistemi materiali o immateriali, utilizzando il disegno tecnico o </a:t>
                      </a:r>
                      <a:r>
                        <a:rPr lang="it-IT" sz="1100" baseline="0" dirty="0" smtClean="0">
                          <a:effectLst/>
                          <a:latin typeface="+mj-lt"/>
                          <a:ea typeface="Times New Roman"/>
                        </a:rPr>
                        <a:t> i </a:t>
                      </a:r>
                      <a:r>
                        <a:rPr lang="it-IT" sz="1100" dirty="0" smtClean="0">
                          <a:effectLst/>
                          <a:latin typeface="+mj-lt"/>
                          <a:ea typeface="Times New Roman"/>
                        </a:rPr>
                        <a:t>linguaggi multimediali</a:t>
                      </a:r>
                      <a:endParaRPr lang="it-IT" sz="11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Realizza  rappresentazioni  grafiche , relative alla struttura e al funzionamento di sistemi materiali o immateriali, utilizzando il disegno tecnico o  i linguaggi multimediali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Realizza  rappresentazioni  grafiche  di semplici sistemi materiali o immateriali, utilizzando il disegno tecnico o  i linguaggi multimediali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Guidato, realizza  rappresentazioni  grafiche  di semplici sistemi materiali o immateriali, utilizzando il disegno tecnico o  i linguaggi multimediali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4302" y="1155356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Sec. di I </a:t>
            </a:r>
            <a:r>
              <a:rPr lang="it-IT" sz="1600" b="1" dirty="0" smtClean="0">
                <a:solidFill>
                  <a:prstClr val="black"/>
                </a:solidFill>
              </a:rPr>
              <a:t>grado (classi 1^, 2^, 3^)</a:t>
            </a:r>
            <a:endParaRPr lang="it-IT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06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prstClr val="black"/>
                </a:solidFill>
              </a:rPr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MATEMATICA E COMPETENZE DI BASE IN SCIENZE E TECNOLOGIA         </a:t>
            </a:r>
            <a:r>
              <a:rPr lang="it-IT" sz="13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COMPETENZE </a:t>
            </a:r>
            <a:r>
              <a:rPr lang="it-IT" sz="1300" b="1" dirty="0" smtClean="0">
                <a:solidFill>
                  <a:srgbClr val="000000"/>
                </a:solidFill>
                <a:ea typeface="Microsoft YaHei" charset="0"/>
                <a:cs typeface="Microsoft YaHei" charset="0"/>
              </a:rPr>
              <a:t>DI BASE IN SCIENZE E TECNOLOGIA</a:t>
            </a:r>
            <a:endParaRPr lang="it-IT" sz="1300" b="1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3678897" y="931223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64004" y="868462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>
                <a:solidFill>
                  <a:prstClr val="black"/>
                </a:solidFill>
              </a:rPr>
              <a:t>Discipline </a:t>
            </a:r>
            <a:r>
              <a:rPr lang="it-IT" sz="1600" dirty="0">
                <a:solidFill>
                  <a:prstClr val="black"/>
                </a:solidFill>
              </a:rPr>
              <a:t>di riferimento: </a:t>
            </a:r>
            <a:r>
              <a:rPr lang="it-IT" sz="1600" b="1" dirty="0">
                <a:solidFill>
                  <a:prstClr val="black"/>
                </a:solidFill>
              </a:rPr>
              <a:t>SCIENZE - TECNOLOGIA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6127" y="1554875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 smtClean="0">
                <a:solidFill>
                  <a:prstClr val="black"/>
                </a:solidFill>
              </a:rPr>
              <a:t>RUBRICA VALUTATIVA – Competenza chiave: competenza di base in scienze e tecnologia </a:t>
            </a:r>
            <a:endParaRPr lang="it-IT" sz="1700" b="1" dirty="0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2" name="Parentesi graffa chiusa 21"/>
          <p:cNvSpPr/>
          <p:nvPr/>
        </p:nvSpPr>
        <p:spPr>
          <a:xfrm>
            <a:off x="9713173" y="842887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517591"/>
            <a:ext cx="2872408" cy="1077186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lvl="0"/>
            <a:r>
              <a:rPr lang="it-IT" sz="1600" dirty="0" smtClean="0">
                <a:solidFill>
                  <a:prstClr val="black"/>
                </a:solidFill>
              </a:rPr>
              <a:t>Discipline concorrenti: </a:t>
            </a:r>
            <a:r>
              <a:rPr lang="it-IT" sz="1600" b="1" dirty="0">
                <a:solidFill>
                  <a:prstClr val="black"/>
                </a:solidFill>
              </a:rPr>
              <a:t>Italiano, Storia, Geografia, Informatica, Matematica, </a:t>
            </a:r>
          </a:p>
          <a:p>
            <a:pPr lvl="0"/>
            <a:r>
              <a:rPr lang="it-IT" sz="1600" b="1" dirty="0">
                <a:solidFill>
                  <a:prstClr val="black"/>
                </a:solidFill>
              </a:rPr>
              <a:t>Ed. Fisica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823828"/>
              </p:ext>
            </p:extLst>
          </p:nvPr>
        </p:nvGraphicFramePr>
        <p:xfrm>
          <a:off x="316127" y="2017911"/>
          <a:ext cx="12169353" cy="762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/>
                <a:gridCol w="1368152"/>
                <a:gridCol w="1944216"/>
                <a:gridCol w="2201390"/>
                <a:gridCol w="1738479"/>
                <a:gridCol w="1738479"/>
                <a:gridCol w="1738479"/>
              </a:tblGrid>
              <a:tr h="514363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10/9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5/4</a:t>
                      </a:r>
                    </a:p>
                  </a:txBody>
                  <a:tcPr/>
                </a:tc>
              </a:tr>
              <a:tr h="1361549">
                <a:tc rowSpan="5">
                  <a:txBody>
                    <a:bodyPr/>
                    <a:lstStyle/>
                    <a:p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it-IT" sz="1200" b="1" dirty="0" smtClean="0"/>
                        <a:t>Interventi, trasformazioni e produzioni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3.1</a:t>
                      </a:r>
                      <a:r>
                        <a:rPr lang="it-IT" sz="1200" b="0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Individuazione di problematiche scientifiche e di processi tecnologici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– Analisi e valutazione dei  rischi  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3.3 – Capacità di formulare ipotesi preventive e/o risolutive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A - </a:t>
                      </a:r>
                      <a:r>
                        <a:rPr lang="it-IT" sz="12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 problematiche scientifiche e utilizza le conoscenze per assumere comportamenti responsabili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situazioni problematiche scientifiche in vari contesti.</a:t>
                      </a:r>
                      <a:endParaRPr lang="it-IT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Valuta i rischi, redige istruzioni preventive e ipotizza misure correttive in vari contesti.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situazioni problematiche scientifiche in contesti noti.</a:t>
                      </a:r>
                      <a:endParaRPr lang="it-IT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Valuta i rischi, redige istruzioni preventive e ipotizza misure correttive in contesti noti.</a:t>
                      </a:r>
                      <a:endParaRPr lang="it-IT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situazioni problematiche scientifiche in contesti semplici.</a:t>
                      </a:r>
                      <a:endParaRPr lang="it-IT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Valuta i rischi, redige istruzioni preventive e ipotizza misure correttive in contesti semplici.</a:t>
                      </a:r>
                      <a:endParaRPr lang="it-IT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Riconosce solo semplici problematiche scientifiche legate al suo vissuto. Valuta i rischi, redige istruzioni preventive e ipotizza misure correttive  in situazioni legate alla vita quotidiana.</a:t>
                      </a: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246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3B – Realizza elaborati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in modo completo e corretto elaborati, che tengano conto dei fattori scientifici,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in modo corretto elaborati, che tengano conto dei fattori scientifici,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Realizza semplici elaborati, che tengano conto dei fattori scientifici,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Guidato, realizza elaborati, che tengano conto dei fattori scientifici,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tecnologici e sociali dell’uso di una data risorsa naturale (acqua,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effectLst/>
                          <a:latin typeface="+mn-lt"/>
                          <a:ea typeface="Microsoft YaHei"/>
                          <a:cs typeface="Calibri"/>
                        </a:rPr>
                        <a:t>energie, rifiuti, inquinamento, rischi...).</a:t>
                      </a:r>
                      <a:endParaRPr lang="it-IT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</a:tr>
              <a:tr h="816929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aseline="0" dirty="0" smtClean="0">
                          <a:solidFill>
                            <a:schemeClr val="tx1"/>
                          </a:solidFill>
                        </a:rPr>
                        <a:t>3C – Conosce i principali processi tecnologici e le forme di energia coinvolte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Conosce i principali processi di trasformazione di risorse o di produzione di beni e  riconosce le diverse  forme di energia coinvolte</a:t>
                      </a: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Conosce alcuni processi di trasformazione di risorse o di produzione di beni e  riconosce le diverse  forme di energia coinvolte</a:t>
                      </a: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Conosce semplici processi di trasformazione di risorse o di produzione di beni e riconosce alcune forme di energia coinvolte</a:t>
                      </a: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Guidato, comprende semplici processi di trasformazione di risorse o di produzione di beni e riconosce alcune forme di energia coinvolte</a:t>
                      </a: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2456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aseline="0" dirty="0" smtClean="0">
                          <a:solidFill>
                            <a:schemeClr val="tx1"/>
                          </a:solidFill>
                        </a:rPr>
                        <a:t>3D – Riconosce opportunità e rischi di una scelta di tipo tecnologico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 ipotesi sulle  possibili conseguenze di una decisione o di una scelta di tipo tecnologico, riconoscendone opportunità e rischi.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 ipotesi sulle  possibili conseguenze di una decisione o di una scelta di tipo tecnologico, riconoscendone alcuni rischi e opportunità .</a:t>
                      </a: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 semplici ipotesi sulle conseguenze di una decisione o di una scelta di tipo tecnologico; guidato, ne riconosce opportunità e rischi.</a:t>
                      </a: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Guidato,  fa semplici ipotesi sulle conseguenze di una decisione o di una scelta di tipo tecnologico.</a:t>
                      </a: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endParaRPr lang="it-IT" sz="1200" dirty="0"/>
                    </a:p>
                  </a:txBody>
                  <a:tcPr/>
                </a:tc>
              </a:tr>
              <a:tr h="998469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aseline="0" dirty="0" smtClean="0">
                          <a:solidFill>
                            <a:schemeClr val="tx1"/>
                          </a:solidFill>
                        </a:rPr>
                        <a:t>3 E – Conosce e utilizza diversi mezzi di comunicazione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kumimoji="0" lang="it-IT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Conosce le proprietà e  le caratteristiche dei diversi mezzi di comunicazione e li utilizza in modo efficace e responsabile rispetto alle proprie necessità di studio e di socializzazione.</a:t>
                      </a: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Conosce le proprietà e  le caratteristiche dei principali mezzi di comunicazione e li utilizza in modo efficace e responsabile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Conosce le proprietà e  le caratteristiche di alcuni mezzi di comunicazione e li utilizza in modo efficace.</a:t>
                      </a: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Guidato,  individua  le proprietà e  le caratteristiche di alcuni mezzi di comunicazione e li utilizza in </a:t>
                      </a:r>
                      <a:r>
                        <a:rPr kumimoji="0" lang="it-IT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modo pertinente.</a:t>
                      </a:r>
                      <a:endParaRPr lang="it-IT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4302" y="757402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Sec. di I </a:t>
            </a:r>
            <a:r>
              <a:rPr lang="it-IT" sz="1600" b="1" dirty="0" smtClean="0">
                <a:solidFill>
                  <a:prstClr val="black"/>
                </a:solidFill>
              </a:rPr>
              <a:t>grado (classi 1^, 2^, 3^)</a:t>
            </a:r>
            <a:endParaRPr lang="it-IT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        COMPETENZA MATEMATICA        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</a:t>
            </a:r>
            <a:r>
              <a:rPr lang="it-IT" dirty="0" smtClean="0"/>
              <a:t> </a:t>
            </a:r>
            <a:r>
              <a:rPr lang="it-IT" sz="2000" dirty="0"/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Campo di esperienza: </a:t>
            </a:r>
            <a:r>
              <a:rPr lang="it-IT" sz="1600" b="1" dirty="0" smtClean="0"/>
              <a:t>LA CONOSCENZA DEL MONDO</a:t>
            </a:r>
            <a:endParaRPr lang="it-IT" sz="16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/>
              <a:t>Disciplina di riferimento: </a:t>
            </a:r>
            <a:r>
              <a:rPr lang="it-IT" sz="1600" b="1" dirty="0" smtClean="0"/>
              <a:t>MATEMATICA</a:t>
            </a:r>
            <a:endParaRPr lang="it-IT" sz="16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Disciplina di riferimento: </a:t>
            </a:r>
            <a:r>
              <a:rPr lang="it-IT" sz="1600" b="1" dirty="0" smtClean="0"/>
              <a:t>MATEMATICA</a:t>
            </a:r>
            <a:endParaRPr lang="it-IT" sz="16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/>
              <a:t>TRAGUARDI PER LO SVILUPPO DELLE </a:t>
            </a:r>
            <a:r>
              <a:rPr lang="it-IT" sz="1700" b="1" dirty="0" smtClean="0"/>
              <a:t>COMPETENZE</a:t>
            </a:r>
            <a:endParaRPr lang="it-IT" sz="17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</a:t>
            </a:r>
            <a:r>
              <a:rPr lang="it-IT" sz="1300" b="1" dirty="0" smtClean="0"/>
              <a:t>AL TERMINE </a:t>
            </a:r>
            <a:r>
              <a:rPr lang="it-IT" sz="1300" b="1" dirty="0"/>
              <a:t>DELLA </a:t>
            </a:r>
            <a:r>
              <a:rPr lang="it-IT" sz="1300" b="1" dirty="0" err="1"/>
              <a:t>SC</a:t>
            </a:r>
            <a:r>
              <a:rPr lang="it-IT" sz="1300" b="1" dirty="0"/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</a:t>
            </a:r>
            <a:r>
              <a:rPr lang="it-IT" sz="1300" b="1" dirty="0" smtClean="0"/>
              <a:t>AL TERMINE DELLA </a:t>
            </a:r>
            <a:r>
              <a:rPr lang="it-IT" sz="1300" b="1" dirty="0" err="1"/>
              <a:t>SC</a:t>
            </a:r>
            <a:r>
              <a:rPr lang="it-IT" sz="1300" b="1" dirty="0"/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</a:t>
            </a:r>
            <a:r>
              <a:rPr lang="it-IT" sz="1300" b="1" dirty="0" smtClean="0"/>
              <a:t>AL TERMINE </a:t>
            </a:r>
            <a:r>
              <a:rPr lang="it-IT" sz="1300" b="1" dirty="0"/>
              <a:t>DELLA </a:t>
            </a:r>
            <a:r>
              <a:rPr lang="it-IT" sz="1300" b="1" dirty="0" err="1"/>
              <a:t>SC</a:t>
            </a:r>
            <a:r>
              <a:rPr lang="it-IT" sz="1300" b="1" dirty="0"/>
              <a:t>. SEC </a:t>
            </a:r>
            <a:r>
              <a:rPr lang="it-IT" sz="1300" b="1" dirty="0" err="1"/>
              <a:t>DI</a:t>
            </a:r>
            <a:r>
              <a:rPr lang="it-IT" sz="1300" b="1" dirty="0"/>
              <a:t>    I 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/>
          </a:p>
        </p:txBody>
      </p:sp>
      <p:sp>
        <p:nvSpPr>
          <p:cNvPr id="22" name="Parentesi graffa chiusa 21"/>
          <p:cNvSpPr/>
          <p:nvPr/>
        </p:nvSpPr>
        <p:spPr>
          <a:xfrm>
            <a:off x="9641165" y="1056184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600" dirty="0" smtClean="0"/>
              <a:t>Discipline concorrenti: </a:t>
            </a:r>
            <a:r>
              <a:rPr lang="it-IT" sz="1600" b="1" dirty="0" smtClean="0"/>
              <a:t>Italiano,</a:t>
            </a:r>
            <a:r>
              <a:rPr lang="it-IT" sz="1600" dirty="0" smtClean="0"/>
              <a:t> </a:t>
            </a:r>
            <a:r>
              <a:rPr lang="it-IT" sz="1600" b="1" dirty="0" smtClean="0"/>
              <a:t>Educazione Fisica, Musica, Storia, Tecnologia e Informatica</a:t>
            </a:r>
            <a:endParaRPr lang="it-IT" sz="1600" b="1" dirty="0"/>
          </a:p>
        </p:txBody>
      </p:sp>
      <p:sp>
        <p:nvSpPr>
          <p:cNvPr id="24" name="Freccia a destra 23"/>
          <p:cNvSpPr/>
          <p:nvPr/>
        </p:nvSpPr>
        <p:spPr>
          <a:xfrm>
            <a:off x="7984976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22"/>
            <a:ext cx="4686288" cy="677719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900" b="1" u="sng" dirty="0" smtClean="0"/>
              <a:t>Competenza specifica 1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L’alunno si muove con sicurezza nel calcolo anche con i numeri razionali, ne padroneggia le diverse rappresentazioni e stima la grandezza di un numero e il risultato di operazioni 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Riconosce e risolve problemi in contesti diversi  valutando le informazioni e la loro coerenza.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Spiega il procedimento seguito, anche in forma scritta, mantenendo il controllo sia sul processo risolutivo, sia sui risultati.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Confronta procedimenti diversi e produce formalizzazioni che gli consentono di passare da un problema specifico a una classe di problemi. 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Utilizza e interpreta il linguaggio matematico e ne coglie il rapporto con il linguaggio naturale. 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Ha rafforzato un atteggiamento positivo rispetto alla matematica attraverso esperienze significative e ha capito come gli strumenti matematici appresi siano utili in molte situazioni per operare nella realtà.</a:t>
            </a:r>
          </a:p>
          <a:p>
            <a:r>
              <a:rPr lang="it-IT" sz="900" dirty="0" smtClean="0"/>
              <a:t> </a:t>
            </a:r>
            <a:r>
              <a:rPr lang="it-IT" sz="900" b="1" u="sng" dirty="0" smtClean="0"/>
              <a:t>Competenza specifica 2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L’alunno riconosce e denomina le forme del piano e dello spazio, le loro rappresentazioni e ne coglie le relazioni tra gli elementi.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Riconosce e risolve problemi in contesti diversi  valutando le informazioni e la loro coerenza.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Spiega il procedimento seguito, anche in forma scritta, mantenendo il controllo sia sul processo risolutivo, sia sui risultati.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Confronta procedimenti diversi e produce formalizzazioni che gli consentono di passare da un problema specifico a una classe di problemi. 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Utilizza e interpreta il linguaggio matematico e ne coglie il rapporto con il linguaggio naturale. 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Ha rafforzato un atteggiamento positivo rispetto alla matematica attraverso esperienze significative e ha capito come gli strumenti matematici appresi siano utili in molte situazioni per operare nella realtà.</a:t>
            </a:r>
          </a:p>
          <a:p>
            <a:r>
              <a:rPr lang="it-IT" sz="900" u="sng" dirty="0" smtClean="0"/>
              <a:t>C</a:t>
            </a:r>
            <a:r>
              <a:rPr lang="it-IT" sz="900" b="1" u="sng" dirty="0" smtClean="0"/>
              <a:t>ompetenza specifica 3</a:t>
            </a:r>
            <a:endParaRPr lang="it-IT" sz="900" b="1" dirty="0" smtClean="0"/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L’alunno analizza e interpreta rappresentazioni di dati per ricavarne misure di variabilità e prendere decisioni.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Riconosce e risolve problemi in contesti diversi   valutando le informazioni e la loro coerenza.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Spiega il procedimento seguito, anche in forma scritta, mantenendo il controllo sia sul processo risolutivo, sia sui risultati.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Confronta procedimenti diversi e produce formalizzazioni che gli consentono di passare da un problema specifico a una classe di problemi. 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Produce argomentazioni in base alle conoscenze teoriche acquisite.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Sostiene le proprie convinzioni, portando esempi e </a:t>
            </a:r>
            <a:r>
              <a:rPr lang="it-IT" sz="900" dirty="0" err="1" smtClean="0"/>
              <a:t>controesempi</a:t>
            </a:r>
            <a:r>
              <a:rPr lang="it-IT" sz="900" dirty="0" smtClean="0"/>
              <a:t> adeguati e utilizzando concatenazioni di affermazioni; accetta di cambiare opinione riconoscendo le conseguenze logiche di un’argomentazione corretta.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Utilizza e interpreta il linguaggio matematico e ne coglie il rapporto con il linguaggio naturale. 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 Nelle situazioni di incertezza si orienta con valutazioni di probabilità.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Ha rafforzato un atteggiamento positivo rispetto alla matematica attraverso esperienze significative e ha capito come gli strumenti matematici appresi siano utili in molte situazioni per operare nella realtà.</a:t>
            </a:r>
          </a:p>
          <a:p>
            <a:endParaRPr lang="it-IT" sz="900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4259409" y="2586950"/>
            <a:ext cx="3786214" cy="680797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900" b="1" u="sng" dirty="0" smtClean="0"/>
              <a:t>Competenza specifica 1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L’alunno riconosce e utilizza rappresentazioni matematiche e si muove con sicurezza nel  calcolo scritto e mentale con i numeri interi, decimali, razionali e relativi e sa valutare l’opportunità di ricorrere a una calcolatrice.</a:t>
            </a:r>
          </a:p>
          <a:p>
            <a:pPr marL="180975" lvl="0" indent="-180975" algn="just">
              <a:buFont typeface="+mj-lt"/>
              <a:buAutoNum type="romanUcPeriod"/>
            </a:pPr>
            <a:r>
              <a:rPr lang="it-IT" sz="900" dirty="0" smtClean="0"/>
              <a:t>Riesce a risolvere facili problemi in tutti gli ambiti di contenuto, descrive il procedimento seguito e riconosce strategie di soluzione diverse dalla propria.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/>
              <a:t>Sviluppa un atteggiamento positivo rispetto alla matematica, attraverso esperienze significative, anche multimediali,  che gli hanno fatto intuire come gli strumenti matematici, che ha imparato, siano utili per operare nella realtà.</a:t>
            </a:r>
          </a:p>
          <a:p>
            <a:pPr algn="just"/>
            <a:r>
              <a:rPr lang="it-IT" sz="900" b="1" u="sng" dirty="0" smtClean="0"/>
              <a:t>Competenza specifica 2</a:t>
            </a:r>
          </a:p>
          <a:p>
            <a:pPr marL="180975" lvl="0" indent="-180975" algn="just">
              <a:buFont typeface="+mj-lt"/>
              <a:buAutoNum type="romanUcPeriod"/>
            </a:pPr>
            <a:r>
              <a:rPr lang="it-IT" sz="900" dirty="0">
                <a:solidFill>
                  <a:prstClr val="black"/>
                </a:solidFill>
              </a:rPr>
              <a:t>L’alunno </a:t>
            </a:r>
            <a:r>
              <a:rPr lang="it-IT" sz="900" dirty="0" smtClean="0"/>
              <a:t>riconosce e rappresenta forme del piano e dello spazio, relazioni e strutture che si trovano in natura o che sono state create dall’uomo e utilizza strumenti per il disegno geometrico ( riga, compasso, squadra…) e i più comuni strumenti di misura (metro, goniometro.)..</a:t>
            </a:r>
          </a:p>
          <a:p>
            <a:pPr marL="180975" lvl="0" indent="-180975" algn="just">
              <a:buFont typeface="+mj-lt"/>
              <a:buAutoNum type="romanUcPeriod"/>
            </a:pPr>
            <a:r>
              <a:rPr lang="it-IT" sz="900" dirty="0" smtClean="0"/>
              <a:t>Descrive, denomina e classifica figure in base a caratteristiche  geometriche, ne determina misure, progetta e costruisce modelli concreti di vario tipo.</a:t>
            </a:r>
          </a:p>
          <a:p>
            <a:pPr marL="180975" lvl="0" indent="-180975" algn="just">
              <a:buFont typeface="+mj-lt"/>
              <a:buAutoNum type="romanUcPeriod"/>
            </a:pPr>
            <a:r>
              <a:rPr lang="it-IT" sz="900" dirty="0" smtClean="0"/>
              <a:t>Riesce a risolvere facili problemi in tutti gli ambiti di contenuto, descrive il procedimento seguito e riconosce strategie di soluzione diverse dalla propria.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Sviluppa un atteggiamento positivo rispetto alla matematica, attraverso esperienze significative, anche multimediali,  che gli hanno fatto intuire come gli strumenti matematici, che ha imparato, siano utili per operare nella realtà.</a:t>
            </a:r>
          </a:p>
          <a:p>
            <a:pPr algn="just"/>
            <a:r>
              <a:rPr lang="it-IT" sz="900" b="1" u="sng" dirty="0" smtClean="0"/>
              <a:t>Competenza specifica 3</a:t>
            </a:r>
            <a:endParaRPr lang="it-IT" sz="900" b="1" u="sng" dirty="0"/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>
                <a:solidFill>
                  <a:prstClr val="black"/>
                </a:solidFill>
              </a:rPr>
              <a:t>L’alunno </a:t>
            </a:r>
            <a:r>
              <a:rPr lang="it-IT" sz="900" dirty="0" smtClean="0"/>
              <a:t>utilizza </a:t>
            </a:r>
            <a:r>
              <a:rPr lang="it-IT" sz="900" dirty="0"/>
              <a:t>rappresentazione di dati, tabelle e grafici, in situazioni significative per ricavare informazioni.</a:t>
            </a:r>
          </a:p>
          <a:p>
            <a:pPr marL="180975" lvl="0" indent="-180975" algn="just">
              <a:buFont typeface="+mj-lt"/>
              <a:buAutoNum type="romanUcPeriod"/>
            </a:pPr>
            <a:r>
              <a:rPr lang="it-IT" sz="900" dirty="0" smtClean="0"/>
              <a:t>Riconosce e quantifica, in casi semplici, situazioni di incertezza.</a:t>
            </a:r>
          </a:p>
          <a:p>
            <a:pPr marL="180975" lvl="0" indent="-180975" algn="just">
              <a:buFont typeface="+mj-lt"/>
              <a:buAutoNum type="romanUcPeriod"/>
            </a:pPr>
            <a:r>
              <a:rPr lang="it-IT" sz="900" dirty="0" smtClean="0"/>
              <a:t>Riesce a risolvere facili problemi in tutti gli ambiti di contenuto, descrive il procedimento seguito e riconosce strategie di soluzione diverse dalla propria.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Sviluppa un atteggiamento positivo rispetto alla matematica, attraverso esperienze significative, anche multimediali,  che gli hanno fatto intuire come gli strumenti matematici, che ha imparato, siano utili per operare nella realtà.</a:t>
            </a:r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algn="just"/>
            <a:endParaRPr lang="it-IT" sz="800" dirty="0" smtClean="0"/>
          </a:p>
          <a:p>
            <a:pPr algn="just"/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algn="just"/>
            <a:endParaRPr lang="it-IT" sz="8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11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677719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900" b="1" u="sng" dirty="0" smtClean="0"/>
              <a:t>Competenza specifica 1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Il bambino sa raggruppare e ordinare secondo criteri diversi, confrontare e valutare quantità, utilizzare   semplici simboli per registrare, compiere misurazioni mediante semplici strumenti.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/>
            <a:r>
              <a:rPr lang="it-IT" sz="900" b="1" u="sng" dirty="0" smtClean="0"/>
              <a:t>Competenza specifica 2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Dimostra di sapersi orientare nell’organizzazione cronologica della giornata. Individua le posizioni di oggetti e persone nello spazio usando termini come davanti/dietro, sopra/sotto, destra/sinistra, ecc. Segue correttamente un percorso sulle basi di indicazioni verbali.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/>
            <a:r>
              <a:rPr lang="it-IT" sz="900" b="1" u="sng" dirty="0" smtClean="0"/>
              <a:t>Competenza specifica 3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Sa riferire correttamente eventi del passato recente, della loro collocazione temporale e sa formulare riflessioni e considerazioni relative al futuro immediato e prossimo.</a:t>
            </a:r>
          </a:p>
          <a:p>
            <a:pPr algn="just"/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algn="just"/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 smtClean="0"/>
          </a:p>
          <a:p>
            <a:pPr algn="just"/>
            <a:endParaRPr lang="it-IT" sz="900" dirty="0"/>
          </a:p>
          <a:p>
            <a:pPr algn="just"/>
            <a:endParaRPr lang="it-IT" sz="900" dirty="0" smtClean="0"/>
          </a:p>
          <a:p>
            <a:pPr algn="just"/>
            <a:endParaRPr lang="it-IT" sz="900" dirty="0"/>
          </a:p>
          <a:p>
            <a:pPr algn="just"/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0"/>
            <a:ext cx="12801595" cy="329276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       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</a:t>
            </a:r>
            <a:r>
              <a:rPr lang="it-IT" dirty="0" smtClean="0"/>
              <a:t> </a:t>
            </a:r>
            <a:r>
              <a:rPr lang="it-IT" sz="2000" dirty="0"/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Campo di esperienza: </a:t>
            </a:r>
            <a:r>
              <a:rPr lang="it-IT" sz="1600" b="1" dirty="0" smtClean="0"/>
              <a:t>LA CONOSCENZA DEL MONDO</a:t>
            </a:r>
            <a:endParaRPr lang="it-IT" sz="16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/>
              <a:t>Discipline di riferimento: </a:t>
            </a:r>
            <a:r>
              <a:rPr lang="it-IT" sz="1600" b="1" dirty="0" smtClean="0"/>
              <a:t>SCIENZE, TECNOLOGIA</a:t>
            </a:r>
            <a:endParaRPr lang="it-IT" sz="16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 smtClean="0"/>
              <a:t>Discipline </a:t>
            </a:r>
            <a:r>
              <a:rPr lang="it-IT" sz="1600" dirty="0"/>
              <a:t>di riferimento: </a:t>
            </a:r>
            <a:r>
              <a:rPr lang="it-IT" sz="1600" b="1" dirty="0" smtClean="0"/>
              <a:t>SCIENZE, TECNOLOGIA</a:t>
            </a:r>
            <a:endParaRPr lang="it-IT" sz="16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/>
              <a:t>TRAGUARDI PER LO SVILUPPO DELLE </a:t>
            </a:r>
            <a:r>
              <a:rPr lang="it-IT" sz="1700" b="1" dirty="0" smtClean="0"/>
              <a:t>COMPETENZE</a:t>
            </a:r>
            <a:endParaRPr lang="it-IT" sz="17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</a:t>
            </a:r>
            <a:r>
              <a:rPr lang="it-IT" sz="1300" b="1" dirty="0" smtClean="0"/>
              <a:t>AL TERMINE </a:t>
            </a:r>
            <a:r>
              <a:rPr lang="it-IT" sz="1300" b="1" dirty="0"/>
              <a:t>DELLA </a:t>
            </a:r>
            <a:r>
              <a:rPr lang="it-IT" sz="1300" b="1" dirty="0" err="1"/>
              <a:t>SC</a:t>
            </a:r>
            <a:r>
              <a:rPr lang="it-IT" sz="1300" b="1" dirty="0"/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</a:t>
            </a:r>
            <a:r>
              <a:rPr lang="it-IT" sz="1300" b="1" dirty="0" smtClean="0"/>
              <a:t>AL TERMINE DELLA </a:t>
            </a:r>
            <a:r>
              <a:rPr lang="it-IT" sz="1300" b="1" dirty="0" err="1"/>
              <a:t>SC</a:t>
            </a:r>
            <a:r>
              <a:rPr lang="it-IT" sz="1300" b="1" dirty="0"/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</a:t>
            </a:r>
            <a:r>
              <a:rPr lang="it-IT" sz="1300" b="1" dirty="0" smtClean="0"/>
              <a:t>AL TERMINE </a:t>
            </a:r>
            <a:r>
              <a:rPr lang="it-IT" sz="1300" b="1" dirty="0"/>
              <a:t>DELLA </a:t>
            </a:r>
            <a:r>
              <a:rPr lang="it-IT" sz="1300" b="1" dirty="0" err="1"/>
              <a:t>SC</a:t>
            </a:r>
            <a:r>
              <a:rPr lang="it-IT" sz="1300" b="1" dirty="0"/>
              <a:t>. SEC </a:t>
            </a:r>
            <a:r>
              <a:rPr lang="it-IT" sz="1300" b="1" dirty="0" err="1"/>
              <a:t>DI</a:t>
            </a:r>
            <a:r>
              <a:rPr lang="it-IT" sz="1300" b="1" dirty="0"/>
              <a:t>    I 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/>
          </a:p>
        </p:txBody>
      </p:sp>
      <p:sp>
        <p:nvSpPr>
          <p:cNvPr id="22" name="Parentesi graffa chiusa 21"/>
          <p:cNvSpPr/>
          <p:nvPr/>
        </p:nvSpPr>
        <p:spPr>
          <a:xfrm>
            <a:off x="9615510" y="1085824"/>
            <a:ext cx="144016" cy="576064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9857184" y="840160"/>
            <a:ext cx="2944416" cy="1077186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600" dirty="0" smtClean="0"/>
              <a:t>Discipline concorrenti: </a:t>
            </a:r>
          </a:p>
          <a:p>
            <a:r>
              <a:rPr lang="it-IT" sz="1600" b="1" dirty="0" smtClean="0"/>
              <a:t>Italiano, Storia, Geografia, Informatica, Matematica, </a:t>
            </a:r>
          </a:p>
          <a:p>
            <a:r>
              <a:rPr lang="it-IT" sz="1600" b="1" dirty="0" smtClean="0"/>
              <a:t>Ed. Fisica</a:t>
            </a:r>
            <a:endParaRPr lang="it-IT" sz="1600" b="1" dirty="0"/>
          </a:p>
        </p:txBody>
      </p:sp>
      <p:sp>
        <p:nvSpPr>
          <p:cNvPr id="24" name="Freccia a destra 23"/>
          <p:cNvSpPr/>
          <p:nvPr/>
        </p:nvSpPr>
        <p:spPr>
          <a:xfrm>
            <a:off x="8056984" y="12008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8128991" y="2586023"/>
            <a:ext cx="4672610" cy="691569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marL="114533" indent="-114533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u="sng" dirty="0" smtClean="0"/>
              <a:t>Competenza specifica 1</a:t>
            </a:r>
          </a:p>
          <a:p>
            <a:pPr marL="180975" indent="-180975">
              <a:buFont typeface="+mj-lt"/>
              <a:buAutoNum type="romanUcPeriod"/>
              <a:tabLst>
                <a:tab pos="180975" algn="l"/>
              </a:tabLst>
            </a:pPr>
            <a:r>
              <a:rPr lang="it-IT" sz="900" dirty="0" smtClean="0"/>
              <a:t>L’alunno sviluppa semplici schematizzazioni e modellizzazioni di fatti e fenomeni ricorrendo, quando è il caso, a misure appropriate e  a semplici formalizzazioni.</a:t>
            </a:r>
          </a:p>
          <a:p>
            <a:pPr marL="180975" indent="-180975">
              <a:buFont typeface="+mj-lt"/>
              <a:buAutoNum type="romanUcPeriod"/>
              <a:tabLst>
                <a:tab pos="180975" algn="l"/>
              </a:tabLst>
            </a:pPr>
            <a:r>
              <a:rPr lang="it-IT" sz="900" dirty="0" smtClean="0"/>
              <a:t>Riconosce nel proprio organismo strutture e funzionamenti a livelli macroscopici e microscopici, è consapevole delle sue potenzialità e dei suoi limiti .</a:t>
            </a:r>
          </a:p>
          <a:p>
            <a:pPr marL="180975" indent="-180975">
              <a:buFont typeface="+mj-lt"/>
              <a:buAutoNum type="romanUcPeriod"/>
              <a:tabLst>
                <a:tab pos="180975" algn="l"/>
              </a:tabLst>
            </a:pPr>
            <a:r>
              <a:rPr lang="it-IT" sz="900" dirty="0" smtClean="0"/>
              <a:t>Ha una visione della complessità del sistema dei viventi e della loro evoluzione nel tempo ; riconosce nella loro diversità i bisogni fondamentali di animali e piante  e i modi di soddisfarli negli specifici contesti ambientali.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180975" algn="l"/>
              </a:tabLst>
            </a:pPr>
            <a:r>
              <a:rPr lang="it-IT" sz="900" dirty="0" smtClean="0"/>
              <a:t>Riconosce,  nell’ambiente che lo circonda, i principali sistemi tecnologici e le loro molteplici relazioni con l’ambiente stesso.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180975" algn="l"/>
              </a:tabLst>
            </a:pPr>
            <a:r>
              <a:rPr lang="it-IT" sz="900" dirty="0" smtClean="0"/>
              <a:t>Conosce i principali processi di trasformazione di risorse o di produzione di beni e individua le diverse forme di energia coinvolte.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180975" algn="l"/>
              </a:tabLst>
            </a:pPr>
            <a:r>
              <a:rPr lang="it-IT" sz="900" dirty="0" smtClean="0"/>
              <a:t>Conosce e utilizza oggetti, strumenti e  semplici macchine di uso comune ed è in grado di descriverne la funzione principale  ed il funzionamento in relazione alla forma, alla struttura e ai materiali.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180975" algn="l"/>
              </a:tabLst>
            </a:pPr>
            <a:r>
              <a:rPr lang="it-IT" sz="900" dirty="0" smtClean="0"/>
              <a:t>Conosce le proprietà e le caratteristiche dei diversi mezzi di comunicazione ed è in grado di farne un uso efficace e responsabile rispetto alle proprie necessità di studio e socializzazione.</a:t>
            </a:r>
          </a:p>
          <a:p>
            <a:pPr marL="114533" indent="-114533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u="sng" dirty="0" smtClean="0"/>
              <a:t>Competenza specifica 2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L’alunno esplora e sperimenta, in laboratorio e all’aperto, lo svolgersi dei più comuni fenomeni, ne immagina e ne verifica le cause; ricerca soluzioni ai problemi, utilizzando le conoscenze acquisite .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sz="900" dirty="0" smtClean="0"/>
              <a:t>È in grado di ipotizzare le possibili conseguenze di una decisione o di una scelta di tipo tecnologico, riconoscendo in ogni innovazione opportunità e rischi.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sz="900" dirty="0" smtClean="0"/>
              <a:t>Utilizza adeguate risorse materiali, informative e organizzative per la progettazione di semplici prodotti, anche di tipo digitale.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sz="900" dirty="0" smtClean="0"/>
              <a:t>Ricava dalla lettura e dall’analisi di testi  o tabelle informazioni, in modo da esprimere valutazioni rispetto a criteri di tipo diverso.</a:t>
            </a:r>
          </a:p>
          <a:p>
            <a:pPr marL="114533" indent="-114533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u="sng" dirty="0" smtClean="0"/>
              <a:t>Competenza specifica 3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L’alunno è  consapevole del ruolo della comunità umana sulla Terra , del carattere finito delle risorse , nonché dell’ineguaglianza dell’accesso ad esse e adotta modi di vita ecologicamente responsabili.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Collega lo sviluppo delle scienze allo sviluppo dell’uomo.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Ha curiosità e interesse verso i principali problemi legati all’uso della scienza nel campo dello sviluppo scientifico e tecnologico.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sz="900" dirty="0" smtClean="0"/>
              <a:t>Utilizza adeguate risorse materiali, informative e organizzative per la realizzazione di semplici prodotti, anche di tipo digitale.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sz="900" dirty="0" smtClean="0"/>
              <a:t>Sa utilizzare procedure e istruzioni tecniche per eseguire compiti operativi  anche complessi, collaborando e cooperando con i compagni.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sz="900" dirty="0" smtClean="0"/>
              <a:t>Progetta e realizza rappresentazioni grafiche, relative alla struttura e al funzionamento di sistemi materiali o immateriali, utilizzando elementi del disegno tecnico o linguaggi multimediali. </a:t>
            </a:r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endParaRPr lang="it-IT" sz="900" dirty="0"/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endParaRPr lang="it-IT" sz="900" dirty="0"/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endParaRPr lang="it-IT" sz="900" dirty="0" smtClean="0"/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endParaRPr lang="it-IT" sz="900" dirty="0"/>
          </a:p>
          <a:p>
            <a:pPr marL="180975" indent="-180975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endParaRPr lang="it-IT" sz="9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it-IT" sz="900" dirty="0" smtClean="0"/>
          </a:p>
        </p:txBody>
      </p:sp>
      <p:sp>
        <p:nvSpPr>
          <p:cNvPr id="27" name="CasellaDiTesto 26"/>
          <p:cNvSpPr txBox="1"/>
          <p:nvPr/>
        </p:nvSpPr>
        <p:spPr>
          <a:xfrm>
            <a:off x="0" y="2568352"/>
            <a:ext cx="4168552" cy="691569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900" b="1" u="sng" dirty="0" smtClean="0"/>
              <a:t>Competenza specifica 1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Il bambino osserva il proprio corpo, i fenomeni naturali, gli organismi viventi e i loro ambienti, accorgendosi dei loro cambiamenti. </a:t>
            </a:r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/>
            <a:r>
              <a:rPr lang="it-IT" sz="900" b="1" u="sng" dirty="0" smtClean="0"/>
              <a:t>Competenza specifica 2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Si dimostra curioso, esplorativo, pone domande, discute, confronta ipotesi, spiegazioni, soluzioni e azioni.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Conosce i giorni della settimana, sa orientarsi nel tempo della vita quotidiana e sa cogliere le trasformazioni naturali.</a:t>
            </a:r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/>
            <a:r>
              <a:rPr lang="it-IT" sz="900" b="1" u="sng" dirty="0" smtClean="0"/>
              <a:t>Competenza specifica 3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Compie semplici esperimenti per osservare le trasformazioni degli elementi naturali.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 smtClean="0"/>
              <a:t>Esplora e scopre possibili funzioni ed usi di semplici strumenti tecnologici.</a:t>
            </a:r>
          </a:p>
          <a:p>
            <a:endParaRPr lang="it-IT" sz="900" dirty="0"/>
          </a:p>
          <a:p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  <a:p>
            <a:pPr marL="180975" indent="-180975">
              <a:buFont typeface="+mj-lt"/>
              <a:buAutoNum type="romanUcPeriod"/>
            </a:pPr>
            <a:endParaRPr lang="it-IT" sz="900" dirty="0" smtClean="0"/>
          </a:p>
        </p:txBody>
      </p:sp>
      <p:sp>
        <p:nvSpPr>
          <p:cNvPr id="26" name="CasellaDiTesto 25"/>
          <p:cNvSpPr txBox="1"/>
          <p:nvPr/>
        </p:nvSpPr>
        <p:spPr>
          <a:xfrm>
            <a:off x="4259409" y="2586950"/>
            <a:ext cx="3786214" cy="690030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900" b="1" u="sng" dirty="0" smtClean="0"/>
              <a:t>Competenza specifica 1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900" dirty="0">
                <a:solidFill>
                  <a:prstClr val="black"/>
                </a:solidFill>
              </a:rPr>
              <a:t>L’alunno </a:t>
            </a:r>
            <a:r>
              <a:rPr lang="it-IT" sz="900" dirty="0" smtClean="0"/>
              <a:t>sviluppa </a:t>
            </a:r>
            <a:r>
              <a:rPr lang="it-IT" sz="900" dirty="0"/>
              <a:t>atteggiamenti di curiosità e modi di guardare il mondo che lo stimolano a cercare spiegazioni di quello che vede succedere;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Esplora </a:t>
            </a:r>
            <a:r>
              <a:rPr lang="it-IT" sz="900" dirty="0"/>
              <a:t>i fenomeni con un approccio scientifico: con l’aiuto dell’insegnante, dei compagni, in modo autonomo, osserva e descrive </a:t>
            </a:r>
            <a:r>
              <a:rPr lang="it-IT" sz="900" dirty="0" smtClean="0"/>
              <a:t>lo svolgersi </a:t>
            </a:r>
            <a:r>
              <a:rPr lang="it-IT" sz="900" dirty="0"/>
              <a:t>dei fatti, formula domande, ma anche sulla base di ipotesi personali, propone e realizza semplici </a:t>
            </a:r>
            <a:r>
              <a:rPr lang="it-IT" sz="900" dirty="0" smtClean="0"/>
              <a:t>esperimenti.</a:t>
            </a: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Riconosce </a:t>
            </a:r>
            <a:r>
              <a:rPr lang="it-IT" sz="900" dirty="0"/>
              <a:t>le principali caratteristiche e i modi di vivere di organismi animali e vegetali</a:t>
            </a:r>
            <a:r>
              <a:rPr lang="it-IT" sz="900" dirty="0" smtClean="0"/>
              <a:t>.</a:t>
            </a: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Ha consapevolezza </a:t>
            </a:r>
            <a:r>
              <a:rPr lang="it-IT" sz="900" dirty="0"/>
              <a:t>della struttura e dello sviluppo del proprio corpo, nei suoi diversi organi e apparati, ne riconosce e descrive </a:t>
            </a:r>
            <a:r>
              <a:rPr lang="it-IT" sz="900" dirty="0" smtClean="0"/>
              <a:t>il funzionamento</a:t>
            </a:r>
            <a:r>
              <a:rPr lang="it-IT" sz="900" dirty="0"/>
              <a:t>, utilizzando modelli intuitivi ed ha cura della sua </a:t>
            </a:r>
            <a:r>
              <a:rPr lang="it-IT" sz="900" dirty="0" smtClean="0"/>
              <a:t>salute.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Conosce e utilizza oggetti di uso quotidiano ed è in grado di descriverne la funzione principale e la struttura e di spiegarne il funzionamento.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Riconosce e identifica nell’ambiente che lo circonda elementi e fenomeni di tipo artificiale.</a:t>
            </a:r>
            <a:endParaRPr lang="it-IT" sz="900" dirty="0"/>
          </a:p>
          <a:p>
            <a:pPr algn="just"/>
            <a:r>
              <a:rPr lang="it-IT" sz="900" b="1" u="sng" dirty="0" smtClean="0"/>
              <a:t>Competenza specifica 2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L’alunno esplora </a:t>
            </a:r>
            <a:r>
              <a:rPr lang="it-IT" sz="900" dirty="0"/>
              <a:t>i fenomeni con un approccio scientifico: con l’aiuto dell’insegnante, dei compagni, in modo autonomo, osserva e descrive lo svolgersi dei fatti, formula domande, ma anche sulla base di ipotesi personali, propone e realizza semplici esperimenti.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Individua </a:t>
            </a:r>
            <a:r>
              <a:rPr lang="it-IT" sz="900" dirty="0"/>
              <a:t>nei fenomeni somiglianze e differenze, fa misurazioni, registra dati significativi, identifica relazioni </a:t>
            </a:r>
            <a:r>
              <a:rPr lang="it-IT" sz="900" dirty="0" smtClean="0"/>
              <a:t>spazio-temporali.</a:t>
            </a: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Individua </a:t>
            </a:r>
            <a:r>
              <a:rPr lang="it-IT" sz="900" dirty="0"/>
              <a:t>aspetti quantitativi e qualitativi nei fenomeni, produce rappresentazioni grafiche e schemi di livello adeguato, elabora </a:t>
            </a:r>
            <a:r>
              <a:rPr lang="it-IT" sz="900" dirty="0" smtClean="0"/>
              <a:t>semplici modelli</a:t>
            </a:r>
            <a:r>
              <a:rPr lang="it-IT" sz="900" dirty="0"/>
              <a:t>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Espone </a:t>
            </a:r>
            <a:r>
              <a:rPr lang="it-IT" sz="900" dirty="0"/>
              <a:t>in forma chiara ciò che ha sperimentato, utilizzando un linguaggio appropriato;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Trova </a:t>
            </a:r>
            <a:r>
              <a:rPr lang="it-IT" sz="900" dirty="0"/>
              <a:t>le varie fonti </a:t>
            </a:r>
            <a:r>
              <a:rPr lang="it-IT" sz="900" dirty="0" smtClean="0"/>
              <a:t>(libri</a:t>
            </a:r>
            <a:r>
              <a:rPr lang="it-IT" sz="900" dirty="0"/>
              <a:t>, internet, discorsi degli adulti, ecc.) informazioni e spiegazioni sui problemi che lo interessano</a:t>
            </a:r>
            <a:r>
              <a:rPr lang="it-IT" sz="900" dirty="0" smtClean="0"/>
              <a:t>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Inizia a riconoscere in modo critico le caratteristiche, le funzioni e i limiti della tecnologia attuale.</a:t>
            </a:r>
          </a:p>
          <a:p>
            <a:pPr algn="just"/>
            <a:r>
              <a:rPr lang="it-IT" sz="900" b="1" u="sng" dirty="0" smtClean="0"/>
              <a:t>Competenza specifica 3</a:t>
            </a:r>
            <a:endParaRPr lang="it-IT" sz="900" b="1" u="sng" dirty="0"/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L’alunno individua </a:t>
            </a:r>
            <a:r>
              <a:rPr lang="it-IT" sz="900" dirty="0"/>
              <a:t>aspetti quantitativi e qualitativi nei fenomeni, produce rappresentazioni grafiche e schemi di livello adeguato, elabora </a:t>
            </a:r>
            <a:r>
              <a:rPr lang="it-IT" sz="900" dirty="0" smtClean="0"/>
              <a:t>semplici modelli</a:t>
            </a:r>
            <a:r>
              <a:rPr lang="it-IT" sz="900" dirty="0"/>
              <a:t>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Ha atteggiamenti </a:t>
            </a:r>
            <a:r>
              <a:rPr lang="it-IT" sz="900" dirty="0"/>
              <a:t>di cura verso l’ambiente scolastico che condivide con gli altri; rispetta e apprezza il valore dell’ambiente sociale </a:t>
            </a:r>
            <a:r>
              <a:rPr lang="it-IT" sz="900" dirty="0" smtClean="0"/>
              <a:t>e naturale</a:t>
            </a:r>
            <a:r>
              <a:rPr lang="it-IT" sz="900" dirty="0"/>
              <a:t>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Trova </a:t>
            </a:r>
            <a:r>
              <a:rPr lang="it-IT" sz="900" dirty="0"/>
              <a:t>le varie fonti </a:t>
            </a:r>
            <a:r>
              <a:rPr lang="it-IT" sz="900" dirty="0" smtClean="0"/>
              <a:t>(libri</a:t>
            </a:r>
            <a:r>
              <a:rPr lang="it-IT" sz="900" dirty="0"/>
              <a:t>, internet, discorsi degli adulti, ecc.) informazioni e spiegazioni sui problemi che lo interessano</a:t>
            </a:r>
            <a:r>
              <a:rPr lang="it-IT" sz="900" dirty="0" smtClean="0"/>
              <a:t>.</a:t>
            </a: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Produce semplici modelli o rappresentazioni grafiche del proprio operato utilizzando elementi del disegno tecnico o strumenti multimediali.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Si orienta tra i diversi mezzi di comunicazione ed è in grado di farne un uso adeguato a seconda delle diverse situazioni.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900" dirty="0" smtClean="0"/>
              <a:t>È a conoscenza di alcuni processi di trasformazione di risorse e di consumo di energia, e del relativo impatto ambientale.</a:t>
            </a:r>
          </a:p>
          <a:p>
            <a:pPr algn="just"/>
            <a:endParaRPr lang="it-IT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618691"/>
              </p:ext>
            </p:extLst>
          </p:nvPr>
        </p:nvGraphicFramePr>
        <p:xfrm>
          <a:off x="568153" y="-75122"/>
          <a:ext cx="12233448" cy="84124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/>
                <a:gridCol w="2718544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SCUOLA SECOND. </a:t>
                      </a:r>
                      <a:r>
                        <a:rPr lang="it-IT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 </a:t>
                      </a:r>
                      <a:r>
                        <a:rPr lang="it-IT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65226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1) Operare</a:t>
                      </a:r>
                      <a:r>
                        <a:rPr lang="it-IT" sz="1400" b="1" baseline="0" dirty="0" smtClean="0"/>
                        <a:t> </a:t>
                      </a: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baseline="0" dirty="0" smtClean="0"/>
                        <a:t>con le </a:t>
                      </a: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baseline="0" dirty="0" smtClean="0"/>
                        <a:t>quantità</a:t>
                      </a:r>
                      <a:endParaRPr lang="it-IT" sz="1400" b="1" dirty="0" smtClean="0"/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 Raggruppare in base ad un criterio dato.</a:t>
                      </a:r>
                    </a:p>
                    <a:p>
                      <a:pPr marL="177800" indent="-177800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 Riconoscere alcune proprietà di oggetti attraverso i cinque sensi. </a:t>
                      </a:r>
                    </a:p>
                    <a:p>
                      <a:pPr marL="177800" indent="-177800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Compiere associazioni e classificazioni.</a:t>
                      </a:r>
                    </a:p>
                    <a:p>
                      <a:pPr marL="177800" indent="-177800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Sviluppare le capacità di ordinare, confrontare e misurare quantità.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1.E  Registrare quantità attraverso simboli usando gli strumenti a disposizione.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1.F Conoscere i simboli numerici e rappresentare la quantità.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1.G Cogliere il significato e la funzione dei numeri.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1.H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la funzione dei numeri nei giochi.</a:t>
                      </a:r>
                    </a:p>
                    <a:p>
                      <a:pPr marL="180975" marR="0" lvl="0" indent="-180975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NUMERI</a:t>
                      </a:r>
                      <a:endParaRPr kumimoji="0" lang="it-IT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lvl="0" indent="-182563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Contare per due, per tre, per quattro e per cinque, in senso progressivo e regressivo.</a:t>
                      </a:r>
                    </a:p>
                    <a:p>
                      <a:pPr marL="182563" lvl="0" indent="-182563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Numerare in senso progressivo e regressivo, secondo una regola e, viceversa, scoprire la regola di una numerazione data.</a:t>
                      </a:r>
                    </a:p>
                    <a:p>
                      <a:pPr marL="182563" lvl="0" indent="-182563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Leggere e scrivere, comporre e scomporre i numeri naturali entro le migliaia.</a:t>
                      </a:r>
                    </a:p>
                    <a:p>
                      <a:pPr marL="182563" lvl="0" indent="-182563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Effettuare raggruppamenti di 1°, 2° e 3° ordine, in base dieci e registrarli in tabelle, sull’abaco e con i BAM.</a:t>
                      </a:r>
                    </a:p>
                    <a:p>
                      <a:pPr marL="182563" lvl="0" indent="-182563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Stabilire relazioni d’ordine.</a:t>
                      </a:r>
                    </a:p>
                    <a:p>
                      <a:pPr marL="182563" lvl="0" indent="-182563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1.F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Individuare e approssimare un numero naturale e il risultato di un’operazione.</a:t>
                      </a:r>
                    </a:p>
                    <a:p>
                      <a:pPr marL="182563" lvl="0" indent="-182563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1.G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Conoscere e utilizzare varie strategie di calcolo mentale.</a:t>
                      </a:r>
                    </a:p>
                    <a:p>
                      <a:pPr marL="182563" lvl="0" indent="-182563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1.HComprendere i contesti di utilizzo delle quattro operazioni.</a:t>
                      </a:r>
                    </a:p>
                    <a:p>
                      <a:pPr marL="182563" lvl="0" indent="-182563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1.I Applicare le proprietà delle quattro operazioni nel calcolo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mentale e scritto.</a:t>
                      </a:r>
                    </a:p>
                    <a:p>
                      <a:pPr algn="l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1.J Conoscere i termini delle quattro operazioni.</a:t>
                      </a:r>
                    </a:p>
                    <a:p>
                      <a:pPr marL="182563" indent="-182563" algn="l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1.K Eseguire addizioni e sottrazioni in colonna con metodi,  strumenti e tecniche diversi ( BAM, linea dei numeri, abaco, scomposizioni…).</a:t>
                      </a:r>
                    </a:p>
                    <a:p>
                      <a:pPr marL="182563" indent="-182563" algn="l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1.L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Eseguire addizioni e sottrazioni in riga e in colonna con e  senza cambi.</a:t>
                      </a:r>
                    </a:p>
                    <a:p>
                      <a:pPr marL="182563" indent="-182563" algn="l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1.M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Verificare l’esattezza del calcolo, in un’ addizione o in una sottrazione, utilizzando l’operazione inversa.</a:t>
                      </a:r>
                    </a:p>
                    <a:p>
                      <a:pPr algn="l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1.N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Eseguire moltiplicazioni con due cifre al  moltiplicatore.</a:t>
                      </a:r>
                    </a:p>
                    <a:p>
                      <a:pPr algn="l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1.O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Eseguire divisioni con una cifra al divisore.</a:t>
                      </a:r>
                    </a:p>
                    <a:p>
                      <a:pPr marL="182563" indent="-182563" algn="l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1.P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Individuare ed eseguire la divisione come operazione Inversa della moltiplicazione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1.Q Riconoscere le proprietà dello zero e dell’uno, in qualità di elemento neutro e/o assorbente nelle quattro operazioni.</a:t>
                      </a:r>
                    </a:p>
                    <a:p>
                      <a:pPr algn="l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1.R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Moltiplicare e dividere per 10 , 100 e 1000.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1.S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Rappresenta in diversi modi ( abaco, BAM, retta numerica) i numeri naturali entro le migliaia.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NUMERI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lvl="0" indent="-182563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Conoscere, leggere, scrivere, in cifre e in lettere, e rappresentare sull’abaco, in tabella e sulla retta, i numeri naturali consolidando la consapevolezza del valore posizionale delle cifre.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Stabilire relazioni d’ordine tra i numeri naturali conosciuti.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Eseguire le quattro operazioni aritmetiche (numeri interi e decimali) padroneggiando gli algoritmi di calcolo e sa usare appropriatamente le proprietà delle quattro operazioni aritmetiche per velocizzare e semplificare il calcolo.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Intuire il concetto di potenza, calcolare semplici potenze e operare con le potenze del dieci.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1.E Rispettare l’ordine di esecuzione di una serie di operazioni in successione (espressioni).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1.F Riconoscere e costruire relazioni tra numeri (multipli, divisori, numeri primi…).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1.G Leggere, scrivere e operare con le frazioni.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1.H Classificare, confrontare e ordinare le frazioni più semplici, utilizzando in modo opportuno la linea dei numeri.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1.I Costruire frazioni equivalenti ad una frazione data, individuando classi di frazioni equivalenti.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1.J Calcolare la percentuale di un numero, per descrivere situazioni quotidiane, e trasformare frazioni in percentuali.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1.K Calcolare sconti e interessi in situazioni esperienziali.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1.L Leggere, scrivere, confrontare, ordinare e operare con i numeri relativi.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1.M Rappresentare numeri naturali, decimali e relativi sulla retta numerica.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1.N Utilizzare scale graduate in contesti significativi.</a:t>
                      </a:r>
                    </a:p>
                    <a:p>
                      <a:pPr marL="180975" lvl="0" indent="-180975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1.O Scoprire l’esistenza di sistemi di numerazione, non posizionale, in uso nel passato e conoscere e utilizzare la numerazione romana.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lvl="0" indent="-266700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NUMERI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Conoscere, comprendere ed operare con gli insiemi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 Eseguire  addizioni, sottrazioni, moltiplicazioni, divisioni, ordinamenti e confronti tra i numeri naturali e tra i numeri razionali positivi e tra numeri relativi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Dare stime approssimate per il risultato di un’operazione e controllare la plausibilità di un calcolo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 Rappresentare i numeri naturali , i numeri razionali positivi e numeri relativi su una retta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1.E  Utilizzare il concetto di rapporto fra numeri o misure ed esprimerlo sia nella forma decimale sia mediante frazione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1.F  Individuare multipli e divisori di un numero naturale e multipli e divisori comuni a più numeri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1.G  Comprendere il significato e l’utilità del multiplo comune più piccolo e del divisore comune più grande, in matematica e in situazioni concrete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1.H In casi semplici scomporre numeri naturali in fattori primi e conoscere l’utilità di tale scomposizione per diversi fini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1.I   Utilizzare la notazione usuale per le potenze con esponente intero positivo, consapevoli del significato, e le proprietà delle potenze per semplificare calcoli e notazioni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1.J  Utilizzare la proprietà associativa e distributiva per raggruppare e semplificare, anche mentalmente, le operazioni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1.K  Risolvere problemi aritmetici a difficoltà graduata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1.L  Descrivere con un’espressione numerica la sequenza di operazioni che fornisce la soluzione di un problema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1.M Eseguire semplici operazioni di calcolo con i numeri naturali , con i numeri razionali positivi e con i numeri relativi, essendo consapevoli del significato delle parentesi e delle convenzioni sulla precedenza delle operazioni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1.N Esprimere misure utilizzando anche le potenze del 10 e le cifre significative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1.O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frazioni equivalenti e numeri decimali per denotare uno stesso numero razionale in diversi modi, essendo consapevoli di vantaggi e svantaggi delle diverse rappresentazioni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1.P  Risolvere problemi aritmetici con le frazioni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1.Q  Risolvere problemi con l’applicazione del concetto di proporzione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1.R  Comprendere il significato di percentuale e saperla calcolare utilizzando strategie diverse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1.S  Interpretare una variazione percentuale di una quantità data come una moltiplicazione per un numero decimale 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1.T   Conoscere la radice quadrata come operatore inverso dell’elevamento al quadrato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1.U  Conoscere il significato di espressione letterale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1.V  Saper individuare proprietà e caratteristiche di monomi e polinomi e operare con essi</a:t>
                      </a:r>
                    </a:p>
                    <a:p>
                      <a:pPr marL="180975" lvl="0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1.W Conoscere i concetti di identità ed equazione e le relative proprietà </a:t>
                      </a:r>
                    </a:p>
                    <a:p>
                      <a:pPr marL="180975" indent="-180975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1.X  Saper applicare i principi di equivalenza e risolvere un’equazione di primo grado ad un’incognita</a:t>
                      </a:r>
                      <a:endParaRPr lang="it-IT" sz="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 smtClean="0"/>
              <a:t>COMPETENZA   </a:t>
            </a:r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r>
              <a:rPr lang="it-IT" sz="1200" b="1" dirty="0" smtClean="0"/>
              <a:t>SPECIFICA</a:t>
            </a:r>
            <a:r>
              <a:rPr lang="it-IT" sz="1200" dirty="0" smtClean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19" cy="7920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5400000">
            <a:off x="-767573" y="8302556"/>
            <a:ext cx="2141103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 smtClean="0"/>
              <a:t>   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6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        COMPETENZA MATEMATICA        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9425136" y="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980015"/>
              </p:ext>
            </p:extLst>
          </p:nvPr>
        </p:nvGraphicFramePr>
        <p:xfrm>
          <a:off x="568153" y="-75122"/>
          <a:ext cx="12233448" cy="78105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/>
                <a:gridCol w="2718544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SCUOLA SECOND. </a:t>
                      </a:r>
                      <a:r>
                        <a:rPr lang="it-IT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277866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65226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1) Operare</a:t>
                      </a:r>
                      <a:r>
                        <a:rPr lang="it-IT" sz="1400" b="1" baseline="0" dirty="0" smtClean="0"/>
                        <a:t> </a:t>
                      </a: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baseline="0" dirty="0" smtClean="0"/>
                        <a:t>con le </a:t>
                      </a: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baseline="0" dirty="0" smtClean="0"/>
                        <a:t>quantità</a:t>
                      </a:r>
                      <a:endParaRPr lang="it-IT" sz="1400" b="1" dirty="0" smtClean="0"/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Conversazioni  -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circle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schede strutturate - disegni  liberi - giochi con regole – manipolazioni – abachi - giochi  di esplorazione e di contatto con se stessi, gli altri e gli oggetti – Raggruppamento di oggetti . Ordinare in serie. Le caratteristiche senso-percettive degli oggetti. Quantificazione di oggetti e uso di simboli.  Elementi caratteristici delle stagioni, fenomeni naturali e registrazione del tempo.. Operazioni di conteggio da uno a dieci. Misurazione diretta di lunghezza e peso. Condivisione verbale delle esperienze vissute – letture di immagini - esplorazione dell’ambiente circostante – 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Insiemi numerici: rappresentazioni, operazioni, ordinamento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Sistemi di numerazione. Operazioni e proprietà.</a:t>
                      </a: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marL="0" algn="just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Insiemi numerici: rappresentazioni, operazioni, ordinamento. Sistemi di numerazione. Operazioni e proprietà. Frazioni e frazioni equivalenti. Sistemi di numerazione diversi nello spazio e nel tempo</a:t>
                      </a: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Gli insiemi. L’insieme N, la numerazione decimale e le operazioni fondamentali. Risoluzione di problemi a difficoltà graduata. La potenza. Espressioni con le quattro operazioni e le potenze. La divisibilità. Scomposizioni in fattori primi. Metodi di ricerca di M.C.D. e  m.c.m. La frazione e la sua operatività. Le quattro operazioni e la potenza nell’insieme Q+ .Risoluzioni di problemi con le frazioni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SECONDO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numeri razionali. L’insieme Q+. Una nuova operazione: la radice quadrata. Rapporti e proporzioni. Problemi e proporzioni. La percentuale.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TERZO ANNO 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L’insieme R. Il calcolo algebrico. Le equazioni </a:t>
                      </a: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 smtClean="0"/>
              <a:t>COMPETENZA   </a:t>
            </a:r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r>
              <a:rPr lang="it-IT" sz="1200" b="1" dirty="0" smtClean="0"/>
              <a:t>SPECIFICA</a:t>
            </a:r>
            <a:r>
              <a:rPr lang="it-IT" sz="1200" dirty="0" smtClean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316125" y="827457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 smtClean="0"/>
              <a:t>   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6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        COMPETENZA MATEMATICA        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9378607" y="37227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20" y="257843"/>
            <a:ext cx="96837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5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966947"/>
              </p:ext>
            </p:extLst>
          </p:nvPr>
        </p:nvGraphicFramePr>
        <p:xfrm>
          <a:off x="568153" y="-75122"/>
          <a:ext cx="12233448" cy="95402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/>
                <a:gridCol w="2718544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152194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2) Collocare </a:t>
                      </a: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nello </a:t>
                      </a: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spazio</a:t>
                      </a:r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 Localizzare e collegare oggetti e persone in situazioni spaziali.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 Definire correttamente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rapporti topologici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Comprendere relazioni spaziali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  Riprodurre graficamente percorsi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 Riconoscere le dimensioni (grande-piccolo, lungo-corto, alto-basso)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2.F Individuare somiglianze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differenze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2.G Riconoscere linee aperte e chiuse.</a:t>
                      </a:r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SPAZIO E FIGURE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2.ARiconoscere, denominare e descrivere figure geometriche.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Individuare angoli in figure e in contesti diversi.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Costruire, disegnare e denominare alcune fondamentali figure piane e solide.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Realizzare trasformazioni non isometriche: ingrandimenti e riduzioni.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Eseguire simmetrie e traslazioni.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2.F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Classificare figure geometriche in base a uno o più proprietà.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2.G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Effettuare misure dirette e indirette di grandezze.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2.H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Esprimere misure usando multipli e sottomultipli delle unità di misura del S.I.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2.I   Utilizzare l’Euro e utilizzare cambi.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SPAZIO E FIGURE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Conoscere, rappresentare ed operare con gli enti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geometrici fondamentali.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B Usare in contesti concreti il concetto di angolo.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Esplorare modelli di figure geometriche piane: triangoli, quadrilateri, poligoni regolari, cerchi, analizzandone gli elementi significativi (lati, angoli, diagonali, assi di simmetria …).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 Esplorare modelli di figure geometriche solide, poliedri e non, analizzandone e descrivendone gli elementi significativi (spigoli, vertici ,facce …).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Riprodurre figure geometriche in base ad una descrizione, utilizzando strumenti adeguati (riga, squadra, compasso, goniometro, carta quadrettata…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2.F Operare sul piano cartesiano rappresentando le immagini di coppie ordinate di numeri e, viceversa, decodificando immagini date.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2.G Riconoscere e realizzare trasformazioni geometriche di tipo isometrico.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2.H Operare concretamente con le figure effettuando trasformazioni assegnate (riduzioni ingrandimenti).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2.I Riconoscere e distinguere le principali grandezze misurabili e gli strumenti utilizzati per misurarle.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2.J Comprendere la necessità di ricorrere a multipli e sottomultipli delle unità di misura per adattarsi alle dimensioni effettive delle grandezze da misurare.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2.K Conoscere e usare il sistema metrico decimale e operare con le misure di lunghezza, di capacità, di massa, di superficie e di volume.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2.L Conoscere le unità di misura convenzionali degli intervalli di tempo e operare con esse.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2.M Conoscere e operare con il sistema monetario basato sull’euro.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2.N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Operare equivalenze con le misure di lunghezza, massa,  capacità, superficie, volume e, anche, nel contesto del sistema monetario.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2.0 Calcolare in modo operativo, utilizzando unità di misura convenzionali, il perimetro di una figura piana e riconoscere figure isoperimetriche.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2.P Conoscere e utilizzare le formule per il calcolo del perimetro di triangoli, quadrilateri, poligoni regolari e circonferenza; saper utilizzare, anche, le formule inverse.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2.Q Scomporre e ricomporre figure per riconoscerne l’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equiestensione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2.R Calcolare la misura dell’area di triangoli, quadrilateri, poligoni regolari e cerchi.</a:t>
                      </a:r>
                    </a:p>
                    <a:p>
                      <a:pPr marL="182563" indent="-182563"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2.S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Calcolare la misura dell’area laterale, totale e il volume del cubo e del parallelepipedo.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SPAZIO E FIGURE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 Riprodurre enti geometrici, angoli , figure e disegni geometrici , utilizzando in modo appropriato e con accuratezza opportuni strumenti ( riga, squadra , compasso, goniometro, software di geometria)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 Conoscere definizioni e proprietà degli enti geometrici, degli angoli e delle principali figure piane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 Risolvere problemi utilizzando le proprietà geometriche delle figure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Risolvere problemi sulla misura degli angoli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Descrivere figure complesse e costruzioni geometriche al fine di comunicarle ad altri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2.F  Riprodurre figure e disegni geometrici in base a una descrizione e codificazione fatta da altri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2.G Conoscere e utilizzare le principali trasformazioni geometriche e i loro invarianti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2.H Rappresentare punti, segmenti e figure nel piano cartesiano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2.I   Conoscere il teorema di Pitagora e le sue applicazioni in matematica e in situazioni concrete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2.J  Determinare l’area di semplici figure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2.K Conoscere definizioni e proprietà del cerchio e della circonferenza 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2.L  Conoscere il numero 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greco e alcuni modi per approssimarlo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2.M Calcolare l’area del cerchio e la lunghezza della circonferenza , conoscendo il raggio e viceversa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2.N Rappresentare oggetti e figure tridimensionali in vario modo tramite disegni sul piano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2.O Visualizzare oggetti tridimensionali a partire da rappresentazioni bidimensionali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2.P Saper risolvere problemi inerenti il calcolo della superficie , del volume e del peso  delle figure solide più comuni e dare stime di oggetti della vita quotidiana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2.Q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Riprodurre in scala una figura assegnata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2.R  Riconoscere figure piane simili in vari contesti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Conversazioni  -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circle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schede strutturate - disegni  liberi - giochi con regole – manipolazioni – abachi - giochi  di esplorazione e di contatto con se stessi, gli altri e gli oggetti –  Relazioni topologiche.  Condivisione verbale delle esperienze vissute – letture di immagini - esplorazione dell’ambiente circostante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algn="just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Figure geometriche piane. Piano e coordinate cartesiani.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di grandezza. Misurazione e rappresentazione in scala.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Figure geometriche piane. Piano e coordinate cartesiani Misure di grandezza; perimetro e area dei poligoni. Trasformazioni geometriche elementari e loro invarianti Misurazione e rappresentazione in scala.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Enti geometrici fondamentali. Angoli, loro misura e problemi relativi. Triangoli. Quadrilateri. Cenni di isometria.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SECONDO ANNO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Poligoni: i triangoli e le loro proprietà. I quadrilateri: proprietà e classificazione. Calcolo del perimetro e dell’area di triangoli e quadrilateri. Il piano cartesiano. Il teorema di Pitagora. Rappresentazioni in scale. La similitudine.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TERZO ANNO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Circonferenza ,cerchio e poligoni. Lunghezza della circonferenza e area del cerchio. Il piano cartesiano. La geometria solida. I poliedri : superficie , volume e peso (prisma, parallelepipedo, cubo, piramide). I solidi di rotazione: superficie , volume e peso (cono, cilindro)</a:t>
                      </a:r>
                      <a:endParaRPr lang="it-IT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 smtClean="0"/>
              <a:t>COMPETENZA   </a:t>
            </a:r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r>
              <a:rPr lang="it-IT" sz="1200" b="1" dirty="0" smtClean="0"/>
              <a:t>SPECIFICA</a:t>
            </a:r>
            <a:r>
              <a:rPr lang="it-IT" sz="1200" dirty="0" smtClean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2980" y="736416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 smtClean="0"/>
              <a:t>   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6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        COMPETENZA MATEMATICA        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9471664" y="50405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0629"/>
              </p:ext>
            </p:extLst>
          </p:nvPr>
        </p:nvGraphicFramePr>
        <p:xfrm>
          <a:off x="568153" y="-75122"/>
          <a:ext cx="12233448" cy="91135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/>
                <a:gridCol w="2718544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584242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3) Cogliere</a:t>
                      </a: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relazioni</a:t>
                      </a:r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 Collocare persone, fatti ed eventi nel tempo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 Cogliere il senso della propria storia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 Riconoscere “prima” e “dopo”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  Cogliere la scansione temporale delle azioni della giornata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3.E  Denominare e riconoscere i giorni della settimana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i mesi dell’anno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3.F Cogliere l’alternarsi del giorno e della notte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3.G Percepire la dimensione temporale </a:t>
                      </a:r>
                      <a:r>
                        <a:rPr lang="it-IT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ieri-oggi-domani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3.H  Cogliere la ciclicità</a:t>
                      </a:r>
                      <a:r>
                        <a:rPr lang="it-IT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stagionale</a:t>
                      </a:r>
                      <a:endParaRPr lang="it-IT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marR="0" lvl="0" indent="-182563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RELAZIONI, DATI E PREVISIONI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Raccogliere dati e rappresentarli con tabelle, ideogrammi e  istogrammi.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B Leggere e interpretare rappresentazioni e dati statistici.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Rappresentare classificazioni, con diagrammi e grafi.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 Riconoscere la possibilità, l’impossibilità, la certezza o la probabilità di un evento.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3.E Leggere e comprendere testi logico-matematici.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3.F Risolvere situazioni problematiche di vario tipo.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3.G Verbalizzare il procedimento di analisi e giustificare le strategie risolutive adottate.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3.H. Utilizzare strumenti multimediali per risolvere situazioni matematiche.</a:t>
                      </a: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marR="0" lvl="0" indent="-180975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RELAZIONI, DATI E PREVISIONI</a:t>
                      </a:r>
                    </a:p>
                    <a:p>
                      <a:pPr marL="180975" marR="0" lvl="0" indent="-180975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Riflettere sul procedimento risolutivo da attuare, o attuato, schematizzando procedimenti di analisi, e verificando la possibilità di soluzioni alternative.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In contesti diversi individuare relazioni significative, analogie, differenze e regolarità.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Comprendere il significato di “moda” e “media”; individuare la moda e calcolare la media per un insieme di dati.</a:t>
                      </a:r>
                    </a:p>
                    <a:p>
                      <a:pPr marL="182563" indent="-182563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Acquisire il concetto di frequenza e, in situazioni operative, costruire una tabella di frequenza.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3.E Classificare eventi in probabili o improbabili, certi o impossibili.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3.F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Quantificare le probabilità che un determinato evento si verifichi, in una situazione concreta.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3.G Partendo dall’analisi del testo di un problema, individuare le informazioni necessarie per raggiungere un obiettivo, organizzare un percorso di soluzione e realizzarlo.</a:t>
                      </a:r>
                    </a:p>
                    <a:p>
                      <a:pPr marL="182563" indent="-182563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3.H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Software di calcolo e didattici in genere per la risoluzione di operazioni e di problemi aritmetici.</a:t>
                      </a: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RELAZIONI E FUNZIONI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 Interpretare, costruire e trasformare formule che contengono lettere per esprimere in forma generale relazioni e proprietà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 Esprimere la relazione di proporzionalità con un’uguaglianza di frazioni e viceversa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 Usare il piano cartesiano per rappresentare relazioni e funzioni empiriche o ricavate da tabelle e per conoscere in particolare le funzioni del tipo y=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ax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,  y=a/x   y=ax</a:t>
                      </a:r>
                      <a:r>
                        <a:rPr lang="it-IT" sz="8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e i loro grafici e collegare le prime due al concetto di proporzionalità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 Esplorare e risolvere problemi utilizzando equazioni di primo grado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DATI E PREVISIONI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3.E  Conoscere le fasi di un’indagine statistica e saperla rappresentare graficamente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3.F  Disegnare e leggere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ortogrammi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, istogrammi e diagrammi cartesiani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3.G Rappresentare insiemi di dati, anche facendo uso di un foglio elettronico. In situazioni significative, confrontare dati al fine di prendere decisioni, utilizzando le distribuzioni delle frequenze e delle frequenze relative . Scegliere ed utilizzare valori medi ( moda, mediana, media aritmetica) adeguati alla tipologia e alle caratteristiche dei dati a disposizione . Saper valutare la variabilità di un insieme di dati determinandone , ad esempio , il campo di variazione.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3.H  In semplici situazioni aleatorie, individuare gli eventi elementari, assegnare a essi una probabilità , calcolare la probabilità di qualche evento, scomponendolo in eventi elementari disgiunti.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3.I   Riconoscere coppie di eventi complementari, incompatibili, indipendenti.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CONTENUTI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Conversazioni  -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circle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schede strutturate - disegni  liberi - giochi con regole – manipolazioni – abachi - giochi  di esplorazione e di contatto con se stessi, gli altri e gli oggetti –  Elementi caratteristici delle stagioni, fenomeni naturali e registrazione del tempo.. Condivisione verbale delle esperienze vissute – letture di immagini - esplorazione dell’ambiente circostante.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algn="l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Fasi risolutive di un problema e loro rappresentazioni con diagrammi.</a:t>
                      </a:r>
                    </a:p>
                    <a:p>
                      <a:pPr algn="l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rappresentazioni di un oggetto matematico.</a:t>
                      </a:r>
                    </a:p>
                    <a:p>
                      <a:pPr algn="l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Tecniche risolutive di un problema. Unità di misura diverse.</a:t>
                      </a:r>
                    </a:p>
                    <a:p>
                      <a:pPr algn="l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Grandezze equivalenti. Elementi essenziali di logica. Elementi essenziali del linguaggio della probabilità.</a:t>
                      </a: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Fasi risolutive di un problema e loro rappresentazioni con diagrammi. Principali rappresentazioni di un oggetto matematico. Tecniche risolutive di un problema che utilizzano frazioni, proporzioni, percentuali, formule geometriche. Unità di misura diverse. Grandezze equivalenti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Frequenza, media, percentuale. Elementi essenziali di logica.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essenziali di calcolo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probabilistico e combinatorio.</a:t>
                      </a:r>
                    </a:p>
                    <a:p>
                      <a:pPr algn="just"/>
                      <a:endParaRPr lang="it-I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Cenni di   statistica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SECONDO ANNO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piano  cartesiano e la proporzionalità. Cenni di statistica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TERZO ANNO </a:t>
                      </a:r>
                    </a:p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piano  cartesiano e la proporzionalità. Cenni di  statistica. Cenni di calcolo delle probabilità. Le funzioni. Problemi ed equazioni </a:t>
                      </a: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 smtClean="0"/>
              <a:t>COMPETENZA   </a:t>
            </a:r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r>
              <a:rPr lang="it-IT" sz="1200" b="1" dirty="0" smtClean="0"/>
              <a:t>SPECIFICA</a:t>
            </a:r>
            <a:r>
              <a:rPr lang="it-IT" sz="1200" dirty="0" smtClean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836615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19" y="7320880"/>
            <a:ext cx="72009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93036" y="7464896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 smtClean="0"/>
              <a:t>   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6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        COMPETENZA MATEMATICA        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9425136" y="0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119098"/>
              </p:ext>
            </p:extLst>
          </p:nvPr>
        </p:nvGraphicFramePr>
        <p:xfrm>
          <a:off x="568153" y="-75122"/>
          <a:ext cx="12233448" cy="92659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/>
                <a:gridCol w="2718544"/>
                <a:gridCol w="2718544"/>
                <a:gridCol w="2718544"/>
                <a:gridCol w="2718544"/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endParaRPr lang="it-IT" sz="1400" b="1" dirty="0" smtClean="0"/>
                    </a:p>
                    <a:p>
                      <a:pPr algn="ctr"/>
                      <a:r>
                        <a:rPr lang="it-IT" sz="1400" b="1" dirty="0" smtClean="0"/>
                        <a:t>SCUOLA DELL’INFANZIA</a:t>
                      </a:r>
                      <a:endParaRPr lang="it-IT" sz="1400" b="1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SCUOLA SECOND. </a:t>
                      </a:r>
                      <a:r>
                        <a:rPr lang="it-IT" sz="1400" b="1" dirty="0" err="1" smtClean="0"/>
                        <a:t>DI</a:t>
                      </a:r>
                      <a:r>
                        <a:rPr lang="it-IT" sz="1400" b="1" dirty="0" smtClean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952394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  <a:p>
                      <a:pPr marL="342900" marR="0" indent="-77788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it-IT" sz="1400" b="1" dirty="0" smtClean="0"/>
                        <a:t>Osservare </a:t>
                      </a:r>
                    </a:p>
                    <a:p>
                      <a:pPr marL="342900" marR="0" indent="-77788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e descrivere oggetti e fenomeni</a:t>
                      </a:r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 Conoscere il proprio corpo e le funzioni di ogni sua parte.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 Cogliere trasformazioni naturali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Osservare fenomeni naturali sulla base di criteri o ipotesi con attenzione e sistematicità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 Comprendere l’importanza di rispettare il proprio ambiente e tutti gli esseri viventi</a:t>
                      </a:r>
                    </a:p>
                    <a:p>
                      <a:pPr marL="177800" indent="-177800" algn="l" defTabSz="1221692" rtl="0" eaLnBrk="1" latinLnBrk="0" hangingPunct="1"/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1.E  Riconoscere le caratteristiche di alcuni animali ed il loro habitat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  <a:p>
                      <a:endParaRPr lang="it-IT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L’UOMO, I VIVENTI E L’AMBIENTE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Cogliere gli elementi tipici di un ambiente naturale inteso come sistema ecologico.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Osservare e descrivere piante e animali, cogliendo analogie e differenze.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Osservare e descrivere le parti fondamentali di piante e animali.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Conoscere le relazioni all’interno di una catena alimentare.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1.E Iniziare ad acquisire ed utilizzare in modo appropriato la terminologia scientifica.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1.F Acquisire comportamenti corretti da condividere nell’ambiente scolastico.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1.G Comprendere l’importanza di una alimentazione varia e corretta.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1.H Riconoscere e descrivere alcune preparazioni alimentari.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1.I Acquisire maggiore autonomia nella cura della propria persona.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ESPLORARE E DESCRIVERE OGGETTI E MATERIALI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1.K Comprendere il lavoro degli scienziati.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1.L Conoscere e comprendere le fasi del metodo scientifico-sperimentale.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1.MDistinguere e descrivere la materia organica e inorganica.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1.N Riconoscere e verbalizzare le caratteristiche dei solidi, dei liquidi e dei gas.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1.O Riconoscere l’acqua come elemento essenziale per la vita.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1.Q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l’aria come elemento essenziale per la vita.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1.R Conoscere e utilizzare le unità di misura convenzionali.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VEDERE E OSSERVARE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1.S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Operare interazioni tra oggetti o materiali.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1.T Leggere etichette di indumenti e di alimenti vari, per ricavare informazioni sulla composizione, il valore energetico.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1.U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Leggere e riconoscere simboli e discriminare materiali.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L’UOMO,</a:t>
                      </a:r>
                      <a:r>
                        <a:rPr lang="it-IT" sz="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VIVENTI E L’AMBIENTE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Classificare gli animali in vertebrati e invertebrati e cogliere somiglianze e differenze tra i sistemi di sostegno degli invertebrati.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Comparare i sistemi muscolari di diversi animali.</a:t>
                      </a:r>
                    </a:p>
                    <a:p>
                      <a:pPr marL="177800" indent="-177800" algn="just" defTabSz="1221692" rtl="0" eaLnBrk="1" latinLnBrk="0" hangingPunct="1"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Cogliere le somiglianze e le differenze esistenti tra gli apparati digerenti e la dentatura dei diversi animali.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Classificare gli animali in base alla loro alimentazione.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1.E Individuare somiglianze e differenze tra la circolazione nei vegetali e nelle diverse specie animali.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1.F Comprendere le caratteristiche generali e la struttura (cellule, tessuti, organi, sistemi e apparati) dell’organismo umano.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1.G Conoscere l’apparato locomotore: scheletro e muscoli.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1.H Verbalizzare, oralmente, per iscritto o mediante rappresentazioni grafiche, con efficacia e precisione, la struttura e la fisiologia dell’apparato digerente.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1.I Conoscere l’anatomia e la fisiologia dell’apparato respiratorio.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1.J Sapere come respirano gli animali.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1.K Descrivere struttura e funzioni dell’apparato circolatorio.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1.L Riflettere sull’importanza della circolazione per tutti gli organi del corpo umano.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1.M Conoscere l’apparato escretore nell’uomo e negli altri animali.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1.N Descrivere organi e funzionamento del sistema nervoso.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1.O Conoscere gli organi di senso nell’uomo e negli altri animali.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1.P Conoscere l’apparato riproduttore.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1.Q Comparare la riproduzione umana, degli animali e delle piante.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1.R Riconoscere l’importanza delle strategie preventive in ambito igienico- sanitario.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1.S. Attuare comportamenti alimentari corretti, distinguendo gli alimenti in base ai loro principi nutritivi e individuando il proprio fabbisogno energetico giornaliero.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1.T Simulare i comportamenti corretti da assumere in situazioni di rischio sismico e incendio.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1.U. Conoscere misure di prevenzione e di intervento per la salvaguardia dell’ambiente.</a:t>
                      </a:r>
                    </a:p>
                    <a:p>
                      <a:pPr algn="just"/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VEDERE E OSSERVARE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1.V Scoprire sperimentalmente alcune proprietà della materia (conduttività termica ed elettrica, </a:t>
                      </a:r>
                      <a:r>
                        <a:rPr lang="it-IT" sz="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magnetismo…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1.W Analizzare modelli di macchine, che utilizzano le diverse forme di energia, per scoprire problemi e funzioni.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1.X Legge etichette per ricavare informazioni sulla composizione degli alimenti e degli indumenti.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1.Y Decodifica semplici istruzioni per il montaggio o l’utilizzo di strumenti, ecc.</a:t>
                      </a:r>
                    </a:p>
                    <a:p>
                      <a:pPr marL="177800" indent="-177800" algn="just"/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1.Z Ricavare informazioni sulle norme di sicurezza per il corretto utilizzo degli strumenti.</a:t>
                      </a:r>
                      <a:endParaRPr lang="it-IT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FISICA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  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alcuni casi raccogliere dati su variabili rilevanti di differenti fenomeni , trovarne relazioni quantitative ed esprimerle con rappresentazioni formali di tipo diverso.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Costruire e utilizzare correttamente il concetto di energia come quantità che si conserva; individuare la sua dipendenza da altre variabili; riconoscere l’inevitabile produzione di calore nelle catene energetiche reali.</a:t>
                      </a: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IOLOGIA   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Sviluppare progressivamente la capacità di spiegare il funzionamento macroscopico dei viventi con un modello cellulare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 Riconoscere le somiglianze e le differenze nel funzionamento delle diverse specie di viventi</a:t>
                      </a:r>
                    </a:p>
                    <a:p>
                      <a:pPr marL="0" lv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1.E </a:t>
                      </a:r>
                      <a:r>
                        <a:rPr lang="it-IT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Comprendere il senso delle grandi classificazioni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1.F  Conoscere le basi biologiche della trasmissione dei caratteri ereditari acquisendo le prime elementari nozioni di genetica.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1.G  Acquisire corrette informazioni sullo sviluppo puberale e la sessualità 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1.H  Riconoscere nei fossili indizi per ricostruire nel tempo le trasformazioni dell’ambiente fisico, la successione e l’evoluzione delle specie </a:t>
                      </a: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CHIMICA</a:t>
                      </a:r>
                    </a:p>
                    <a:p>
                      <a:pPr marL="0" lv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1.I   Padroneggiare i concetti di trasformazione chimica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1.J  Osservare e descrivere lo svolgersi delle reazioni e i prodotti ottenuti</a:t>
                      </a: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ASTRONOMIA E SCIENZE DELLA TERRRA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1.K  Osservare, modellizzare e interpretare i più evidenti fenomeni celesti</a:t>
                      </a:r>
                    </a:p>
                    <a:p>
                      <a:pPr marL="0" lv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1.L  Spiegare i meccanismi di ecclissi di Sole e di Luna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1.M Riconoscere i principali tipi di rocce ed i processi geologici da cui hanno avuto origine 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1.N Conoscere la struttura della terra e i suoi movimenti interni</a:t>
                      </a:r>
                    </a:p>
                    <a:p>
                      <a:pPr marL="0" lvl="0" indent="0" algn="just">
                        <a:buFont typeface="+mj-lt"/>
                        <a:buNone/>
                      </a:pPr>
                      <a:r>
                        <a:rPr lang="it-IT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VEDERE, OSSERVARE E SPERIMENTARE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1.O Eseguire misurazioni e rilievi grafici  di ambienti ed edifici.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1.P Leggere e interpretare semplici disegni tecnici ricavandone informazioni qualitative e quantitative.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1.Q Impiegare gli strumenti e le regole del disegno tecnico nella rappresentazione di oggetti o processi.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1.R Effettuare prove e semplici indagini sulle proprietà fisico-chimiche, meccaniche e tecnologiche di vari materiali.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1.S Accostarsi a nuove applicazioni informatiche esplorandone le funzioni e le potenzialità.</a:t>
                      </a: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lvl="0" indent="-180975" algn="l" defTabSz="1221692" rtl="0" eaLnBrk="1" latinLnBrk="0" hangingPunct="1">
                        <a:buFont typeface="+mj-lt"/>
                        <a:buNone/>
                      </a:pPr>
                      <a:endParaRPr lang="it-IT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 smtClean="0"/>
              <a:t>COMPETENZA   </a:t>
            </a:r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endParaRPr lang="it-IT" sz="1200" b="1" dirty="0" smtClean="0"/>
          </a:p>
          <a:p>
            <a:r>
              <a:rPr lang="it-IT" sz="1200" b="1" dirty="0" smtClean="0"/>
              <a:t>SPECIFICA</a:t>
            </a:r>
            <a:r>
              <a:rPr lang="it-IT" sz="1200" dirty="0" smtClean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59072" y="7320880"/>
            <a:ext cx="93056" cy="8280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5400000">
            <a:off x="-413400" y="8505056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 smtClean="0"/>
              <a:t> 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         COMPETENZE </a:t>
            </a:r>
            <a:r>
              <a:rPr lang="it-IT" sz="1300" b="1" dirty="0" err="1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3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SCIENZE E TECNOLOGIA</a:t>
            </a:r>
            <a:r>
              <a:rPr lang="it-IT" sz="1600" b="1" dirty="0" smtClean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     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8056984" y="48072"/>
            <a:ext cx="186113" cy="10081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69" tIns="61085" rIns="122169" bIns="61085"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2842</TotalTime>
  <Words>14978</Words>
  <Application>Microsoft Office PowerPoint</Application>
  <PresentationFormat>Formato A3 (297x420 mm)</PresentationFormat>
  <Paragraphs>2099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Salvatore</cp:lastModifiedBy>
  <cp:revision>484</cp:revision>
  <cp:lastPrinted>2015-09-07T15:25:14Z</cp:lastPrinted>
  <dcterms:created xsi:type="dcterms:W3CDTF">2013-09-06T15:43:55Z</dcterms:created>
  <dcterms:modified xsi:type="dcterms:W3CDTF">2019-12-08T16:58:18Z</dcterms:modified>
</cp:coreProperties>
</file>