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22"/>
  </p:notesMasterIdLst>
  <p:sldIdLst>
    <p:sldId id="256" r:id="rId5"/>
    <p:sldId id="355" r:id="rId6"/>
    <p:sldId id="296" r:id="rId7"/>
    <p:sldId id="257" r:id="rId8"/>
    <p:sldId id="297" r:id="rId9"/>
    <p:sldId id="298" r:id="rId10"/>
    <p:sldId id="362" r:id="rId11"/>
    <p:sldId id="300" r:id="rId12"/>
    <p:sldId id="314" r:id="rId13"/>
    <p:sldId id="363" r:id="rId14"/>
    <p:sldId id="361" r:id="rId15"/>
    <p:sldId id="364" r:id="rId16"/>
    <p:sldId id="258" r:id="rId17"/>
    <p:sldId id="259" r:id="rId18"/>
    <p:sldId id="351" r:id="rId19"/>
    <p:sldId id="358" r:id="rId20"/>
    <p:sldId id="266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15" autoAdjust="0"/>
    <p:restoredTop sz="94660"/>
  </p:normalViewPr>
  <p:slideViewPr>
    <p:cSldViewPr snapToGrid="0">
      <p:cViewPr>
        <p:scale>
          <a:sx n="77" d="100"/>
          <a:sy n="77" d="100"/>
        </p:scale>
        <p:origin x="-234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2798C-04D1-408F-B1BC-0D6C8B1C3AC5}" type="datetimeFigureOut">
              <a:rPr lang="it-IT" smtClean="0"/>
              <a:t>08/12/2019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5D13E-E6F0-453C-94A1-3625EF26D3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0162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797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81B736-7344-4A08-BD0A-43A1E8B1D20A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797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8270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797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D89AB7-D1E8-4918-B6B3-334AE5D255C0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797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4831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797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DF9D07-BD19-426B-A07A-A4D8FACE0BFE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797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2244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>
            <a:extLst>
              <a:ext uri="{FF2B5EF4-FFF2-40B4-BE49-F238E27FC236}">
                <a16:creationId xmlns="" xmlns:a16="http://schemas.microsoft.com/office/drawing/2014/main" id="{51AA61F8-B0C3-422F-BCAA-BE6FDFEB52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3AB85E-055B-4F64-B454-911905DCC784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4339" name="Rectangle 1">
            <a:extLst>
              <a:ext uri="{FF2B5EF4-FFF2-40B4-BE49-F238E27FC236}">
                <a16:creationId xmlns="" xmlns:a16="http://schemas.microsoft.com/office/drawing/2014/main" id="{ADBB85BB-B2D8-49F9-9620-A13793239A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0" name="Rectangle 2">
            <a:extLst>
              <a:ext uri="{FF2B5EF4-FFF2-40B4-BE49-F238E27FC236}">
                <a16:creationId xmlns="" xmlns:a16="http://schemas.microsoft.com/office/drawing/2014/main" id="{330F6021-4A3C-443B-8E73-3A70FF74D0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797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DF9D07-BD19-426B-A07A-A4D8FACE0BFE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797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8744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>
            <a:extLst>
              <a:ext uri="{FF2B5EF4-FFF2-40B4-BE49-F238E27FC236}">
                <a16:creationId xmlns="" xmlns:a16="http://schemas.microsoft.com/office/drawing/2014/main" id="{51AA61F8-B0C3-422F-BCAA-BE6FDFEB52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3AB85E-055B-4F64-B454-911905DCC784}" type="slidenum">
              <a:rPr lang="it-IT" altLang="it-IT"/>
              <a:pPr>
                <a:spcBef>
                  <a:spcPct val="0"/>
                </a:spcBef>
              </a:pPr>
              <a:t>16</a:t>
            </a:fld>
            <a:endParaRPr lang="it-IT" altLang="it-IT"/>
          </a:p>
        </p:txBody>
      </p:sp>
      <p:sp>
        <p:nvSpPr>
          <p:cNvPr id="14339" name="Rectangle 1">
            <a:extLst>
              <a:ext uri="{FF2B5EF4-FFF2-40B4-BE49-F238E27FC236}">
                <a16:creationId xmlns="" xmlns:a16="http://schemas.microsoft.com/office/drawing/2014/main" id="{ADBB85BB-B2D8-49F9-9620-A13793239A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0" name="Rectangle 2">
            <a:extLst>
              <a:ext uri="{FF2B5EF4-FFF2-40B4-BE49-F238E27FC236}">
                <a16:creationId xmlns="" xmlns:a16="http://schemas.microsoft.com/office/drawing/2014/main" id="{330F6021-4A3C-443B-8E73-3A70FF74D0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12921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>
            <a:extLst>
              <a:ext uri="{FF2B5EF4-FFF2-40B4-BE49-F238E27FC236}">
                <a16:creationId xmlns="" xmlns:a16="http://schemas.microsoft.com/office/drawing/2014/main" id="{979171D6-BC01-44C5-AD68-2735321D77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7E9236-D467-40AA-8305-2C771117F54F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6387" name="Rectangle 1">
            <a:extLst>
              <a:ext uri="{FF2B5EF4-FFF2-40B4-BE49-F238E27FC236}">
                <a16:creationId xmlns="" xmlns:a16="http://schemas.microsoft.com/office/drawing/2014/main" id="{103FD8B2-AE87-4231-8534-552BF58713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Rectangle 2">
            <a:extLst>
              <a:ext uri="{FF2B5EF4-FFF2-40B4-BE49-F238E27FC236}">
                <a16:creationId xmlns="" xmlns:a16="http://schemas.microsoft.com/office/drawing/2014/main" id="{8C5B54B5-691F-4403-93BC-2C65EF7DC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6F0131C-AC89-4F03-8BCC-65A058F341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6F10BA01-0313-4382-80C1-D695AB0A47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849C2F87-C8DB-4513-AC20-AC78A01F4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85B4-3010-4767-ACCE-8D0E10CB1AA8}" type="datetimeFigureOut">
              <a:rPr lang="it-IT" smtClean="0"/>
              <a:t>08/12/2019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8D141A44-987E-4C43-A064-A41FD4F9C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17A229CC-B91D-49E9-8C9A-71B62E70A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DC85B-47A8-4A44-95E3-60DD72E3B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397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802147C-DC78-4633-B238-3AA82B7E9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81AF19CC-106A-41E6-9065-AAE92C658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08CC750D-D9C3-4802-94A5-3675E958B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85B4-3010-4767-ACCE-8D0E10CB1AA8}" type="datetimeFigureOut">
              <a:rPr lang="it-IT" smtClean="0"/>
              <a:t>08/12/2019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D2EDC564-881D-4F9C-8273-462702556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4AE0028A-FE66-466E-8F3E-8BF6F7D6C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DC85B-47A8-4A44-95E3-60DD72E3B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1942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E138AFBD-B8BB-4A3E-951B-8EA33845B3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F97BAAA6-CB67-40F9-9EB1-EA76673E62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B90A1914-A90B-4932-9B54-1AABBA0E3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85B4-3010-4767-ACCE-8D0E10CB1AA8}" type="datetimeFigureOut">
              <a:rPr lang="it-IT" smtClean="0"/>
              <a:t>08/12/2019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A946FE5D-1EBF-468E-834D-2747854E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C6BEF9C0-9F42-4E75-9D92-1A8D3FCC1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DC85B-47A8-4A44-95E3-60DD72E3B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9054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6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26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08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45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81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17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54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90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4515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8329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5" y="4406907"/>
            <a:ext cx="10363200" cy="1362075"/>
          </a:xfrm>
        </p:spPr>
        <p:txBody>
          <a:bodyPr anchor="t"/>
          <a:lstStyle>
            <a:lvl1pPr algn="l">
              <a:defRPr sz="3786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5" y="2906714"/>
            <a:ext cx="10363200" cy="1500187"/>
          </a:xfrm>
        </p:spPr>
        <p:txBody>
          <a:bodyPr anchor="b"/>
          <a:lstStyle>
            <a:lvl1pPr marL="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1pPr>
            <a:lvl2pPr marL="436327" indent="0">
              <a:buNone/>
              <a:defRPr sz="1714">
                <a:solidFill>
                  <a:schemeClr val="tx1">
                    <a:tint val="75000"/>
                  </a:schemeClr>
                </a:solidFill>
              </a:defRPr>
            </a:lvl2pPr>
            <a:lvl3pPr marL="8726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08983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4pPr>
            <a:lvl5pPr marL="1745309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5pPr>
            <a:lvl6pPr marL="2181637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6pPr>
            <a:lvl7pPr marL="2617965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7pPr>
            <a:lvl8pPr marL="3054292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8pPr>
            <a:lvl9pPr marL="3490619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5924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60402" y="1600206"/>
            <a:ext cx="5842000" cy="4525963"/>
          </a:xfrm>
        </p:spPr>
        <p:txBody>
          <a:bodyPr/>
          <a:lstStyle>
            <a:lvl1pPr>
              <a:defRPr sz="2643"/>
            </a:lvl1pPr>
            <a:lvl2pPr>
              <a:defRPr sz="2286"/>
            </a:lvl2pPr>
            <a:lvl3pPr>
              <a:defRPr sz="1929"/>
            </a:lvl3pPr>
            <a:lvl4pPr>
              <a:defRPr sz="1714"/>
            </a:lvl4pPr>
            <a:lvl5pPr>
              <a:defRPr sz="1714"/>
            </a:lvl5pPr>
            <a:lvl6pPr>
              <a:defRPr sz="1714"/>
            </a:lvl6pPr>
            <a:lvl7pPr>
              <a:defRPr sz="1714"/>
            </a:lvl7pPr>
            <a:lvl8pPr>
              <a:defRPr sz="1714"/>
            </a:lvl8pPr>
            <a:lvl9pPr>
              <a:defRPr sz="1714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705602" y="1600206"/>
            <a:ext cx="5842000" cy="4525963"/>
          </a:xfrm>
        </p:spPr>
        <p:txBody>
          <a:bodyPr/>
          <a:lstStyle>
            <a:lvl1pPr>
              <a:defRPr sz="2643"/>
            </a:lvl1pPr>
            <a:lvl2pPr>
              <a:defRPr sz="2286"/>
            </a:lvl2pPr>
            <a:lvl3pPr>
              <a:defRPr sz="1929"/>
            </a:lvl3pPr>
            <a:lvl4pPr>
              <a:defRPr sz="1714"/>
            </a:lvl4pPr>
            <a:lvl5pPr>
              <a:defRPr sz="1714"/>
            </a:lvl5pPr>
            <a:lvl6pPr>
              <a:defRPr sz="1714"/>
            </a:lvl6pPr>
            <a:lvl7pPr>
              <a:defRPr sz="1714"/>
            </a:lvl7pPr>
            <a:lvl8pPr>
              <a:defRPr sz="1714"/>
            </a:lvl8pPr>
            <a:lvl9pPr>
              <a:defRPr sz="1714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6297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286" b="1"/>
            </a:lvl1pPr>
            <a:lvl2pPr marL="436327" indent="0">
              <a:buNone/>
              <a:defRPr sz="1929" b="1"/>
            </a:lvl2pPr>
            <a:lvl3pPr marL="872655" indent="0">
              <a:buNone/>
              <a:defRPr sz="1714" b="1"/>
            </a:lvl3pPr>
            <a:lvl4pPr marL="1308983" indent="0">
              <a:buNone/>
              <a:defRPr sz="1500" b="1"/>
            </a:lvl4pPr>
            <a:lvl5pPr marL="1745309" indent="0">
              <a:buNone/>
              <a:defRPr sz="1500" b="1"/>
            </a:lvl5pPr>
            <a:lvl6pPr marL="2181637" indent="0">
              <a:buNone/>
              <a:defRPr sz="1500" b="1"/>
            </a:lvl6pPr>
            <a:lvl7pPr marL="2617965" indent="0">
              <a:buNone/>
              <a:defRPr sz="1500" b="1"/>
            </a:lvl7pPr>
            <a:lvl8pPr marL="3054292" indent="0">
              <a:buNone/>
              <a:defRPr sz="1500" b="1"/>
            </a:lvl8pPr>
            <a:lvl9pPr marL="3490619" indent="0">
              <a:buNone/>
              <a:defRPr sz="15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286"/>
            </a:lvl1pPr>
            <a:lvl2pPr>
              <a:defRPr sz="1929"/>
            </a:lvl2pPr>
            <a:lvl3pPr>
              <a:defRPr sz="1714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4" cy="639762"/>
          </a:xfrm>
        </p:spPr>
        <p:txBody>
          <a:bodyPr anchor="b"/>
          <a:lstStyle>
            <a:lvl1pPr marL="0" indent="0">
              <a:buNone/>
              <a:defRPr sz="2286" b="1"/>
            </a:lvl1pPr>
            <a:lvl2pPr marL="436327" indent="0">
              <a:buNone/>
              <a:defRPr sz="1929" b="1"/>
            </a:lvl2pPr>
            <a:lvl3pPr marL="872655" indent="0">
              <a:buNone/>
              <a:defRPr sz="1714" b="1"/>
            </a:lvl3pPr>
            <a:lvl4pPr marL="1308983" indent="0">
              <a:buNone/>
              <a:defRPr sz="1500" b="1"/>
            </a:lvl4pPr>
            <a:lvl5pPr marL="1745309" indent="0">
              <a:buNone/>
              <a:defRPr sz="1500" b="1"/>
            </a:lvl5pPr>
            <a:lvl6pPr marL="2181637" indent="0">
              <a:buNone/>
              <a:defRPr sz="1500" b="1"/>
            </a:lvl6pPr>
            <a:lvl7pPr marL="2617965" indent="0">
              <a:buNone/>
              <a:defRPr sz="1500" b="1"/>
            </a:lvl7pPr>
            <a:lvl8pPr marL="3054292" indent="0">
              <a:buNone/>
              <a:defRPr sz="1500" b="1"/>
            </a:lvl8pPr>
            <a:lvl9pPr marL="3490619" indent="0">
              <a:buNone/>
              <a:defRPr sz="15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4" cy="3951288"/>
          </a:xfrm>
        </p:spPr>
        <p:txBody>
          <a:bodyPr/>
          <a:lstStyle>
            <a:lvl1pPr>
              <a:defRPr sz="2286"/>
            </a:lvl1pPr>
            <a:lvl2pPr>
              <a:defRPr sz="1929"/>
            </a:lvl2pPr>
            <a:lvl3pPr>
              <a:defRPr sz="1714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46352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27907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8931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5" cy="1162050"/>
          </a:xfrm>
        </p:spPr>
        <p:txBody>
          <a:bodyPr anchor="b"/>
          <a:lstStyle>
            <a:lvl1pPr algn="l">
              <a:defRPr sz="1929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5" y="273056"/>
            <a:ext cx="6815667" cy="5853113"/>
          </a:xfrm>
        </p:spPr>
        <p:txBody>
          <a:bodyPr/>
          <a:lstStyle>
            <a:lvl1pPr>
              <a:defRPr sz="3071"/>
            </a:lvl1pPr>
            <a:lvl2pPr>
              <a:defRPr sz="2643"/>
            </a:lvl2pPr>
            <a:lvl3pPr>
              <a:defRPr sz="2286"/>
            </a:lvl3pPr>
            <a:lvl4pPr>
              <a:defRPr sz="1929"/>
            </a:lvl4pPr>
            <a:lvl5pPr>
              <a:defRPr sz="1929"/>
            </a:lvl5pPr>
            <a:lvl6pPr>
              <a:defRPr sz="1929"/>
            </a:lvl6pPr>
            <a:lvl7pPr>
              <a:defRPr sz="1929"/>
            </a:lvl7pPr>
            <a:lvl8pPr>
              <a:defRPr sz="1929"/>
            </a:lvl8pPr>
            <a:lvl9pPr>
              <a:defRPr sz="1929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3"/>
            <a:ext cx="4011085" cy="4691063"/>
          </a:xfrm>
        </p:spPr>
        <p:txBody>
          <a:bodyPr/>
          <a:lstStyle>
            <a:lvl1pPr marL="0" indent="0">
              <a:buNone/>
              <a:defRPr sz="1357"/>
            </a:lvl1pPr>
            <a:lvl2pPr marL="436327" indent="0">
              <a:buNone/>
              <a:defRPr sz="1143"/>
            </a:lvl2pPr>
            <a:lvl3pPr marL="872655" indent="0">
              <a:buNone/>
              <a:defRPr sz="929"/>
            </a:lvl3pPr>
            <a:lvl4pPr marL="1308983" indent="0">
              <a:buNone/>
              <a:defRPr sz="857"/>
            </a:lvl4pPr>
            <a:lvl5pPr marL="1745309" indent="0">
              <a:buNone/>
              <a:defRPr sz="857"/>
            </a:lvl5pPr>
            <a:lvl6pPr marL="2181637" indent="0">
              <a:buNone/>
              <a:defRPr sz="857"/>
            </a:lvl6pPr>
            <a:lvl7pPr marL="2617965" indent="0">
              <a:buNone/>
              <a:defRPr sz="857"/>
            </a:lvl7pPr>
            <a:lvl8pPr marL="3054292" indent="0">
              <a:buNone/>
              <a:defRPr sz="857"/>
            </a:lvl8pPr>
            <a:lvl9pPr marL="3490619" indent="0">
              <a:buNone/>
              <a:defRPr sz="857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676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E41C710-AE8A-464E-B7CC-1A302FA09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7A8A866D-37DA-4ED8-87DA-B9F357923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E2CA09BF-7410-4D1A-B98C-7B639B9D2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85B4-3010-4767-ACCE-8D0E10CB1AA8}" type="datetimeFigureOut">
              <a:rPr lang="it-IT" smtClean="0"/>
              <a:t>08/12/2019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7E37F10F-5171-4EBA-A680-B90979D28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E96027CF-364D-4EF6-8ED2-971F49162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DC85B-47A8-4A44-95E3-60DD72E3B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85943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929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071"/>
            </a:lvl1pPr>
            <a:lvl2pPr marL="436327" indent="0">
              <a:buNone/>
              <a:defRPr sz="2643"/>
            </a:lvl2pPr>
            <a:lvl3pPr marL="872655" indent="0">
              <a:buNone/>
              <a:defRPr sz="2286"/>
            </a:lvl3pPr>
            <a:lvl4pPr marL="1308983" indent="0">
              <a:buNone/>
              <a:defRPr sz="1929"/>
            </a:lvl4pPr>
            <a:lvl5pPr marL="1745309" indent="0">
              <a:buNone/>
              <a:defRPr sz="1929"/>
            </a:lvl5pPr>
            <a:lvl6pPr marL="2181637" indent="0">
              <a:buNone/>
              <a:defRPr sz="1929"/>
            </a:lvl6pPr>
            <a:lvl7pPr marL="2617965" indent="0">
              <a:buNone/>
              <a:defRPr sz="1929"/>
            </a:lvl7pPr>
            <a:lvl8pPr marL="3054292" indent="0">
              <a:buNone/>
              <a:defRPr sz="1929"/>
            </a:lvl8pPr>
            <a:lvl9pPr marL="3490619" indent="0">
              <a:buNone/>
              <a:defRPr sz="1929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357"/>
            </a:lvl1pPr>
            <a:lvl2pPr marL="436327" indent="0">
              <a:buNone/>
              <a:defRPr sz="1143"/>
            </a:lvl2pPr>
            <a:lvl3pPr marL="872655" indent="0">
              <a:buNone/>
              <a:defRPr sz="929"/>
            </a:lvl3pPr>
            <a:lvl4pPr marL="1308983" indent="0">
              <a:buNone/>
              <a:defRPr sz="857"/>
            </a:lvl4pPr>
            <a:lvl5pPr marL="1745309" indent="0">
              <a:buNone/>
              <a:defRPr sz="857"/>
            </a:lvl5pPr>
            <a:lvl6pPr marL="2181637" indent="0">
              <a:buNone/>
              <a:defRPr sz="857"/>
            </a:lvl6pPr>
            <a:lvl7pPr marL="2617965" indent="0">
              <a:buNone/>
              <a:defRPr sz="857"/>
            </a:lvl7pPr>
            <a:lvl8pPr marL="3054292" indent="0">
              <a:buNone/>
              <a:defRPr sz="857"/>
            </a:lvl8pPr>
            <a:lvl9pPr marL="3490619" indent="0">
              <a:buNone/>
              <a:defRPr sz="857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12547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12373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9575800" y="274645"/>
            <a:ext cx="2971801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60404" y="274645"/>
            <a:ext cx="8712201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70151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2A946221-5F71-4098-8827-344A23D18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28258-40A9-462C-ABE0-A1BCA30FD984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745FA75A-0B26-4733-9596-4555FDFED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3D705127-3C1A-40CF-9044-6B74EF001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9A57F-F63D-43E2-B914-5A569537F2E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620830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E205CFEE-CA7A-4018-877E-972F085D6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41386-C971-47EE-8E78-5B3B927A6F39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0EBE882D-E9EF-44B1-B303-E52132200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E55E22BB-F44A-4E93-B70F-32E4783D8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382AC-AD8F-4624-AAF2-0FE1BAC8D24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28381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91A95F4D-E7B6-4998-825E-CB3926EDF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570F2-7083-4001-B6D1-D79EFA78143A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B75E4E27-9FD0-45B4-B9AC-0FF70A68F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CEEF47F-A6A0-42FF-A9E8-22A8B2E77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FCCE1-D0A0-4E5A-BA95-BDD559C82E2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876376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="" xmlns:a16="http://schemas.microsoft.com/office/drawing/2014/main" id="{39A7AA26-399B-48D6-9605-07C76BDBB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EAFEE-F7AD-41CA-9ECB-B2A832093DB0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="" xmlns:a16="http://schemas.microsoft.com/office/drawing/2014/main" id="{DD52FC0B-7185-4EEE-9337-2002AADC6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="" xmlns:a16="http://schemas.microsoft.com/office/drawing/2014/main" id="{D768A21B-A2CB-491E-8732-171193D3A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E655B-DB60-46C7-91E6-F188D49283B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911697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="" xmlns:a16="http://schemas.microsoft.com/office/drawing/2014/main" id="{7EA98716-A2E4-46BE-A316-4DAFE16C4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D4F82-35A0-4C12-A1C1-D6279AAAEF82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="" xmlns:a16="http://schemas.microsoft.com/office/drawing/2014/main" id="{D6E967EC-7DC8-4547-9140-8BD7170E8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="" xmlns:a16="http://schemas.microsoft.com/office/drawing/2014/main" id="{71A5BC1A-C8D5-4C67-ADF7-6E61D6192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C8279-CF1F-410B-A419-4992BC8514D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48098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="" xmlns:a16="http://schemas.microsoft.com/office/drawing/2014/main" id="{234CED60-D241-4ED3-8C94-362F86A7F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D354D-AAF7-4494-A0C5-FC8DC31A6642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="" xmlns:a16="http://schemas.microsoft.com/office/drawing/2014/main" id="{F3618539-C305-4391-A8D2-3B2411132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="" xmlns:a16="http://schemas.microsoft.com/office/drawing/2014/main" id="{F91B0948-49A8-40DB-8467-D33C8C2A3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17BFB-8F95-4056-859A-5FD8B67AAEE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737830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="" xmlns:a16="http://schemas.microsoft.com/office/drawing/2014/main" id="{D51D4478-8B93-48F2-A0FE-A171689ED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59183-740B-4212-857D-C6D61DEBD2C9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="" xmlns:a16="http://schemas.microsoft.com/office/drawing/2014/main" id="{73251EFD-97C6-4A84-A635-91FF85965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="" xmlns:a16="http://schemas.microsoft.com/office/drawing/2014/main" id="{ACB80224-A454-44E8-A2BB-161006634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C8644-E821-4BD6-B9D6-76B0BE9FED5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39490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5F70CC4-D8B7-4842-98F3-A3123E08B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62885143-3C01-4E02-BC0C-2F98DC59C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8984BBE7-0684-49E2-A1C8-4387DF974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85B4-3010-4767-ACCE-8D0E10CB1AA8}" type="datetimeFigureOut">
              <a:rPr lang="it-IT" smtClean="0"/>
              <a:t>08/12/2019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77BB2FA5-58D9-46DB-8D17-F02B6401D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3363DE14-3382-4B24-8A54-F22F5F760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DC85B-47A8-4A44-95E3-60DD72E3B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65667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="" xmlns:a16="http://schemas.microsoft.com/office/drawing/2014/main" id="{5634D7BA-73DF-48C8-A0DC-A5D7233F2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F4F69-77FE-4969-8FC7-3446CED6BCD7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="" xmlns:a16="http://schemas.microsoft.com/office/drawing/2014/main" id="{4CA2E52D-40A2-4792-A972-77BD7CB4D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="" xmlns:a16="http://schemas.microsoft.com/office/drawing/2014/main" id="{B079D516-12FC-4A52-B6DE-18A7DF66B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B10FB-774E-4DF7-A707-4C0E831F166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050442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="" xmlns:a16="http://schemas.microsoft.com/office/drawing/2014/main" id="{689D2382-1E28-4E22-A97F-9C4816AB0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0D9A6-5AD6-4944-90F4-8D370D94E3F4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="" xmlns:a16="http://schemas.microsoft.com/office/drawing/2014/main" id="{E61EBE12-A3B0-4F67-A55A-E0078584A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="" xmlns:a16="http://schemas.microsoft.com/office/drawing/2014/main" id="{6E705BC4-F5E4-44CF-BDDD-E4BCA73B4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D939B-FA3A-46DA-A3EF-99AEA5E603F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662809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1DB13F2B-44C6-4DB0-B977-5D4D4B473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46D19-517F-4245-BE2A-A2A81A907194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E84D11D0-66F8-463E-A22D-3E61986F6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71B4B587-1667-4624-B378-D07ECB683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0E77D-5289-4F14-8D6F-882A72C525D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756872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A0BC9A6B-DCD4-4BA1-9D85-BD99177A2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A76FF-732E-4F4B-8F1E-009456E2D764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4FD07AFB-7F9B-4E87-BD2F-CF2DA21D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99223087-900E-441E-A261-1C555987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393D-B23D-4A87-A8F8-B49A0399727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301458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2A946221-5F71-4098-8827-344A23D18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28258-40A9-462C-ABE0-A1BCA30FD984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745FA75A-0B26-4733-9596-4555FDFED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3D705127-3C1A-40CF-9044-6B74EF001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9A57F-F63D-43E2-B914-5A569537F2E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730081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E205CFEE-CA7A-4018-877E-972F085D6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41386-C971-47EE-8E78-5B3B927A6F39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0EBE882D-E9EF-44B1-B303-E52132200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E55E22BB-F44A-4E93-B70F-32E4783D8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382AC-AD8F-4624-AAF2-0FE1BAC8D24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175969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91A95F4D-E7B6-4998-825E-CB3926EDF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570F2-7083-4001-B6D1-D79EFA78143A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B75E4E27-9FD0-45B4-B9AC-0FF70A68F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CEEF47F-A6A0-42FF-A9E8-22A8B2E77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FCCE1-D0A0-4E5A-BA95-BDD559C82E2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346849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="" xmlns:a16="http://schemas.microsoft.com/office/drawing/2014/main" id="{39A7AA26-399B-48D6-9605-07C76BDBB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EAFEE-F7AD-41CA-9ECB-B2A832093DB0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="" xmlns:a16="http://schemas.microsoft.com/office/drawing/2014/main" id="{DD52FC0B-7185-4EEE-9337-2002AADC6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="" xmlns:a16="http://schemas.microsoft.com/office/drawing/2014/main" id="{D768A21B-A2CB-491E-8732-171193D3A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E655B-DB60-46C7-91E6-F188D49283B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1139708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="" xmlns:a16="http://schemas.microsoft.com/office/drawing/2014/main" id="{7EA98716-A2E4-46BE-A316-4DAFE16C4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D4F82-35A0-4C12-A1C1-D6279AAAEF82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="" xmlns:a16="http://schemas.microsoft.com/office/drawing/2014/main" id="{D6E967EC-7DC8-4547-9140-8BD7170E8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="" xmlns:a16="http://schemas.microsoft.com/office/drawing/2014/main" id="{71A5BC1A-C8D5-4C67-ADF7-6E61D6192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C8279-CF1F-410B-A419-4992BC8514D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6632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="" xmlns:a16="http://schemas.microsoft.com/office/drawing/2014/main" id="{234CED60-D241-4ED3-8C94-362F86A7F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D354D-AAF7-4494-A0C5-FC8DC31A6642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="" xmlns:a16="http://schemas.microsoft.com/office/drawing/2014/main" id="{F3618539-C305-4391-A8D2-3B2411132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="" xmlns:a16="http://schemas.microsoft.com/office/drawing/2014/main" id="{F91B0948-49A8-40DB-8467-D33C8C2A3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17BFB-8F95-4056-859A-5FD8B67AAEE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1871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074BC03-6A29-46AD-8895-2E85E06D4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2C80AB47-3589-40C6-90D6-C923E3EC6D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7228DEEE-CEFF-41B2-92A0-CEE9D8F34C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89DA9FE9-14BE-419B-AF1D-0C6DDED2A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85B4-3010-4767-ACCE-8D0E10CB1AA8}" type="datetimeFigureOut">
              <a:rPr lang="it-IT" smtClean="0"/>
              <a:t>08/12/2019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95BA49B7-A6BA-4CDC-A999-B24864834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1CC6E7F2-5C64-4BA2-918B-0C9C8FBF1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DC85B-47A8-4A44-95E3-60DD72E3B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49868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="" xmlns:a16="http://schemas.microsoft.com/office/drawing/2014/main" id="{D51D4478-8B93-48F2-A0FE-A171689ED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59183-740B-4212-857D-C6D61DEBD2C9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="" xmlns:a16="http://schemas.microsoft.com/office/drawing/2014/main" id="{73251EFD-97C6-4A84-A635-91FF85965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="" xmlns:a16="http://schemas.microsoft.com/office/drawing/2014/main" id="{ACB80224-A454-44E8-A2BB-161006634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C8644-E821-4BD6-B9D6-76B0BE9FED5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49231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="" xmlns:a16="http://schemas.microsoft.com/office/drawing/2014/main" id="{5634D7BA-73DF-48C8-A0DC-A5D7233F2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F4F69-77FE-4969-8FC7-3446CED6BCD7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="" xmlns:a16="http://schemas.microsoft.com/office/drawing/2014/main" id="{4CA2E52D-40A2-4792-A972-77BD7CB4D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="" xmlns:a16="http://schemas.microsoft.com/office/drawing/2014/main" id="{B079D516-12FC-4A52-B6DE-18A7DF66B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B10FB-774E-4DF7-A707-4C0E831F166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109648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="" xmlns:a16="http://schemas.microsoft.com/office/drawing/2014/main" id="{689D2382-1E28-4E22-A97F-9C4816AB0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0D9A6-5AD6-4944-90F4-8D370D94E3F4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="" xmlns:a16="http://schemas.microsoft.com/office/drawing/2014/main" id="{E61EBE12-A3B0-4F67-A55A-E0078584A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="" xmlns:a16="http://schemas.microsoft.com/office/drawing/2014/main" id="{6E705BC4-F5E4-44CF-BDDD-E4BCA73B4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D939B-FA3A-46DA-A3EF-99AEA5E603F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019752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1DB13F2B-44C6-4DB0-B977-5D4D4B473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46D19-517F-4245-BE2A-A2A81A907194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E84D11D0-66F8-463E-A22D-3E61986F6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71B4B587-1667-4624-B378-D07ECB683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0E77D-5289-4F14-8D6F-882A72C525D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08572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A0BC9A6B-DCD4-4BA1-9D85-BD99177A2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A76FF-732E-4F4B-8F1E-009456E2D764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4FD07AFB-7F9B-4E87-BD2F-CF2DA21D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99223087-900E-441E-A261-1C555987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393D-B23D-4A87-A8F8-B49A0399727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57105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472FDD4-46B4-4901-AF53-582D6CFA9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153FB493-252E-4D54-843D-83F6C0816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910AF909-94BA-4E4F-9616-172903646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DD419258-5778-431B-97AA-524E449AE0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CCE137BD-3551-4184-8BE3-3DC5EFA154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DFBAAAEA-FFD4-4607-91BC-548294B6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85B4-3010-4767-ACCE-8D0E10CB1AA8}" type="datetimeFigureOut">
              <a:rPr lang="it-IT" smtClean="0"/>
              <a:t>08/12/2019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4529B6CA-F314-441A-96F9-4258C762D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985B25DB-6413-49DF-AE53-69E9B4F3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DC85B-47A8-4A44-95E3-60DD72E3B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514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86578AF-1BB6-4782-A85F-73A8EDACE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DE761569-A5DE-4222-A39C-F37DFA082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85B4-3010-4767-ACCE-8D0E10CB1AA8}" type="datetimeFigureOut">
              <a:rPr lang="it-IT" smtClean="0"/>
              <a:t>08/12/2019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D898A7BC-D3C6-44AD-8E1A-D5E95753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E9AB9A90-905B-4F5E-B93F-556A19AEE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DC85B-47A8-4A44-95E3-60DD72E3B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2473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6498F2CA-6129-4E16-93F9-ABFF48D96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85B4-3010-4767-ACCE-8D0E10CB1AA8}" type="datetimeFigureOut">
              <a:rPr lang="it-IT" smtClean="0"/>
              <a:t>08/12/2019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C3C5DEC0-1C2D-4C33-B920-20B2C7214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FD5CE5F7-529D-4F6F-999A-C29334372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DC85B-47A8-4A44-95E3-60DD72E3B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8041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0875F34-E272-42D3-887E-EA4DA49D3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D6CF3D7D-F9FE-4632-8B89-B1BD0B77E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8857C51E-19C9-41E4-A897-D17A83216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FA10F5A7-373C-4BE5-8FFE-D46B52C7D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85B4-3010-4767-ACCE-8D0E10CB1AA8}" type="datetimeFigureOut">
              <a:rPr lang="it-IT" smtClean="0"/>
              <a:t>08/12/2019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BE08F272-581C-4163-AF63-5D2EA3529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8905AF12-03DE-4133-B44C-FC81E71A9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DC85B-47A8-4A44-95E3-60DD72E3B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B5D25F4-8367-4B9D-A43B-B5E6B2234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234DDE02-3B80-414A-ADFF-EC6E540883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AE9D0EAC-4BFA-43A0-8EE4-11794B63F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64184900-9703-4EDC-946C-39BEFE37F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85B4-3010-4767-ACCE-8D0E10CB1AA8}" type="datetimeFigureOut">
              <a:rPr lang="it-IT" smtClean="0"/>
              <a:t>08/12/2019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2B9C56AE-E162-45E4-B499-328BC3A23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C8BE2B08-8E3C-4ADD-8AEA-2BA24D26E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DC85B-47A8-4A44-95E3-60DD72E3B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3653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B3185680-47F2-417D-B98C-BF32DBF79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CBBDE4B4-D61E-4877-B776-48CCE9DA0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B4DC1434-2E70-488C-A0F1-2552C30716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785B4-3010-4767-ACCE-8D0E10CB1AA8}" type="datetimeFigureOut">
              <a:rPr lang="it-IT" smtClean="0"/>
              <a:t>08/12/2019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5EDDFE6F-057B-4EF7-9D00-FFD9D06509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8AB29E8-45CF-4E97-9C82-4B6AECA56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DC85B-47A8-4A44-95E3-60DD72E3B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144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122169" tIns="61085" rIns="122169" bIns="61085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122169" tIns="61085" rIns="122169" bIns="61085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122169" tIns="61085" rIns="122169" bIns="61085" rtlCol="0" anchor="ctr"/>
          <a:lstStyle>
            <a:lvl1pPr algn="l">
              <a:defRPr sz="11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122169" tIns="61085" rIns="122169" bIns="61085" rtlCol="0" anchor="ctr"/>
          <a:lstStyle>
            <a:lvl1pPr algn="ctr">
              <a:defRPr sz="11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122169" tIns="61085" rIns="122169" bIns="61085" rtlCol="0" anchor="ctr"/>
          <a:lstStyle>
            <a:lvl1pPr algn="r">
              <a:defRPr sz="11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2683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872655" rtl="0" eaLnBrk="1" latinLnBrk="0" hangingPunct="1">
        <a:spcBef>
          <a:spcPct val="0"/>
        </a:spcBef>
        <a:buNone/>
        <a:defRPr sz="42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7245" indent="-327245" algn="l" defTabSz="872655" rtl="0" eaLnBrk="1" latinLnBrk="0" hangingPunct="1">
        <a:spcBef>
          <a:spcPct val="20000"/>
        </a:spcBef>
        <a:buFont typeface="Arial" panose="020B0604020202020204" pitchFamily="34" charset="0"/>
        <a:buChar char="•"/>
        <a:defRPr sz="3071" kern="1200">
          <a:solidFill>
            <a:schemeClr val="tx1"/>
          </a:solidFill>
          <a:latin typeface="+mn-lt"/>
          <a:ea typeface="+mn-ea"/>
          <a:cs typeface="+mn-cs"/>
        </a:defRPr>
      </a:lvl1pPr>
      <a:lvl2pPr marL="709032" indent="-272705" algn="l" defTabSz="8726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643" kern="1200">
          <a:solidFill>
            <a:schemeClr val="tx1"/>
          </a:solidFill>
          <a:latin typeface="+mn-lt"/>
          <a:ea typeface="+mn-ea"/>
          <a:cs typeface="+mn-cs"/>
        </a:defRPr>
      </a:lvl2pPr>
      <a:lvl3pPr marL="1090819" indent="-218164" algn="l" defTabSz="8726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286" kern="1200">
          <a:solidFill>
            <a:schemeClr val="tx1"/>
          </a:solidFill>
          <a:latin typeface="+mn-lt"/>
          <a:ea typeface="+mn-ea"/>
          <a:cs typeface="+mn-cs"/>
        </a:defRPr>
      </a:lvl3pPr>
      <a:lvl4pPr marL="1527146" indent="-218164" algn="l" defTabSz="872655" rtl="0" eaLnBrk="1" latinLnBrk="0" hangingPunct="1">
        <a:spcBef>
          <a:spcPct val="20000"/>
        </a:spcBef>
        <a:buFont typeface="Arial" panose="020B0604020202020204" pitchFamily="34" charset="0"/>
        <a:buChar char="–"/>
        <a:defRPr sz="1929" kern="1200">
          <a:solidFill>
            <a:schemeClr val="tx1"/>
          </a:solidFill>
          <a:latin typeface="+mn-lt"/>
          <a:ea typeface="+mn-ea"/>
          <a:cs typeface="+mn-cs"/>
        </a:defRPr>
      </a:lvl4pPr>
      <a:lvl5pPr marL="1963474" indent="-218164" algn="l" defTabSz="872655" rtl="0" eaLnBrk="1" latinLnBrk="0" hangingPunct="1">
        <a:spcBef>
          <a:spcPct val="20000"/>
        </a:spcBef>
        <a:buFont typeface="Arial" panose="020B0604020202020204" pitchFamily="34" charset="0"/>
        <a:buChar char="»"/>
        <a:defRPr sz="1929" kern="1200">
          <a:solidFill>
            <a:schemeClr val="tx1"/>
          </a:solidFill>
          <a:latin typeface="+mn-lt"/>
          <a:ea typeface="+mn-ea"/>
          <a:cs typeface="+mn-cs"/>
        </a:defRPr>
      </a:lvl5pPr>
      <a:lvl6pPr marL="2399802" indent="-218164" algn="l" defTabSz="872655" rtl="0" eaLnBrk="1" latinLnBrk="0" hangingPunct="1">
        <a:spcBef>
          <a:spcPct val="20000"/>
        </a:spcBef>
        <a:buFont typeface="Arial" panose="020B0604020202020204" pitchFamily="34" charset="0"/>
        <a:buChar char="•"/>
        <a:defRPr sz="1929" kern="1200">
          <a:solidFill>
            <a:schemeClr val="tx1"/>
          </a:solidFill>
          <a:latin typeface="+mn-lt"/>
          <a:ea typeface="+mn-ea"/>
          <a:cs typeface="+mn-cs"/>
        </a:defRPr>
      </a:lvl6pPr>
      <a:lvl7pPr marL="2836128" indent="-218164" algn="l" defTabSz="872655" rtl="0" eaLnBrk="1" latinLnBrk="0" hangingPunct="1">
        <a:spcBef>
          <a:spcPct val="20000"/>
        </a:spcBef>
        <a:buFont typeface="Arial" panose="020B0604020202020204" pitchFamily="34" charset="0"/>
        <a:buChar char="•"/>
        <a:defRPr sz="1929" kern="1200">
          <a:solidFill>
            <a:schemeClr val="tx1"/>
          </a:solidFill>
          <a:latin typeface="+mn-lt"/>
          <a:ea typeface="+mn-ea"/>
          <a:cs typeface="+mn-cs"/>
        </a:defRPr>
      </a:lvl7pPr>
      <a:lvl8pPr marL="3272456" indent="-218164" algn="l" defTabSz="872655" rtl="0" eaLnBrk="1" latinLnBrk="0" hangingPunct="1">
        <a:spcBef>
          <a:spcPct val="20000"/>
        </a:spcBef>
        <a:buFont typeface="Arial" panose="020B0604020202020204" pitchFamily="34" charset="0"/>
        <a:buChar char="•"/>
        <a:defRPr sz="1929" kern="1200">
          <a:solidFill>
            <a:schemeClr val="tx1"/>
          </a:solidFill>
          <a:latin typeface="+mn-lt"/>
          <a:ea typeface="+mn-ea"/>
          <a:cs typeface="+mn-cs"/>
        </a:defRPr>
      </a:lvl8pPr>
      <a:lvl9pPr marL="3708783" indent="-218164" algn="l" defTabSz="872655" rtl="0" eaLnBrk="1" latinLnBrk="0" hangingPunct="1">
        <a:spcBef>
          <a:spcPct val="20000"/>
        </a:spcBef>
        <a:buFont typeface="Arial" panose="020B0604020202020204" pitchFamily="34" charset="0"/>
        <a:buChar char="•"/>
        <a:defRPr sz="19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87265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1pPr>
      <a:lvl2pPr marL="436327" algn="l" defTabSz="87265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2pPr>
      <a:lvl3pPr marL="872655" algn="l" defTabSz="87265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3pPr>
      <a:lvl4pPr marL="1308983" algn="l" defTabSz="87265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4pPr>
      <a:lvl5pPr marL="1745309" algn="l" defTabSz="87265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5pPr>
      <a:lvl6pPr marL="2181637" algn="l" defTabSz="87265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6pPr>
      <a:lvl7pPr marL="2617965" algn="l" defTabSz="87265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7pPr>
      <a:lvl8pPr marL="3054292" algn="l" defTabSz="87265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8pPr>
      <a:lvl9pPr marL="3490619" algn="l" defTabSz="87265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="" xmlns:a16="http://schemas.microsoft.com/office/drawing/2014/main" id="{7BB22335-BB6E-4BEF-818B-A907A1F0AA1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="" xmlns:a16="http://schemas.microsoft.com/office/drawing/2014/main" id="{CDD44B49-DB18-42C7-AB96-643E2DC314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16E5F168-A264-4E26-B74E-A65DEA13AA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4D1E2C-E4F5-4B12-9E94-CF594AAB280D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1F3A0791-7C6C-4BB0-A4F7-D38EE23712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127DE82-19EE-4ADD-8DD3-14DB8E8F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BCCDB31-FF47-4246-BC94-B7A3D9722E8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0285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="" xmlns:a16="http://schemas.microsoft.com/office/drawing/2014/main" id="{7BB22335-BB6E-4BEF-818B-A907A1F0AA1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="" xmlns:a16="http://schemas.microsoft.com/office/drawing/2014/main" id="{CDD44B49-DB18-42C7-AB96-643E2DC314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16E5F168-A264-4E26-B74E-A65DEA13AA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4D1E2C-E4F5-4B12-9E94-CF594AAB280D}" type="datetimeFigureOut">
              <a:rPr lang="it-IT"/>
              <a:pPr>
                <a:defRPr/>
              </a:pPr>
              <a:t>08/12/2019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1F3A0791-7C6C-4BB0-A4F7-D38EE23712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127DE82-19EE-4ADD-8DD3-14DB8E8F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BCCDB31-FF47-4246-BC94-B7A3D9722E8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15300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8">
            <a:extLst>
              <a:ext uri="{FF2B5EF4-FFF2-40B4-BE49-F238E27FC236}">
                <a16:creationId xmlns="" xmlns:a16="http://schemas.microsoft.com/office/drawing/2014/main" id="{34B2FE64-2EB7-4C8C-ACF7-7CE298E427A2}"/>
              </a:ext>
            </a:extLst>
          </p:cNvPr>
          <p:cNvSpPr/>
          <p:nvPr/>
        </p:nvSpPr>
        <p:spPr>
          <a:xfrm>
            <a:off x="1719743" y="360726"/>
            <a:ext cx="8858772" cy="1283515"/>
          </a:xfrm>
          <a:custGeom>
            <a:avLst/>
            <a:gdLst/>
            <a:ahLst/>
            <a:cxnLst/>
            <a:rect l="0" t="0" r="0" b="0"/>
            <a:pathLst>
              <a:path w="8229600" h="1143000">
                <a:moveTo>
                  <a:pt x="0" y="1143000"/>
                </a:moveTo>
                <a:lnTo>
                  <a:pt x="8229600" y="1143000"/>
                </a:lnTo>
                <a:lnTo>
                  <a:pt x="8229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12700" cap="flat">
            <a:noFill/>
            <a:miter lim="127000"/>
          </a:ln>
        </p:spPr>
        <p:style>
          <a:lnRef idx="1">
            <a:srgbClr val="00B050"/>
          </a:lnRef>
          <a:fillRef idx="0">
            <a:srgbClr val="000000">
              <a:alpha val="0"/>
            </a:srgbClr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it-IT" dirty="0"/>
          </a:p>
        </p:txBody>
      </p:sp>
      <p:sp>
        <p:nvSpPr>
          <p:cNvPr id="7" name="Shape 10">
            <a:extLst>
              <a:ext uri="{FF2B5EF4-FFF2-40B4-BE49-F238E27FC236}">
                <a16:creationId xmlns="" xmlns:a16="http://schemas.microsoft.com/office/drawing/2014/main" id="{492B6AA0-3AEC-4AA9-BF62-BE4D6930A3A7}"/>
              </a:ext>
            </a:extLst>
          </p:cNvPr>
          <p:cNvSpPr/>
          <p:nvPr/>
        </p:nvSpPr>
        <p:spPr>
          <a:xfrm>
            <a:off x="1904301" y="461394"/>
            <a:ext cx="8567956" cy="1090569"/>
          </a:xfrm>
          <a:custGeom>
            <a:avLst/>
            <a:gdLst/>
            <a:ahLst/>
            <a:cxnLst/>
            <a:rect l="0" t="0" r="0" b="0"/>
            <a:pathLst>
              <a:path w="8010525" h="969963">
                <a:moveTo>
                  <a:pt x="0" y="969963"/>
                </a:moveTo>
                <a:lnTo>
                  <a:pt x="8010525" y="969963"/>
                </a:lnTo>
                <a:lnTo>
                  <a:pt x="801052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sp>
        <p:nvSpPr>
          <p:cNvPr id="4" name="Shape 33177">
            <a:extLst>
              <a:ext uri="{FF2B5EF4-FFF2-40B4-BE49-F238E27FC236}">
                <a16:creationId xmlns="" xmlns:a16="http://schemas.microsoft.com/office/drawing/2014/main" id="{731868E2-76FB-40FD-936F-ACF3B8D38CDC}"/>
              </a:ext>
            </a:extLst>
          </p:cNvPr>
          <p:cNvSpPr/>
          <p:nvPr/>
        </p:nvSpPr>
        <p:spPr>
          <a:xfrm>
            <a:off x="2016168" y="629175"/>
            <a:ext cx="8097434" cy="791550"/>
          </a:xfrm>
          <a:custGeom>
            <a:avLst/>
            <a:gdLst/>
            <a:ahLst/>
            <a:cxnLst/>
            <a:rect l="0" t="0" r="0" b="0"/>
            <a:pathLst>
              <a:path w="7807325" h="765175">
                <a:moveTo>
                  <a:pt x="0" y="0"/>
                </a:moveTo>
                <a:lnTo>
                  <a:pt x="7807325" y="0"/>
                </a:lnTo>
                <a:lnTo>
                  <a:pt x="7807325" y="765175"/>
                </a:lnTo>
                <a:lnTo>
                  <a:pt x="0" y="765175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0" cap="flat">
            <a:round/>
          </a:ln>
        </p:spPr>
        <p:style>
          <a:lnRef idx="0">
            <a:srgbClr val="000000">
              <a:alpha val="0"/>
            </a:srgbClr>
          </a:lnRef>
          <a:fillRef idx="1">
            <a:srgbClr val="FFFF00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it-IT"/>
          </a:p>
        </p:txBody>
      </p:sp>
      <p:sp>
        <p:nvSpPr>
          <p:cNvPr id="5" name="Shape 33178">
            <a:extLst>
              <a:ext uri="{FF2B5EF4-FFF2-40B4-BE49-F238E27FC236}">
                <a16:creationId xmlns="" xmlns:a16="http://schemas.microsoft.com/office/drawing/2014/main" id="{8E861E18-712C-450B-B518-A6856CC65123}"/>
              </a:ext>
            </a:extLst>
          </p:cNvPr>
          <p:cNvSpPr/>
          <p:nvPr/>
        </p:nvSpPr>
        <p:spPr>
          <a:xfrm>
            <a:off x="2147583" y="721453"/>
            <a:ext cx="7818538" cy="620786"/>
          </a:xfrm>
          <a:custGeom>
            <a:avLst/>
            <a:gdLst/>
            <a:ahLst/>
            <a:cxnLst/>
            <a:rect l="0" t="0" r="0" b="0"/>
            <a:pathLst>
              <a:path w="7704201" h="619125">
                <a:moveTo>
                  <a:pt x="0" y="0"/>
                </a:moveTo>
                <a:lnTo>
                  <a:pt x="7704201" y="0"/>
                </a:lnTo>
                <a:lnTo>
                  <a:pt x="7704201" y="619125"/>
                </a:lnTo>
                <a:lnTo>
                  <a:pt x="0" y="619125"/>
                </a:lnTo>
                <a:lnTo>
                  <a:pt x="0" y="0"/>
                </a:lnTo>
              </a:path>
            </a:pathLst>
          </a:custGeom>
          <a:ln w="0" cap="flat">
            <a:round/>
          </a:ln>
        </p:spPr>
        <p:style>
          <a:lnRef idx="0">
            <a:srgbClr val="000000">
              <a:alpha val="0"/>
            </a:srgbClr>
          </a:lnRef>
          <a:fillRef idx="1">
            <a:srgbClr val="FAC090"/>
          </a:fillRef>
          <a:effectRef idx="0">
            <a:scrgbClr r="0" g="0" b="0"/>
          </a:effectRef>
          <a:fontRef idx="none"/>
        </p:style>
        <p:txBody>
          <a:bodyPr/>
          <a:lstStyle/>
          <a:p>
            <a:r>
              <a:rPr lang="it-IT" sz="1200" b="1" dirty="0"/>
              <a:t>                                                                               ISTITUTO COMPRENSIVO </a:t>
            </a:r>
            <a:r>
              <a:rPr lang="it-IT" sz="1200" b="1" dirty="0" smtClean="0"/>
              <a:t>“CAPUANA-PARDO”</a:t>
            </a:r>
            <a:endParaRPr lang="it-IT" sz="1200" b="1" dirty="0"/>
          </a:p>
          <a:p>
            <a:r>
              <a:rPr lang="it-IT" sz="1200" dirty="0"/>
              <a:t>                                                                   SCUOLA DELL’INFANZIA, PRIMARIA E SECONDARIA DI I GRADO</a:t>
            </a:r>
          </a:p>
          <a:p>
            <a:endParaRPr lang="it-IT" sz="1200" dirty="0"/>
          </a:p>
        </p:txBody>
      </p:sp>
      <p:sp>
        <p:nvSpPr>
          <p:cNvPr id="8" name="Rectangle 43">
            <a:extLst>
              <a:ext uri="{FF2B5EF4-FFF2-40B4-BE49-F238E27FC236}">
                <a16:creationId xmlns="" xmlns:a16="http://schemas.microsoft.com/office/drawing/2014/main" id="{F2968D6D-69EC-4F65-A9C6-BC88F3F555A2}"/>
              </a:ext>
            </a:extLst>
          </p:cNvPr>
          <p:cNvSpPr/>
          <p:nvPr/>
        </p:nvSpPr>
        <p:spPr>
          <a:xfrm>
            <a:off x="5340999" y="941298"/>
            <a:ext cx="1392555" cy="206375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                 CASTELVETRANO</a:t>
            </a:r>
            <a:endParaRPr lang="it-IT" sz="1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="" xmlns:a16="http://schemas.microsoft.com/office/drawing/2014/main" id="{9C672349-823A-463B-95FB-D07D24264784}"/>
              </a:ext>
            </a:extLst>
          </p:cNvPr>
          <p:cNvSpPr/>
          <p:nvPr/>
        </p:nvSpPr>
        <p:spPr>
          <a:xfrm>
            <a:off x="1815506" y="1854648"/>
            <a:ext cx="8763009" cy="2780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62965" algn="ctr">
              <a:lnSpc>
                <a:spcPct val="107000"/>
              </a:lnSpc>
            </a:pPr>
            <a:r>
              <a:rPr lang="it-IT" sz="1400" b="1" dirty="0"/>
              <a:t>TRIENNIO 2019\2022</a:t>
            </a:r>
          </a:p>
          <a:p>
            <a:pPr algn="ctr">
              <a:buNone/>
            </a:pPr>
            <a:r>
              <a:rPr lang="it-IT" sz="1400" b="1" dirty="0"/>
              <a:t>CURRICOLO VERTICALE D’ISTITUTO</a:t>
            </a:r>
          </a:p>
          <a:p>
            <a:pPr algn="ctr">
              <a:buNone/>
            </a:pPr>
            <a:r>
              <a:rPr lang="it-IT" sz="1400" b="1" dirty="0"/>
              <a:t>Programmazione interdipartimentale verticale e trasversale</a:t>
            </a:r>
          </a:p>
          <a:p>
            <a:pPr algn="ctr">
              <a:buNone/>
            </a:pPr>
            <a:r>
              <a:rPr lang="it-IT" sz="1400" dirty="0"/>
              <a:t>Allegato </a:t>
            </a:r>
            <a:r>
              <a:rPr lang="it-IT" sz="1400" dirty="0" smtClean="0"/>
              <a:t>4</a:t>
            </a:r>
            <a:endParaRPr lang="it-IT" sz="1400" dirty="0"/>
          </a:p>
          <a:p>
            <a:pPr marL="862965" algn="ctr">
              <a:lnSpc>
                <a:spcPct val="107000"/>
              </a:lnSpc>
            </a:pPr>
            <a:endParaRPr lang="it-IT" sz="1400" b="1" dirty="0"/>
          </a:p>
          <a:p>
            <a:pPr marL="862965" algn="ctr">
              <a:lnSpc>
                <a:spcPct val="107000"/>
              </a:lnSpc>
            </a:pPr>
            <a:endParaRPr lang="it-IT" sz="1400" b="1" dirty="0"/>
          </a:p>
          <a:p>
            <a:pPr marL="862965" algn="ctr">
              <a:lnSpc>
                <a:spcPct val="107000"/>
              </a:lnSpc>
            </a:pPr>
            <a:endParaRPr lang="it-IT" sz="1400" dirty="0"/>
          </a:p>
          <a:p>
            <a:pPr marL="862965" algn="ctr">
              <a:lnSpc>
                <a:spcPct val="107000"/>
              </a:lnSpc>
              <a:spcAft>
                <a:spcPts val="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CURRICOLO VERTICALE D’ISTITUTO</a:t>
            </a:r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Programmazione dipartimentale verticale</a:t>
            </a:r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                                                                                                        </a:t>
            </a:r>
            <a:r>
              <a:rPr lang="it-IT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Allegato </a:t>
            </a:r>
            <a:r>
              <a:rPr lang="it-IT" sz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endParaRPr lang="it-IT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62965" algn="ctr">
              <a:lnSpc>
                <a:spcPct val="107000"/>
              </a:lnSpc>
              <a:spcAft>
                <a:spcPts val="0"/>
              </a:spcAft>
            </a:pPr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Dipartimento </a:t>
            </a:r>
            <a:r>
              <a:rPr lang="it-IT" sz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N.4 </a:t>
            </a:r>
            <a:r>
              <a:rPr lang="it-IT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Area socio-antropologi</a:t>
            </a:r>
            <a:endParaRPr lang="it-IT" sz="105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62965" algn="ctr">
              <a:lnSpc>
                <a:spcPct val="107000"/>
              </a:lnSpc>
              <a:spcAft>
                <a:spcPts val="0"/>
              </a:spcAft>
            </a:pPr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105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62965">
              <a:lnSpc>
                <a:spcPct val="107000"/>
              </a:lnSpc>
              <a:spcAft>
                <a:spcPts val="0"/>
              </a:spcAft>
            </a:pPr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REFERENTE  Dipartimento: </a:t>
            </a:r>
            <a:r>
              <a:rPr lang="it-IT" sz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Risalvato Gina</a:t>
            </a:r>
            <a:endParaRPr lang="it-IT" sz="105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533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/>
          </p:nvPr>
        </p:nvGraphicFramePr>
        <p:xfrm>
          <a:off x="1929823" y="62595"/>
          <a:ext cx="8738177" cy="7088776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9709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418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418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18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4181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9600">
                <a:tc rowSpan="2"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algn="ctr"/>
                      <a:endParaRPr lang="it-IT" sz="1000" b="1" dirty="0"/>
                    </a:p>
                    <a:p>
                      <a:pPr algn="ctr"/>
                      <a:endParaRPr lang="it-IT" sz="1000" b="1" dirty="0"/>
                    </a:p>
                    <a:p>
                      <a:pPr algn="ctr"/>
                      <a:r>
                        <a:rPr lang="it-IT" sz="1000" b="1" dirty="0"/>
                        <a:t>SCUOLA DELL’INFANZIA</a:t>
                      </a:r>
                    </a:p>
                  </a:txBody>
                  <a:tcPr marL="65314" marR="6531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L="65314" marR="65314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000" b="1" dirty="0"/>
                    </a:p>
                  </a:txBody>
                  <a:tcPr marL="65314" marR="65314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dirty="0"/>
                        <a:t>SCUOLA SECOND. </a:t>
                      </a:r>
                      <a:r>
                        <a:rPr lang="it-IT" sz="1000" b="1" dirty="0" err="1"/>
                        <a:t>DI</a:t>
                      </a:r>
                      <a:r>
                        <a:rPr lang="it-IT" sz="1000" b="1" dirty="0"/>
                        <a:t>   I   GRADO</a:t>
                      </a:r>
                    </a:p>
                  </a:txBody>
                  <a:tcPr marL="65314" marR="65314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114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0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0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0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0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22914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dirty="0"/>
                    </a:p>
                    <a:p>
                      <a:pPr algn="ctr">
                        <a:tabLst>
                          <a:tab pos="967174" algn="l"/>
                        </a:tabLst>
                      </a:pPr>
                      <a:r>
                        <a:rPr lang="it-IT" sz="1000" b="1" dirty="0">
                          <a:solidFill>
                            <a:srgbClr val="000000"/>
                          </a:solidFill>
                          <a:latin typeface="Calibri" charset="0"/>
                          <a:ea typeface="Microsoft YaHei" charset="0"/>
                          <a:cs typeface="Microsoft YaHei" charset="0"/>
                        </a:rPr>
                        <a:t>1) </a:t>
                      </a:r>
                      <a:r>
                        <a:rPr lang="it-IT" sz="1000" b="1" dirty="0"/>
                        <a:t>Conoscere le culture,  il loro patrimonio espressivo e le tradizioni locali e non, tramite  linguaggi diversi.</a:t>
                      </a:r>
                      <a:endParaRPr lang="it-IT" sz="900" b="1" dirty="0">
                        <a:solidFill>
                          <a:srgbClr val="000000"/>
                        </a:solidFill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b="1" dirty="0">
                        <a:solidFill>
                          <a:srgbClr val="000000"/>
                        </a:solidFill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dirty="0"/>
                        <a:t> 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marL="177800" indent="-177800"/>
                      <a:r>
                        <a:rPr lang="it-IT" sz="900" b="1" dirty="0"/>
                        <a:t>1.A</a:t>
                      </a:r>
                      <a:r>
                        <a:rPr lang="it-IT" sz="900" b="1" baseline="0" dirty="0"/>
                        <a:t> </a:t>
                      </a:r>
                      <a:r>
                        <a:rPr lang="it-IT" sz="900" baseline="0" dirty="0"/>
                        <a:t>Controllare l’affettività e le emozioni, rielaborandole attraverso il ritmo e il movimento.</a:t>
                      </a:r>
                    </a:p>
                    <a:p>
                      <a:pPr marL="177800" indent="-177800"/>
                      <a:r>
                        <a:rPr lang="it-IT" sz="900" baseline="0" dirty="0"/>
                        <a:t> </a:t>
                      </a:r>
                    </a:p>
                    <a:p>
                      <a:pPr marL="177800" indent="-177800"/>
                      <a:r>
                        <a:rPr lang="it-IT" sz="900" b="1" baseline="0" dirty="0"/>
                        <a:t>1.B </a:t>
                      </a:r>
                      <a:r>
                        <a:rPr lang="it-IT" sz="900" baseline="0" dirty="0"/>
                        <a:t>Partecipare con interesse alle attività artistiche proposte ed alle attività di gruppo, rispettando gli altri e semplici regole.</a:t>
                      </a:r>
                    </a:p>
                    <a:p>
                      <a:pPr marL="177800" indent="-177800"/>
                      <a:endParaRPr lang="it-IT" sz="900" baseline="0" dirty="0"/>
                    </a:p>
                    <a:p>
                      <a:pPr marL="177800" indent="-177800"/>
                      <a:r>
                        <a:rPr lang="it-IT" sz="900" b="1" baseline="0" dirty="0"/>
                        <a:t>1.C </a:t>
                      </a:r>
                      <a:r>
                        <a:rPr lang="it-IT" sz="900" baseline="0" dirty="0"/>
                        <a:t>Osservare la realtà e riprodurla in modo creativo ispirandosi alle opere d’arte osservate.</a:t>
                      </a:r>
                    </a:p>
                    <a:p>
                      <a:pPr marL="177800" indent="-177800"/>
                      <a:r>
                        <a:rPr lang="it-IT" sz="900" b="1" baseline="0" dirty="0"/>
                        <a:t>1.D </a:t>
                      </a:r>
                      <a:r>
                        <a:rPr lang="it-IT" sz="900" baseline="0" dirty="0"/>
                        <a:t>Esplorare il proprio territorio per coglierne  la valenza culturale.</a:t>
                      </a:r>
                    </a:p>
                    <a:p>
                      <a:pPr marL="177800" indent="-177800"/>
                      <a:endParaRPr lang="it-IT" sz="900" dirty="0"/>
                    </a:p>
                    <a:p>
                      <a:pPr marL="177800" marR="0" lvl="0" indent="-1778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900" b="1" dirty="0"/>
                        <a:t>1.E </a:t>
                      </a: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Familiarizzare con alcune forme d’arte e di produzione artigianale appartenenti alla propria cultura e non.</a:t>
                      </a:r>
                    </a:p>
                    <a:p>
                      <a:endParaRPr lang="it-IT" sz="900" dirty="0"/>
                    </a:p>
                    <a:p>
                      <a:endParaRPr lang="it-IT" sz="900" dirty="0"/>
                    </a:p>
                    <a:p>
                      <a:endParaRPr lang="it-IT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</a:t>
                      </a:r>
                      <a:r>
                        <a:rPr lang="it-IT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Riconoscere gli usi e i contesti dei diversi linguaggi.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1.B 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Realizzare prodotti grafici, pittorici e musicali.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9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1.C 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Familiarizzare con alcune forme d’arte e di produzione artigianale appartenenti alla propria cultura e non.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9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1.D 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Riconoscere nel proprio territorio gli aspetti più caratteristici delle tradizioni, il patrimonio culturale  e i principali siti artistici.</a:t>
                      </a: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 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</a:t>
                      </a:r>
                      <a:r>
                        <a:rPr lang="it-IT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conoscere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gli usi, la funzione dei viversi linguaggi.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1.B </a:t>
                      </a:r>
                      <a:r>
                        <a:rPr lang="it-IT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Realizzare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prodotti grafici, plastici, pittorici e musicali.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1.C </a:t>
                      </a: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Familiarizzare con alcune forme d’arte e di produzione artigianale appartenenti alla propria cultura e non.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1.D</a:t>
                      </a:r>
                      <a:r>
                        <a:rPr lang="it-IT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Riconoscere ed apprezzare nel proprio territorio gli aspetti più caratteristici del patrimonio  artistico -  urbanistico , i principali siti storici e le tradizioni.</a:t>
                      </a: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1.A </a:t>
                      </a: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Riconoscere</a:t>
                      </a:r>
                      <a:r>
                        <a:rPr lang="it-IT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gli usi, la funzione dei viversi linguaggi.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1.B </a:t>
                      </a: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Realizzare prodotti grafici, plastici, pittorici e musicali.</a:t>
                      </a: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1.C </a:t>
                      </a: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Familiarizzare con alcune forme d’arte e di produzione artigianale appartenenti alla propria cultura e non.</a:t>
                      </a: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1.D </a:t>
                      </a: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Riconoscere ed apprezzare nel proprio territorio gli aspetti più caratteristici del patrimonio  artistico-  urbanistico, le tradizioni e i principali siti storici.</a:t>
                      </a: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771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 marL="65314" marR="65314" marT="32657" marB="3265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 </a:t>
                      </a:r>
                    </a:p>
                  </a:txBody>
                  <a:tcPr marL="65314" marR="65314" marT="32657" marB="32657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 marL="65314" marR="65314" marT="32657" marB="32657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 marL="65314" marR="65314" marT="32657" marB="32657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63285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Principali</a:t>
                      </a:r>
                      <a:r>
                        <a:rPr lang="it-IT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forme di espressione corporea, artistica e musicale.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Manufatti con materiali e tecniche diverse,  in occasione di ricorrenze varie.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Drammatizzazioni utilizzando i vari linguaggi.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Principali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forme di espressione artistica.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Esecuzioni musicali e corali a commento di eventi prodotti a scuola.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Manufatti con materiali e tecniche diverse,  in occasione di ricorrenze varie.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Drammatizzazioni utilizzando i vari linguaggi.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Principali forme di espressione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artistica.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Canti appartenenti a diversi repertori.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Esecuzioni musicali e corali a commento di eventi prodotti a scuola(feste, mostre, ricorrenze varie…)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Manufatti dei principali beni culturali ed artistici del proprio territori.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Drammatizzazioni utilizzando i vari linguaggi. 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, SECONDO E TERZO ANNO</a:t>
                      </a:r>
                    </a:p>
                    <a:p>
                      <a:r>
                        <a:rPr lang="it-IT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Principali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forme  di espressione artistica.</a:t>
                      </a:r>
                    </a:p>
                    <a:p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Canti appartenenti a diversi repertori.</a:t>
                      </a:r>
                    </a:p>
                    <a:p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Esecuzioni musicali e corali a commento di eventi prodotti a scuola(feste, mostre, ricorrenze varie…).</a:t>
                      </a: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Drammatizzazioni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utilizzando i vari linguaggi.</a:t>
                      </a: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Ricognizione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 mappatura dei principali beni culturali ed artistici del proprio territorio.</a:t>
                      </a:r>
                    </a:p>
                    <a:p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Tradizioni.</a:t>
                      </a: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1704021" y="2143143"/>
            <a:ext cx="200086" cy="30995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65291" tIns="32646" rIns="65291" bIns="32646" rtlCol="0">
            <a:spAutoFit/>
          </a:bodyPr>
          <a:lstStyle/>
          <a:p>
            <a:pPr defTabSz="914090"/>
            <a:r>
              <a:rPr lang="it-IT" sz="857" b="1" dirty="0">
                <a:solidFill>
                  <a:prstClr val="black"/>
                </a:solidFill>
                <a:latin typeface="Calibri"/>
              </a:rPr>
              <a:t>COMPETENZA   </a:t>
            </a:r>
          </a:p>
          <a:p>
            <a:pPr defTabSz="914090"/>
            <a:endParaRPr lang="it-IT" sz="857" b="1" dirty="0">
              <a:solidFill>
                <a:prstClr val="black"/>
              </a:solidFill>
              <a:latin typeface="Calibri"/>
            </a:endParaRPr>
          </a:p>
          <a:p>
            <a:pPr defTabSz="914090"/>
            <a:endParaRPr lang="it-IT" sz="857" b="1" dirty="0">
              <a:solidFill>
                <a:prstClr val="black"/>
              </a:solidFill>
              <a:latin typeface="Calibri"/>
            </a:endParaRPr>
          </a:p>
          <a:p>
            <a:pPr defTabSz="914090"/>
            <a:endParaRPr lang="it-IT" sz="857" b="1" dirty="0">
              <a:solidFill>
                <a:prstClr val="black"/>
              </a:solidFill>
              <a:latin typeface="Calibri"/>
            </a:endParaRPr>
          </a:p>
          <a:p>
            <a:pPr defTabSz="914090"/>
            <a:endParaRPr lang="it-IT" sz="857" b="1" dirty="0">
              <a:solidFill>
                <a:prstClr val="black"/>
              </a:solidFill>
              <a:latin typeface="Calibri"/>
            </a:endParaRPr>
          </a:p>
          <a:p>
            <a:pPr defTabSz="914090"/>
            <a:r>
              <a:rPr lang="it-IT" sz="857" b="1" dirty="0">
                <a:solidFill>
                  <a:prstClr val="black"/>
                </a:solidFill>
                <a:latin typeface="Calibri"/>
              </a:rPr>
              <a:t>SPECIFICA</a:t>
            </a:r>
            <a:r>
              <a:rPr lang="it-IT" sz="857" dirty="0">
                <a:solidFill>
                  <a:prstClr val="black"/>
                </a:solidFill>
                <a:latin typeface="Calibri"/>
              </a:rPr>
              <a:t> </a:t>
            </a:r>
            <a:endParaRPr lang="it-IT" sz="857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Freccia a destra 6"/>
          <p:cNvSpPr/>
          <p:nvPr/>
        </p:nvSpPr>
        <p:spPr>
          <a:xfrm>
            <a:off x="1788380" y="3538703"/>
            <a:ext cx="257171" cy="15430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rtlCol="0" anchor="ctr"/>
          <a:lstStyle/>
          <a:p>
            <a:pPr algn="ctr" defTabSz="914090"/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1724085" y="702989"/>
            <a:ext cx="1285857" cy="15430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rtlCol="0" anchor="ctr"/>
          <a:lstStyle/>
          <a:p>
            <a:pPr algn="ctr" defTabSz="914090"/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724087" y="754417"/>
            <a:ext cx="51434" cy="13887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rtlCol="0" anchor="ctr"/>
          <a:lstStyle/>
          <a:p>
            <a:pPr algn="ctr" defTabSz="914090"/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724086" y="5229200"/>
            <a:ext cx="32657" cy="1080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rtlCol="0" anchor="ctr"/>
          <a:lstStyle/>
          <a:p>
            <a:pPr algn="ctr" defTabSz="914090"/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1740414" y="5260117"/>
            <a:ext cx="1023034" cy="15430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rtlCol="0" anchor="ctr"/>
          <a:lstStyle/>
          <a:p>
            <a:pPr algn="ctr" defTabSz="914090"/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524000" y="-71492"/>
            <a:ext cx="9144000" cy="2352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91406" tIns="45704" rIns="91406" bIns="45704" rtlCol="0">
            <a:spAutoFit/>
          </a:bodyPr>
          <a:lstStyle/>
          <a:p>
            <a:pPr defTabSz="914090">
              <a:tabLst>
                <a:tab pos="690852" algn="l"/>
                <a:tab pos="1381703" algn="l"/>
                <a:tab pos="2072556" algn="l"/>
                <a:tab pos="2763407" algn="l"/>
                <a:tab pos="3454258" algn="l"/>
                <a:tab pos="4145110" algn="l"/>
                <a:tab pos="4835962" algn="l"/>
                <a:tab pos="5526814" algn="l"/>
                <a:tab pos="6217666" algn="l"/>
                <a:tab pos="6908518" algn="l"/>
                <a:tab pos="7599369" algn="l"/>
                <a:tab pos="8290222" algn="l"/>
              </a:tabLst>
            </a:pPr>
            <a:r>
              <a:rPr lang="it-IT" sz="929" b="1" dirty="0">
                <a:solidFill>
                  <a:prstClr val="black"/>
                </a:solidFill>
                <a:latin typeface="Calibri"/>
              </a:rPr>
              <a:t>COMPETENZA CHIAVE EUROPEA:   </a:t>
            </a:r>
            <a:r>
              <a:rPr lang="it-IT" sz="929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CONSAPEVOLEZZA ED ESPRESSIONE CULTURALE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1" name="Group 1">
            <a:extLst>
              <a:ext uri="{FF2B5EF4-FFF2-40B4-BE49-F238E27FC236}">
                <a16:creationId xmlns="" xmlns:a16="http://schemas.microsoft.com/office/drawing/2014/main" id="{98D876F1-D307-413C-850F-292991A1A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056289"/>
              </p:ext>
            </p:extLst>
          </p:nvPr>
        </p:nvGraphicFramePr>
        <p:xfrm>
          <a:off x="1946246" y="142613"/>
          <a:ext cx="8721754" cy="6350782"/>
        </p:xfrm>
        <a:graphic>
          <a:graphicData uri="http://schemas.openxmlformats.org/drawingml/2006/table">
            <a:tbl>
              <a:tblPr/>
              <a:tblGrid>
                <a:gridCol w="981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145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151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4151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25240">
                <a:tc rowSpan="2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32659" marB="32659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0"/>
                          <a:cs typeface="Microsoft YaHei" charset="0"/>
                        </a:rPr>
                        <a:t>SCUOLA DELL’INFANZIA</a:t>
                      </a:r>
                    </a:p>
                  </a:txBody>
                  <a:tcPr marL="65314" marR="65314" marT="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0"/>
                          <a:cs typeface="Microsoft YaHei" charset="0"/>
                        </a:rPr>
                        <a:t>PRIMO TRIENNIO SCUOLA  PRIM.</a:t>
                      </a:r>
                    </a:p>
                  </a:txBody>
                  <a:tcPr marL="65314" marR="65314" marT="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0"/>
                          <a:cs typeface="Microsoft YaHei" charset="0"/>
                        </a:rPr>
                        <a:t>BIENNIO FIN. SCUOLA  PRIMARIA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0"/>
                          <a:cs typeface="Microsoft YaHei" charset="0"/>
                        </a:rPr>
                        <a:t>SCUOLA SECOND. DI   I   GRADO</a:t>
                      </a:r>
                    </a:p>
                  </a:txBody>
                  <a:tcPr marL="65314" marR="65314" marT="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623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0"/>
                          <a:cs typeface="Microsoft YaHei" charset="0"/>
                        </a:rPr>
                        <a:t>OBIETTIVI DI APPRENDIMENTO (CONOSCENZE E ABILITÀ)</a:t>
                      </a:r>
                    </a:p>
                  </a:txBody>
                  <a:tcPr marL="65314" marR="65314" marT="32659" marB="32659" horzOverflow="overflow">
                    <a:lnL>
                      <a:noFill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0"/>
                          <a:cs typeface="Microsoft YaHei" charset="0"/>
                        </a:rPr>
                        <a:t>OBIETTIVI DI APPRENDIMENTO (CONOSCENZE E ABILITÀ)</a:t>
                      </a:r>
                    </a:p>
                  </a:txBody>
                  <a:tcPr marL="65314" marR="65314" marT="32659" marB="32659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0"/>
                          <a:cs typeface="Microsoft YaHei" charset="0"/>
                        </a:rPr>
                        <a:t>OBIETTIVI DI APPRENDIMENTO (CONOSCENZE E ABILITÀ)</a:t>
                      </a:r>
                    </a:p>
                  </a:txBody>
                  <a:tcPr marL="65314" marR="65314" marT="32659" marB="32659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0"/>
                          <a:cs typeface="Microsoft YaHei" charset="0"/>
                        </a:rPr>
                        <a:t>OBIETTIVI DI APPRENDIMENTO (CONOSCENZE E ABILITÀ)</a:t>
                      </a:r>
                    </a:p>
                  </a:txBody>
                  <a:tcPr marL="65314" marR="65314" marT="32659" marB="32659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94855">
                <a:tc rowSpan="2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929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charset="0"/>
                          <a:ea typeface="Microsoft YaHei" charset="0"/>
                          <a:cs typeface="Microsoft YaHei" charset="0"/>
                        </a:rPr>
                        <a:t>3) </a:t>
                      </a:r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Acquisire e interpretare l’informazione,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Individuando collegamenti/relazioni per  trasferirli  in nuovi contesti,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organizzando il proprio apprendimento dal punto di vista metodologico.</a:t>
                      </a:r>
                      <a:endParaRPr kumimoji="0" lang="it-IT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32659" marB="32659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3.A Individuare semplici documenti  e fonti del proprio vissuto 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3.B Ricostruire la propria storia persona le 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1.C Rappresentare  il proprio albero genealogico 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1.D Prendere consapevolezza del trascorrere del tempo durante le fasi della giornata scolastica 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1.E Comprendere i concetti temporali: prima ,adesso, dopo, ieri,oggi domani 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1.F Cogliere la successione temporale nei giorni della settimana ,nei mesi e nelle stagioni 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1.G Individuare i cambiamenti su se stesso ,sulle persone e sulle cose.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1.H Utilizzare semplici strumenti di misurazione del tempo .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1.I Conoscere gli elementi culturali di base del proprio territorio 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1.L  Conoscere gli aspetti fondamentali della propria tradizione culturale .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1.M  Partecipare alle iniziative delle funzioni pubbliche , associazioni , club service volte a migliorare le condizioni del nostro territorio e della comunità.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0"/>
                          <a:cs typeface="Microsoft YaHei" charset="0"/>
                        </a:rPr>
                        <a:t> </a:t>
                      </a: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32659" marB="32659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Uso delle fonti</a:t>
                      </a:r>
                      <a:endParaRPr kumimoji="0" lang="it-IT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Individuare le tracce e usarle come fonti per produrre conoscenze sul proprio passato, della generazione degli adulti e della comunità di appartenenza.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Ricavare da fonti di tipo diverso informazioni e conoscenze su aspetti del passato.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Organizzazione delle informazioni</a:t>
                      </a:r>
                      <a:endParaRPr kumimoji="0" lang="it-IT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Rappresentare graficamente e verbalmente le attività, i fatti vissuti e narrati.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Riconoscere relazioni di successione e di contemporaneità, durate, periodi, cicli temporali, mutamenti, in fenomeni ed esperienze vissute e narrate.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Comprendere la funzione e l’uso degli strumenti convenzionali per la misurazione e la rappresentazione del tempo (orologio, calendario, linea temporale …).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Strumenti concettuali </a:t>
                      </a:r>
                      <a:endParaRPr kumimoji="0" lang="it-IT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Seguire e comprendere vicende storiche attraverso l’ascolto o lettura di testi dell’antichità, di storie, racconti, biografie di grandi del passato.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Organizzare le conoscenze acquisite in semplici schemi temporali.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Individuare analogie e differenze attraverso il confronto tra quadri </a:t>
                      </a:r>
                      <a:r>
                        <a:rPr kumimoji="0" lang="it-IT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storico-sociali</a:t>
                      </a: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diversi, lontani nello spazio e nel tempo.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Produzione scritta e orale</a:t>
                      </a:r>
                      <a:endParaRPr kumimoji="0" lang="it-IT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Rappresentare conoscenze e concetti appresi mediante </a:t>
                      </a:r>
                      <a:r>
                        <a:rPr kumimoji="0" lang="it-IT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grafismi</a:t>
                      </a: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, disegni, testi scritti e con risorse digitali.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Riferire in modo semplice e coerente le conoscenze acquisite.</a:t>
                      </a:r>
                    </a:p>
                  </a:txBody>
                  <a:tcPr marL="65314" marR="65314" marT="32659" marB="32659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Uso delle font</a:t>
                      </a:r>
                      <a:r>
                        <a:rPr kumimoji="0" lang="it-IT" sz="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Produrre informazioni con fonti di diversa natura utili alla ricostruzione di un fenomeno storico.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Rappresentare, in un quadro storico-sociale, le informazioni che scaturiscono dalle tracce del passato presenti sul territorio vissuto.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Organizzazione delle informazioni</a:t>
                      </a:r>
                      <a:endParaRPr kumimoji="0" lang="it-IT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Leggere una carta storico-geografica relativa alle civiltà studiate.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Usare cronologie e carte storico-geografiche per rappresentare le conoscenze.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Confrontare i quadri storici delle civiltà affrontate.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Strumenti concettuali </a:t>
                      </a:r>
                      <a:endParaRPr kumimoji="0" lang="it-IT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Usare il sistema di misura occidentale del tempo storico (avanti Cristo – dopo Cristo) e comprendere i sistemi di misura del tempo storico di altre civiltà.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Elaborare rappresentazioni sintetiche delle società studiate, mettendo in rilievo le relazioni fra gli elementi caratterizzanti.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Produzione scritta e orale </a:t>
                      </a:r>
                      <a:endParaRPr kumimoji="0" lang="it-IT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Confrontare aspetti caratterizzanti le diverse società studiate anche in rapporto al presente.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Ricavare e produrre informazioni da grafici, tabelle, carte storiche, reperti iconografici e consultare testi di genere diverso, manualistici e non, cartacei e digitali.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Esporre con coerenza </a:t>
                      </a: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32659" marB="32659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Uso delle fonti</a:t>
                      </a:r>
                      <a:endParaRPr kumimoji="0" lang="it-IT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Conoscere alcune procedure e tecniche di lavoro nei siti archeologici, nelle biblioteche e negli archivi.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Usare fonti di diverso tipo (documentarie, iconografiche, narrative, materiali, orali, digitali, ecc.) per produrre conoscenze su temi definiti.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Organizzazione delle informazioni</a:t>
                      </a:r>
                      <a:endParaRPr kumimoji="0" lang="it-IT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Selezionare e organizzare le informazioni con mappe, schemi, tabelle, grafici e risorse digitali.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Costruire grafici e mappe spazio-temporali, per organizzare le conoscenze studiate.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Collocare la storia locale in relazione con la storia italiana, europea, mondiale.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Formulare e verificare ipotesi sulla base delle informazioni prodotte e delle conoscenze elaborate.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it-IT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Strumenti concettuali </a:t>
                      </a:r>
                      <a:endParaRPr kumimoji="0" lang="it-IT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Comprendere aspetti e strutture dei processi storici italiani, europei e mondiali.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Conoscere il patrimonio culturale collegato con i temi affrontati.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Usare le conoscenze apprese per comprendere problemi ecologici, interculturali e di convivenza civile.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Produzione scritta e orale</a:t>
                      </a:r>
                      <a:endParaRPr kumimoji="0" lang="it-IT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Produrre testi, utilizzando conoscenze selezionate da fonti di informazione diverse, manualistiche e non, cartacee e digitali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Argomentare su conoscenze e concetti appresi usando il linguaggio specifico della disciplina.</a:t>
                      </a:r>
                    </a:p>
                  </a:txBody>
                  <a:tcPr marL="65314" marR="65314" marT="32659" marB="32659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077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32659" marB="32659" horzOverflow="overflow">
                    <a:lnL>
                      <a:noFill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32659" marB="32659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32659" marB="32659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32659" marB="32659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345" name="Rectangle 75">
            <a:extLst>
              <a:ext uri="{FF2B5EF4-FFF2-40B4-BE49-F238E27FC236}">
                <a16:creationId xmlns="" xmlns:a16="http://schemas.microsoft.com/office/drawing/2014/main" id="{9E837E44-AB5F-4D15-8CA2-BCBAA3951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225" y="2143125"/>
            <a:ext cx="198438" cy="3943350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4278" tIns="32139" rIns="64278" bIns="3213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900" b="1">
                <a:solidFill>
                  <a:srgbClr val="000000"/>
                </a:solidFill>
                <a:ea typeface="Microsoft YaHei" panose="020B0503020204020204" pitchFamily="34" charset="-122"/>
              </a:rPr>
              <a:t>COMPETENZE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it-IT" altLang="it-IT" sz="900" b="1">
              <a:solidFill>
                <a:srgbClr val="000000"/>
              </a:solidFill>
              <a:ea typeface="Microsoft YaHei" panose="020B0503020204020204" pitchFamily="34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900" b="1">
                <a:solidFill>
                  <a:srgbClr val="000000"/>
                </a:solidFill>
                <a:ea typeface="Microsoft YaHei" panose="020B0503020204020204" pitchFamily="34" charset="-122"/>
              </a:rPr>
              <a:t>SPECIFICHE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it-IT" altLang="it-IT" sz="900" b="1">
              <a:solidFill>
                <a:srgbClr val="000000"/>
              </a:solidFill>
              <a:ea typeface="Microsoft YaHei" panose="020B0503020204020204" pitchFamily="34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900" b="1">
                <a:solidFill>
                  <a:srgbClr val="000000"/>
                </a:solidFill>
                <a:ea typeface="Microsoft YaHei" panose="020B0503020204020204" pitchFamily="34" charset="-122"/>
              </a:rPr>
              <a:t>STORIA</a:t>
            </a:r>
            <a:r>
              <a:rPr lang="it-IT" altLang="it-IT" sz="900">
                <a:solidFill>
                  <a:srgbClr val="000000"/>
                </a:solidFill>
                <a:ea typeface="Microsoft YaHei" panose="020B0503020204020204" pitchFamily="34" charset="-122"/>
              </a:rPr>
              <a:t> </a:t>
            </a:r>
          </a:p>
        </p:txBody>
      </p:sp>
      <p:sp>
        <p:nvSpPr>
          <p:cNvPr id="13346" name="AutoShape 76">
            <a:extLst>
              <a:ext uri="{FF2B5EF4-FFF2-40B4-BE49-F238E27FC236}">
                <a16:creationId xmlns="" xmlns:a16="http://schemas.microsoft.com/office/drawing/2014/main" id="{826DA275-E090-4E54-9150-52A2F71BC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189" y="3500439"/>
            <a:ext cx="257175" cy="153987"/>
          </a:xfrm>
          <a:prstGeom prst="rightArrow">
            <a:avLst>
              <a:gd name="adj1" fmla="val 50000"/>
              <a:gd name="adj2" fmla="val 41753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  <a:headEnd/>
            <a:tailEnd/>
          </a:ln>
        </p:spPr>
        <p:txBody>
          <a:bodyPr wrap="none" lIns="65306" tIns="32653" rIns="65306" bIns="32653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it-IT" altLang="it-IT" sz="1800">
              <a:solidFill>
                <a:prstClr val="black"/>
              </a:solidFill>
            </a:endParaRPr>
          </a:p>
        </p:txBody>
      </p:sp>
      <p:sp>
        <p:nvSpPr>
          <p:cNvPr id="13348" name="AutoShape 78">
            <a:extLst>
              <a:ext uri="{FF2B5EF4-FFF2-40B4-BE49-F238E27FC236}">
                <a16:creationId xmlns="" xmlns:a16="http://schemas.microsoft.com/office/drawing/2014/main" id="{8FA786EA-94FA-4DAB-9C78-1923888F5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026" y="703264"/>
            <a:ext cx="1285875" cy="153987"/>
          </a:xfrm>
          <a:prstGeom prst="rightArrow">
            <a:avLst>
              <a:gd name="adj1" fmla="val 50000"/>
              <a:gd name="adj2" fmla="val 208764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  <a:headEnd/>
            <a:tailEnd/>
          </a:ln>
        </p:spPr>
        <p:txBody>
          <a:bodyPr wrap="none" lIns="65306" tIns="32653" rIns="65306" bIns="32653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it-IT" altLang="it-IT" sz="1800">
              <a:solidFill>
                <a:prstClr val="black"/>
              </a:solidFill>
            </a:endParaRPr>
          </a:p>
        </p:txBody>
      </p:sp>
      <p:sp>
        <p:nvSpPr>
          <p:cNvPr id="13349" name="Rectangle 79">
            <a:extLst>
              <a:ext uri="{FF2B5EF4-FFF2-40B4-BE49-F238E27FC236}">
                <a16:creationId xmlns="" xmlns:a16="http://schemas.microsoft.com/office/drawing/2014/main" id="{DB6791E0-12A9-488C-BE79-7F3814D38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025" y="754063"/>
            <a:ext cx="50800" cy="1389062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  <a:headEnd/>
            <a:tailEnd/>
          </a:ln>
        </p:spPr>
        <p:txBody>
          <a:bodyPr wrap="none" lIns="65306" tIns="32653" rIns="65306" bIns="32653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it-IT" altLang="it-IT" sz="1800">
              <a:solidFill>
                <a:prstClr val="black"/>
              </a:solidFill>
            </a:endParaRPr>
          </a:p>
        </p:txBody>
      </p:sp>
      <p:sp>
        <p:nvSpPr>
          <p:cNvPr id="9" name="Casella di testo 2">
            <a:extLst>
              <a:ext uri="{FF2B5EF4-FFF2-40B4-BE49-F238E27FC236}">
                <a16:creationId xmlns="" xmlns:a16="http://schemas.microsoft.com/office/drawing/2014/main" id="{B481D592-5E7F-49AC-BC45-4B7B9FB082B5}"/>
              </a:ext>
            </a:extLst>
          </p:cNvPr>
          <p:cNvSpPr txBox="1"/>
          <p:nvPr/>
        </p:nvSpPr>
        <p:spPr>
          <a:xfrm>
            <a:off x="1" y="0"/>
            <a:ext cx="12192000" cy="3187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COMPETENZE CHIAVE EUROPEE        </a:t>
            </a:r>
            <a:r>
              <a:rPr lang="it-IT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COMPETENZA IN MATERIA DI CITTADINANZA- COMPETENZA IN MATERIA DI CONSAPEVOLEZZA ED ESPRESSIONE CULTURALI</a:t>
            </a:r>
            <a:r>
              <a:rPr lang="it-IT" sz="9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-</a:t>
            </a:r>
            <a:r>
              <a:rPr lang="it-IT" sz="8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COMPETENZA PERSONALE, SOCIALE E CAPACITA’ DI IMPARARE AD IMPARARE.</a:t>
            </a:r>
            <a:endParaRPr lang="it-IT" sz="1100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it-IT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it-IT" sz="11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               Scuola dell’Infanzia</a:t>
            </a:r>
            <a:endParaRPr lang="it-IT" sz="1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524004" y="8"/>
            <a:ext cx="9143996" cy="411171"/>
          </a:xfrm>
          <a:prstGeom prst="rect">
            <a:avLst/>
          </a:prstGeom>
          <a:solidFill>
            <a:srgbClr val="996600"/>
          </a:solidFill>
        </p:spPr>
        <p:txBody>
          <a:bodyPr wrap="square" lIns="91406" tIns="45704" rIns="91406" bIns="45704" rtlCol="0">
            <a:spAutoFit/>
          </a:bodyPr>
          <a:lstStyle/>
          <a:p>
            <a:pPr defTabSz="914090">
              <a:tabLst>
                <a:tab pos="690852" algn="l"/>
                <a:tab pos="1381703" algn="l"/>
                <a:tab pos="2072556" algn="l"/>
                <a:tab pos="2763407" algn="l"/>
                <a:tab pos="3454258" algn="l"/>
                <a:tab pos="4145110" algn="l"/>
                <a:tab pos="4835962" algn="l"/>
                <a:tab pos="5526814" algn="l"/>
                <a:tab pos="6217666" algn="l"/>
                <a:tab pos="6908518" algn="l"/>
                <a:tab pos="7599369" algn="l"/>
                <a:tab pos="8290222" algn="l"/>
              </a:tabLst>
            </a:pPr>
            <a:r>
              <a:rPr lang="it-IT" sz="929" b="1" dirty="0">
                <a:solidFill>
                  <a:prstClr val="black"/>
                </a:solidFill>
                <a:latin typeface="Calibri"/>
              </a:rPr>
              <a:t>COMPETENZA CHIAVE EUROPEA: </a:t>
            </a:r>
            <a:r>
              <a:rPr lang="it-IT" sz="929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PERSONALE, SOCIALE E CAPACITA’ DI IMPARARE AD IMPARARE.</a:t>
            </a:r>
          </a:p>
          <a:p>
            <a:pPr defTabSz="914090">
              <a:tabLst>
                <a:tab pos="690852" algn="l"/>
                <a:tab pos="1381703" algn="l"/>
                <a:tab pos="2072556" algn="l"/>
                <a:tab pos="2763407" algn="l"/>
                <a:tab pos="3454258" algn="l"/>
                <a:tab pos="4145110" algn="l"/>
                <a:tab pos="4835962" algn="l"/>
                <a:tab pos="5526814" algn="l"/>
                <a:tab pos="6217666" algn="l"/>
                <a:tab pos="6908518" algn="l"/>
                <a:tab pos="7599369" algn="l"/>
                <a:tab pos="8290222" algn="l"/>
              </a:tabLst>
            </a:pPr>
            <a:endParaRPr lang="it-IT" sz="1143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826954" y="291510"/>
            <a:ext cx="2016224" cy="367119"/>
          </a:xfrm>
          <a:prstGeom prst="rect">
            <a:avLst/>
          </a:prstGeom>
          <a:noFill/>
        </p:spPr>
        <p:txBody>
          <a:bodyPr wrap="square" lIns="91406" tIns="45704" rIns="91406" bIns="45704" rtlCol="0">
            <a:spAutoFit/>
          </a:bodyPr>
          <a:lstStyle/>
          <a:p>
            <a:pPr defTabSz="914090"/>
            <a:r>
              <a:rPr lang="it-IT" sz="1429" dirty="0">
                <a:solidFill>
                  <a:prstClr val="black"/>
                </a:solidFill>
                <a:latin typeface="Calibri"/>
              </a:rPr>
              <a:t>Scuola</a:t>
            </a:r>
            <a:r>
              <a:rPr lang="it-IT" sz="1786" dirty="0">
                <a:solidFill>
                  <a:prstClr val="black"/>
                </a:solidFill>
                <a:latin typeface="Calibri"/>
              </a:rPr>
              <a:t> </a:t>
            </a:r>
            <a:r>
              <a:rPr lang="it-IT" sz="1429" dirty="0">
                <a:solidFill>
                  <a:prstClr val="black"/>
                </a:solidFill>
                <a:latin typeface="Calibri"/>
              </a:rPr>
              <a:t>dell’Infanzia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3575722" y="445811"/>
            <a:ext cx="360040" cy="144016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6" tIns="45704" rIns="91406" bIns="45704" rtlCol="0" anchor="ctr"/>
          <a:lstStyle/>
          <a:p>
            <a:pPr algn="ctr" defTabSz="914090"/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552973" y="363243"/>
            <a:ext cx="3826711" cy="268183"/>
          </a:xfrm>
          <a:prstGeom prst="rect">
            <a:avLst/>
          </a:prstGeom>
          <a:solidFill>
            <a:srgbClr val="FFFF00"/>
          </a:solidFill>
        </p:spPr>
        <p:txBody>
          <a:bodyPr wrap="square" lIns="91406" tIns="45704" rIns="91406" bIns="45704" rtlCol="0">
            <a:spAutoFit/>
          </a:bodyPr>
          <a:lstStyle/>
          <a:p>
            <a:pPr defTabSz="914090"/>
            <a:r>
              <a:rPr lang="it-IT" sz="1143" dirty="0">
                <a:solidFill>
                  <a:prstClr val="black"/>
                </a:solidFill>
                <a:latin typeface="Calibri"/>
              </a:rPr>
              <a:t>Campi di esperienza: </a:t>
            </a:r>
            <a:r>
              <a:rPr lang="it-IT" sz="1143" b="1" dirty="0">
                <a:solidFill>
                  <a:prstClr val="black"/>
                </a:solidFill>
                <a:latin typeface="Calibri"/>
              </a:rPr>
              <a:t>TUTTI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084127" y="651550"/>
            <a:ext cx="1388726" cy="312233"/>
          </a:xfrm>
          <a:prstGeom prst="rect">
            <a:avLst/>
          </a:prstGeom>
          <a:noFill/>
        </p:spPr>
        <p:txBody>
          <a:bodyPr wrap="square" lIns="91406" tIns="45704" rIns="91406" bIns="45704" rtlCol="0">
            <a:spAutoFit/>
          </a:bodyPr>
          <a:lstStyle/>
          <a:p>
            <a:pPr defTabSz="914090"/>
            <a:r>
              <a:rPr lang="it-IT" sz="1429" dirty="0">
                <a:solidFill>
                  <a:prstClr val="black"/>
                </a:solidFill>
                <a:latin typeface="Calibri"/>
              </a:rPr>
              <a:t>Scuola Primaria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3575722" y="754417"/>
            <a:ext cx="360040" cy="144016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6" tIns="45704" rIns="91406" bIns="45704" rtlCol="0" anchor="ctr"/>
          <a:lstStyle/>
          <a:p>
            <a:pPr algn="ctr" defTabSz="914090"/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52976" y="651557"/>
            <a:ext cx="3806137" cy="26818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91406" tIns="45704" rIns="91406" bIns="45704" rtlCol="0">
            <a:spAutoFit/>
          </a:bodyPr>
          <a:lstStyle/>
          <a:p>
            <a:pPr defTabSz="914090"/>
            <a:r>
              <a:rPr lang="it-IT" sz="1143" dirty="0">
                <a:solidFill>
                  <a:prstClr val="black"/>
                </a:solidFill>
                <a:latin typeface="Calibri"/>
              </a:rPr>
              <a:t>Discipline di riferimento: </a:t>
            </a:r>
            <a:r>
              <a:rPr lang="it-IT" sz="1143" b="1" dirty="0">
                <a:solidFill>
                  <a:prstClr val="black"/>
                </a:solidFill>
                <a:latin typeface="Calibri"/>
              </a:rPr>
              <a:t>TUTTE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724087" y="960155"/>
            <a:ext cx="2123728" cy="312233"/>
          </a:xfrm>
          <a:prstGeom prst="rect">
            <a:avLst/>
          </a:prstGeom>
          <a:noFill/>
        </p:spPr>
        <p:txBody>
          <a:bodyPr wrap="square" lIns="91406" tIns="45704" rIns="91406" bIns="45704" rtlCol="0">
            <a:spAutoFit/>
          </a:bodyPr>
          <a:lstStyle/>
          <a:p>
            <a:pPr defTabSz="914090"/>
            <a:r>
              <a:rPr lang="it-IT" sz="1429" dirty="0">
                <a:solidFill>
                  <a:prstClr val="black"/>
                </a:solidFill>
                <a:latin typeface="Calibri"/>
              </a:rPr>
              <a:t>Scuola Sec. di I grado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3575722" y="1063023"/>
            <a:ext cx="360040" cy="144016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6" tIns="45704" rIns="91406" bIns="45704" rtlCol="0" anchor="ctr"/>
          <a:lstStyle/>
          <a:p>
            <a:pPr algn="ctr" defTabSz="914090"/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552976" y="960162"/>
            <a:ext cx="3806137" cy="26818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91406" tIns="45704" rIns="91406" bIns="45704" rtlCol="0">
            <a:spAutoFit/>
          </a:bodyPr>
          <a:lstStyle/>
          <a:p>
            <a:pPr defTabSz="914090"/>
            <a:r>
              <a:rPr lang="it-IT" sz="1143" dirty="0">
                <a:solidFill>
                  <a:prstClr val="black"/>
                </a:solidFill>
                <a:latin typeface="Calibri"/>
              </a:rPr>
              <a:t>Discipline di riferimento: </a:t>
            </a:r>
            <a:r>
              <a:rPr lang="it-IT" sz="1143" b="1" dirty="0">
                <a:solidFill>
                  <a:prstClr val="black"/>
                </a:solidFill>
                <a:latin typeface="Calibri"/>
              </a:rPr>
              <a:t>TUTTE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1524000" y="1320196"/>
            <a:ext cx="9144000" cy="279147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91406" tIns="45704" rIns="91406" bIns="45704" rtlCol="0">
            <a:spAutoFit/>
          </a:bodyPr>
          <a:lstStyle/>
          <a:p>
            <a:pPr algn="ctr" defTabSz="914090"/>
            <a:r>
              <a:rPr lang="it-IT" sz="1214" b="1" dirty="0">
                <a:solidFill>
                  <a:prstClr val="black"/>
                </a:solidFill>
                <a:latin typeface="Calibri"/>
              </a:rPr>
              <a:t>TRAGUARDI PER LO SVILUPPO DELLE COMPETENZE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1565145" y="1594855"/>
            <a:ext cx="2977537" cy="235289"/>
          </a:xfrm>
          <a:prstGeom prst="rect">
            <a:avLst/>
          </a:prstGeom>
          <a:solidFill>
            <a:srgbClr val="FFFF00"/>
          </a:solidFill>
        </p:spPr>
        <p:txBody>
          <a:bodyPr wrap="square" lIns="91406" tIns="45704" rIns="91406" bIns="45704" rtlCol="0">
            <a:spAutoFit/>
          </a:bodyPr>
          <a:lstStyle/>
          <a:p>
            <a:pPr defTabSz="914090"/>
            <a:r>
              <a:rPr lang="it-IT" sz="929" b="1" dirty="0">
                <a:solidFill>
                  <a:prstClr val="black"/>
                </a:solidFill>
                <a:latin typeface="Calibri"/>
              </a:rPr>
              <a:t>TRAGUARDI AL TERMINE DELLA </a:t>
            </a:r>
            <a:r>
              <a:rPr lang="it-IT" sz="929" b="1" dirty="0" err="1">
                <a:solidFill>
                  <a:prstClr val="black"/>
                </a:solidFill>
                <a:latin typeface="Calibri"/>
              </a:rPr>
              <a:t>SC</a:t>
            </a:r>
            <a:r>
              <a:rPr lang="it-IT" sz="929" b="1" dirty="0">
                <a:solidFill>
                  <a:prstClr val="black"/>
                </a:solidFill>
                <a:latin typeface="Calibri"/>
              </a:rPr>
              <a:t>. DELL’INFANZIA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552973" y="1577367"/>
            <a:ext cx="2736304" cy="235289"/>
          </a:xfrm>
          <a:prstGeom prst="rect">
            <a:avLst/>
          </a:prstGeom>
          <a:solidFill>
            <a:schemeClr val="accent1"/>
          </a:solidFill>
        </p:spPr>
        <p:txBody>
          <a:bodyPr wrap="square" lIns="91406" tIns="45704" rIns="91406" bIns="45704" rtlCol="0">
            <a:spAutoFit/>
          </a:bodyPr>
          <a:lstStyle/>
          <a:p>
            <a:pPr defTabSz="914090"/>
            <a:r>
              <a:rPr lang="it-IT" sz="929" b="1" dirty="0">
                <a:solidFill>
                  <a:prstClr val="black"/>
                </a:solidFill>
                <a:latin typeface="Calibri"/>
              </a:rPr>
              <a:t>TRAGUARDI AL TERMINE DELLA </a:t>
            </a:r>
            <a:r>
              <a:rPr lang="it-IT" sz="929" b="1" dirty="0" err="1">
                <a:solidFill>
                  <a:prstClr val="black"/>
                </a:solidFill>
                <a:latin typeface="Calibri"/>
              </a:rPr>
              <a:t>SC</a:t>
            </a:r>
            <a:r>
              <a:rPr lang="it-IT" sz="929" b="1" dirty="0">
                <a:solidFill>
                  <a:prstClr val="black"/>
                </a:solidFill>
                <a:latin typeface="Calibri"/>
              </a:rPr>
              <a:t>. PRIMARIA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7330422" y="1577367"/>
            <a:ext cx="3337579" cy="235289"/>
          </a:xfrm>
          <a:prstGeom prst="rect">
            <a:avLst/>
          </a:prstGeom>
          <a:solidFill>
            <a:srgbClr val="00B050"/>
          </a:solidFill>
        </p:spPr>
        <p:txBody>
          <a:bodyPr wrap="square" lIns="91406" tIns="45704" rIns="91406" bIns="45704" rtlCol="0">
            <a:spAutoFit/>
          </a:bodyPr>
          <a:lstStyle/>
          <a:p>
            <a:pPr defTabSz="914090"/>
            <a:r>
              <a:rPr lang="it-IT" sz="929" b="1" dirty="0">
                <a:solidFill>
                  <a:prstClr val="black"/>
                </a:solidFill>
                <a:latin typeface="Calibri"/>
              </a:rPr>
              <a:t>TRAGUARDI AL TERMINE DELLA </a:t>
            </a:r>
            <a:r>
              <a:rPr lang="it-IT" sz="929" b="1" dirty="0" err="1">
                <a:solidFill>
                  <a:prstClr val="black"/>
                </a:solidFill>
                <a:latin typeface="Calibri"/>
              </a:rPr>
              <a:t>SC</a:t>
            </a:r>
            <a:r>
              <a:rPr lang="it-IT" sz="929" b="1" dirty="0">
                <a:solidFill>
                  <a:prstClr val="black"/>
                </a:solidFill>
                <a:latin typeface="Calibri"/>
              </a:rPr>
              <a:t>. SEC </a:t>
            </a:r>
            <a:r>
              <a:rPr lang="it-IT" sz="929" b="1" dirty="0" err="1">
                <a:solidFill>
                  <a:prstClr val="black"/>
                </a:solidFill>
                <a:latin typeface="Calibri"/>
              </a:rPr>
              <a:t>DI</a:t>
            </a:r>
            <a:r>
              <a:rPr lang="it-IT" sz="929" b="1" dirty="0">
                <a:solidFill>
                  <a:prstClr val="black"/>
                </a:solidFill>
                <a:latin typeface="Calibri"/>
              </a:rPr>
              <a:t>    I  GRADO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2135559" y="4149087"/>
            <a:ext cx="2376264" cy="367119"/>
          </a:xfrm>
          <a:prstGeom prst="rect">
            <a:avLst/>
          </a:prstGeom>
          <a:noFill/>
        </p:spPr>
        <p:txBody>
          <a:bodyPr wrap="square" lIns="91406" tIns="45704" rIns="91406" bIns="45704" rtlCol="0">
            <a:spAutoFit/>
          </a:bodyPr>
          <a:lstStyle/>
          <a:p>
            <a:pPr defTabSz="914090"/>
            <a:endParaRPr lang="it-IT" sz="1786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7330423" y="1828757"/>
            <a:ext cx="3337578" cy="1279357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lIns="91406" tIns="45704" rIns="91406" bIns="45704" rtlCol="0">
            <a:spAutoFit/>
          </a:bodyPr>
          <a:lstStyle/>
          <a:p>
            <a:pPr marL="204111" indent="-204111" defTabSz="914090"/>
            <a:endParaRPr lang="it-IT" sz="857" dirty="0">
              <a:solidFill>
                <a:prstClr val="black"/>
              </a:solidFill>
              <a:latin typeface="Calibri"/>
            </a:endParaRPr>
          </a:p>
          <a:p>
            <a:pPr marL="204111" indent="-204111" defTabSz="914090"/>
            <a:r>
              <a:rPr lang="it-IT" sz="857" b="1" u="sng" dirty="0">
                <a:solidFill>
                  <a:prstClr val="black"/>
                </a:solidFill>
                <a:latin typeface="Calibri"/>
              </a:rPr>
              <a:t>Competenza specifica 3</a:t>
            </a:r>
          </a:p>
          <a:p>
            <a:pPr marL="129270" indent="-129270" defTabSz="914090">
              <a:buFont typeface="+mj-lt"/>
              <a:buAutoNum type="romanUcPeriod"/>
            </a:pPr>
            <a:r>
              <a:rPr lang="it-IT" sz="857" dirty="0">
                <a:solidFill>
                  <a:prstClr val="black"/>
                </a:solidFill>
                <a:latin typeface="Calibri"/>
              </a:rPr>
              <a:t>Riflette su quanto appreso, ha maturato una consapevolezza critica sul processo personale di apprendimento svolto ed è in grado di valutarlo secondo criteri stabiliti.</a:t>
            </a:r>
          </a:p>
          <a:p>
            <a:pPr marL="129270" indent="-129270" defTabSz="914090">
              <a:buFont typeface="+mj-lt"/>
              <a:buAutoNum type="romanUcPeriod"/>
            </a:pPr>
            <a:endParaRPr lang="it-IT" sz="714" dirty="0">
              <a:solidFill>
                <a:prstClr val="black"/>
              </a:solidFill>
              <a:latin typeface="Calibri"/>
            </a:endParaRPr>
          </a:p>
          <a:p>
            <a:pPr marL="129270" indent="-129270" defTabSz="914090">
              <a:buFont typeface="+mj-lt"/>
              <a:buAutoNum type="romanUcPeriod"/>
            </a:pPr>
            <a:endParaRPr lang="it-IT" sz="714" dirty="0">
              <a:solidFill>
                <a:prstClr val="black"/>
              </a:solidFill>
              <a:latin typeface="Calibri"/>
            </a:endParaRPr>
          </a:p>
          <a:p>
            <a:pPr marL="129270" indent="-129270" defTabSz="914090">
              <a:buFont typeface="+mj-lt"/>
              <a:buAutoNum type="romanUcPeriod"/>
            </a:pPr>
            <a:endParaRPr lang="it-IT" sz="714" dirty="0">
              <a:solidFill>
                <a:prstClr val="black"/>
              </a:solidFill>
              <a:latin typeface="Calibri"/>
            </a:endParaRPr>
          </a:p>
          <a:p>
            <a:pPr defTabSz="914090"/>
            <a:endParaRPr lang="it-IT" sz="643" dirty="0">
              <a:solidFill>
                <a:prstClr val="black"/>
              </a:solidFill>
              <a:latin typeface="Calibri"/>
            </a:endParaRPr>
          </a:p>
          <a:p>
            <a:pPr defTabSz="914090"/>
            <a:endParaRPr lang="it-IT" sz="643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4568905" y="1812656"/>
            <a:ext cx="2704439" cy="13009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91406" tIns="45704" rIns="91406" bIns="45704" rtlCol="0">
            <a:spAutoFit/>
          </a:bodyPr>
          <a:lstStyle/>
          <a:p>
            <a:pPr algn="just" defTabSz="914090"/>
            <a:endParaRPr lang="it-IT" sz="857" dirty="0">
              <a:solidFill>
                <a:prstClr val="black"/>
              </a:solidFill>
              <a:latin typeface="Calibri"/>
            </a:endParaRPr>
          </a:p>
          <a:p>
            <a:pPr algn="just" defTabSz="914090"/>
            <a:r>
              <a:rPr lang="it-IT" sz="857" b="1" u="sng" dirty="0">
                <a:solidFill>
                  <a:prstClr val="black"/>
                </a:solidFill>
                <a:latin typeface="Calibri"/>
              </a:rPr>
              <a:t>Competenza specifica 3 </a:t>
            </a:r>
          </a:p>
          <a:p>
            <a:pPr algn="just" defTabSz="914090"/>
            <a:r>
              <a:rPr lang="it-IT" sz="857" dirty="0">
                <a:solidFill>
                  <a:prstClr val="black"/>
                </a:solidFill>
                <a:latin typeface="Calibri"/>
              </a:rPr>
              <a:t>I. Applica semplici strategie di organizzazione delle informazioni.</a:t>
            </a:r>
            <a:endParaRPr lang="it-IT" sz="857" b="1" u="sng" dirty="0">
              <a:solidFill>
                <a:prstClr val="black"/>
              </a:solidFill>
              <a:latin typeface="Calibri"/>
            </a:endParaRPr>
          </a:p>
          <a:p>
            <a:pPr algn="just" defTabSz="914090"/>
            <a:endParaRPr lang="it-IT" sz="714" b="1" u="sng" dirty="0">
              <a:solidFill>
                <a:prstClr val="black"/>
              </a:solidFill>
              <a:latin typeface="Calibri"/>
            </a:endParaRPr>
          </a:p>
          <a:p>
            <a:pPr algn="just" defTabSz="914090"/>
            <a:endParaRPr lang="it-IT" sz="714" b="1" u="sng" dirty="0">
              <a:solidFill>
                <a:prstClr val="black"/>
              </a:solidFill>
              <a:latin typeface="Calibri"/>
            </a:endParaRPr>
          </a:p>
          <a:p>
            <a:pPr algn="just" defTabSz="914090"/>
            <a:endParaRPr lang="it-IT" sz="714" b="1" u="sng" dirty="0">
              <a:solidFill>
                <a:prstClr val="black"/>
              </a:solidFill>
              <a:latin typeface="Calibri"/>
            </a:endParaRPr>
          </a:p>
          <a:p>
            <a:pPr marL="129270" indent="-129270" algn="just" defTabSz="914090">
              <a:buFont typeface="+mj-lt"/>
              <a:buAutoNum type="romanUcPeriod"/>
            </a:pPr>
            <a:endParaRPr lang="it-IT" sz="571" dirty="0">
              <a:solidFill>
                <a:prstClr val="black"/>
              </a:solidFill>
              <a:latin typeface="Calibri"/>
            </a:endParaRPr>
          </a:p>
          <a:p>
            <a:pPr marL="129270" indent="-129270" algn="just" defTabSz="914090">
              <a:buFont typeface="+mj-lt"/>
              <a:buAutoNum type="romanUcPeriod"/>
            </a:pPr>
            <a:endParaRPr lang="it-IT" sz="571" dirty="0">
              <a:solidFill>
                <a:prstClr val="black"/>
              </a:solidFill>
              <a:latin typeface="Calibri"/>
            </a:endParaRPr>
          </a:p>
          <a:p>
            <a:pPr algn="just" defTabSz="914090"/>
            <a:endParaRPr lang="it-IT" sz="571" dirty="0">
              <a:solidFill>
                <a:prstClr val="black"/>
              </a:solidFill>
              <a:latin typeface="Calibri"/>
            </a:endParaRPr>
          </a:p>
          <a:p>
            <a:pPr algn="just" defTabSz="914090"/>
            <a:endParaRPr lang="it-IT" sz="57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1524000" y="1834537"/>
            <a:ext cx="2977537" cy="1279292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lIns="91406" tIns="45704" rIns="91406" bIns="45704" rtlCol="0">
            <a:spAutoFit/>
          </a:bodyPr>
          <a:lstStyle/>
          <a:p>
            <a:pPr marL="129270" indent="-129270" algn="just" defTabSz="914090">
              <a:buFont typeface="+mj-lt"/>
              <a:buAutoNum type="romanUcPeriod"/>
            </a:pPr>
            <a:endParaRPr lang="it-IT" sz="857" dirty="0">
              <a:solidFill>
                <a:prstClr val="black"/>
              </a:solidFill>
              <a:latin typeface="Calibri"/>
            </a:endParaRPr>
          </a:p>
          <a:p>
            <a:pPr marL="129270" indent="-129270" algn="just" defTabSz="914090"/>
            <a:r>
              <a:rPr lang="it-IT" sz="857" b="1" u="sng" dirty="0">
                <a:solidFill>
                  <a:prstClr val="black"/>
                </a:solidFill>
                <a:latin typeface="Calibri"/>
              </a:rPr>
              <a:t>Competenza specifica 3  </a:t>
            </a:r>
          </a:p>
          <a:p>
            <a:pPr algn="just" defTabSz="914090"/>
            <a:r>
              <a:rPr lang="it-IT" sz="857" dirty="0">
                <a:solidFill>
                  <a:prstClr val="black"/>
                </a:solidFill>
                <a:latin typeface="Calibri"/>
              </a:rPr>
              <a:t>I.    Usa semplici strumenti predisposti dall’insegnante per la sequenza e la relazione di pochi e semplici concetti.</a:t>
            </a:r>
          </a:p>
          <a:p>
            <a:pPr marL="204111" indent="-204111" algn="just" defTabSz="914090">
              <a:buFontTx/>
              <a:buAutoNum type="romanUcPeriod" startAt="3"/>
            </a:pPr>
            <a:endParaRPr lang="it-IT" sz="714" dirty="0">
              <a:solidFill>
                <a:prstClr val="black"/>
              </a:solidFill>
              <a:latin typeface="Calibri"/>
            </a:endParaRPr>
          </a:p>
          <a:p>
            <a:pPr marL="204111" indent="-204111" algn="just" defTabSz="914090">
              <a:buFontTx/>
              <a:buAutoNum type="romanUcPeriod" startAt="3"/>
            </a:pPr>
            <a:endParaRPr lang="it-IT" sz="714" dirty="0">
              <a:solidFill>
                <a:prstClr val="black"/>
              </a:solidFill>
              <a:latin typeface="Calibri"/>
            </a:endParaRPr>
          </a:p>
          <a:p>
            <a:pPr algn="just" defTabSz="914090"/>
            <a:endParaRPr lang="it-IT" sz="714" dirty="0">
              <a:solidFill>
                <a:prstClr val="black"/>
              </a:solidFill>
              <a:latin typeface="Calibri"/>
            </a:endParaRPr>
          </a:p>
          <a:p>
            <a:pPr algn="just" defTabSz="914090"/>
            <a:endParaRPr lang="it-IT" sz="714" dirty="0">
              <a:solidFill>
                <a:prstClr val="black"/>
              </a:solidFill>
              <a:latin typeface="Calibri"/>
            </a:endParaRPr>
          </a:p>
          <a:p>
            <a:pPr algn="just" defTabSz="914090"/>
            <a:endParaRPr lang="it-IT" sz="714" dirty="0">
              <a:solidFill>
                <a:prstClr val="black"/>
              </a:solidFill>
              <a:latin typeface="Calibri"/>
            </a:endParaRPr>
          </a:p>
          <a:p>
            <a:pPr marL="129270" indent="-129270" algn="just" defTabSz="914090"/>
            <a:endParaRPr lang="it-IT" sz="714" b="1" u="sng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2167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2">
            <a:extLst>
              <a:ext uri="{FF2B5EF4-FFF2-40B4-BE49-F238E27FC236}">
                <a16:creationId xmlns="" xmlns:a16="http://schemas.microsoft.com/office/drawing/2014/main" id="{CD167225-C4E4-4844-8F02-68A50586B009}"/>
              </a:ext>
            </a:extLst>
          </p:cNvPr>
          <p:cNvSpPr txBox="1"/>
          <p:nvPr/>
        </p:nvSpPr>
        <p:spPr>
          <a:xfrm>
            <a:off x="1" y="0"/>
            <a:ext cx="12192000" cy="3187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it-IT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COMPETENZE CHIAVE EUROPEE</a:t>
            </a: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it-IT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COMPETENZA IN MATERIA DI CITTADINANZA- COMPETENZA IN MATERIA DI CONSAPEVOLEZZA ED ESPRESSIONE CULTURALI</a:t>
            </a:r>
            <a:r>
              <a:rPr lang="it-IT" sz="10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-</a:t>
            </a:r>
            <a:r>
              <a:rPr lang="it-IT" sz="9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COMPETENZA PERSONALE, SOCIALE E CAPACITA’ DI IMPARARE AD IMPARARE.</a:t>
            </a:r>
            <a:endParaRPr lang="it-IT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endParaRPr lang="it-IT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it-IT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it-IT" sz="11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               Scuola dell’Infanzia</a:t>
            </a:r>
            <a:endParaRPr lang="it-IT" sz="1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Casella di testo 2">
            <a:extLst>
              <a:ext uri="{FF2B5EF4-FFF2-40B4-BE49-F238E27FC236}">
                <a16:creationId xmlns="" xmlns:a16="http://schemas.microsoft.com/office/drawing/2014/main" id="{6459AD6F-D0F6-401F-8502-BA26A9C3576D}"/>
              </a:ext>
            </a:extLst>
          </p:cNvPr>
          <p:cNvSpPr txBox="1"/>
          <p:nvPr/>
        </p:nvSpPr>
        <p:spPr>
          <a:xfrm>
            <a:off x="4160939" y="325857"/>
            <a:ext cx="4085439" cy="260051"/>
          </a:xfrm>
          <a:prstGeom prst="rect">
            <a:avLst/>
          </a:prstGeom>
          <a:solidFill>
            <a:srgbClr val="FFFF00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Campi di esperienze: </a:t>
            </a:r>
            <a:r>
              <a:rPr lang="it-IT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 SÉ E L’ALTRO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7" name="Casella di testo 2">
            <a:extLst>
              <a:ext uri="{FF2B5EF4-FFF2-40B4-BE49-F238E27FC236}">
                <a16:creationId xmlns="" xmlns:a16="http://schemas.microsoft.com/office/drawing/2014/main" id="{704045BF-7799-457E-8157-E820B6166383}"/>
              </a:ext>
            </a:extLst>
          </p:cNvPr>
          <p:cNvSpPr txBox="1"/>
          <p:nvPr/>
        </p:nvSpPr>
        <p:spPr>
          <a:xfrm>
            <a:off x="4160938" y="652483"/>
            <a:ext cx="4085439" cy="275754"/>
          </a:xfrm>
          <a:prstGeom prst="rect">
            <a:avLst/>
          </a:prstGeom>
          <a:solidFill>
            <a:schemeClr val="accent5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Discipline di riferimento: </a:t>
            </a:r>
            <a:r>
              <a:rPr lang="it-IT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GEOGRAFIA</a:t>
            </a: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8" name="Casella di testo 2">
            <a:extLst>
              <a:ext uri="{FF2B5EF4-FFF2-40B4-BE49-F238E27FC236}">
                <a16:creationId xmlns="" xmlns:a16="http://schemas.microsoft.com/office/drawing/2014/main" id="{4A97D580-9D78-4C0D-B460-97022DC82B08}"/>
              </a:ext>
            </a:extLst>
          </p:cNvPr>
          <p:cNvSpPr txBox="1"/>
          <p:nvPr/>
        </p:nvSpPr>
        <p:spPr>
          <a:xfrm>
            <a:off x="4160939" y="1009944"/>
            <a:ext cx="4085438" cy="275754"/>
          </a:xfrm>
          <a:prstGeom prst="rect">
            <a:avLst/>
          </a:prstGeom>
          <a:solidFill>
            <a:schemeClr val="accent6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Discipline di riferimento: </a:t>
            </a:r>
            <a:r>
              <a:rPr lang="it-IT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GEOGRAFIA</a:t>
            </a:r>
            <a:endParaRPr lang="it-IT" sz="1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10" name="Connettore 2 9">
            <a:extLst>
              <a:ext uri="{FF2B5EF4-FFF2-40B4-BE49-F238E27FC236}">
                <a16:creationId xmlns="" xmlns:a16="http://schemas.microsoft.com/office/drawing/2014/main" id="{584EA096-F18E-4060-B8E0-43B6CE643425}"/>
              </a:ext>
            </a:extLst>
          </p:cNvPr>
          <p:cNvCxnSpPr>
            <a:cxnSpLocks/>
          </p:cNvCxnSpPr>
          <p:nvPr/>
        </p:nvCxnSpPr>
        <p:spPr>
          <a:xfrm>
            <a:off x="2290194" y="159391"/>
            <a:ext cx="276837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Shape 196">
            <a:extLst>
              <a:ext uri="{FF2B5EF4-FFF2-40B4-BE49-F238E27FC236}">
                <a16:creationId xmlns="" xmlns:a16="http://schemas.microsoft.com/office/drawing/2014/main" id="{C50401B4-7704-47AB-8E66-755EB9CE9B92}"/>
              </a:ext>
            </a:extLst>
          </p:cNvPr>
          <p:cNvSpPr/>
          <p:nvPr/>
        </p:nvSpPr>
        <p:spPr>
          <a:xfrm>
            <a:off x="3035827" y="434002"/>
            <a:ext cx="307256" cy="159391"/>
          </a:xfrm>
          <a:custGeom>
            <a:avLst/>
            <a:gdLst/>
            <a:ahLst/>
            <a:cxnLst/>
            <a:rect l="0" t="0" r="0" b="0"/>
            <a:pathLst>
              <a:path w="360426" h="142875">
                <a:moveTo>
                  <a:pt x="288925" y="0"/>
                </a:moveTo>
                <a:lnTo>
                  <a:pt x="360426" y="71374"/>
                </a:lnTo>
                <a:lnTo>
                  <a:pt x="288925" y="142875"/>
                </a:lnTo>
                <a:lnTo>
                  <a:pt x="288925" y="107061"/>
                </a:lnTo>
                <a:lnTo>
                  <a:pt x="0" y="107061"/>
                </a:lnTo>
                <a:lnTo>
                  <a:pt x="0" y="35687"/>
                </a:lnTo>
                <a:lnTo>
                  <a:pt x="288925" y="35687"/>
                </a:lnTo>
                <a:lnTo>
                  <a:pt x="288925" y="0"/>
                </a:lnTo>
                <a:close/>
              </a:path>
            </a:pathLst>
          </a:custGeom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FFFF00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it-IT"/>
          </a:p>
        </p:txBody>
      </p:sp>
      <p:sp>
        <p:nvSpPr>
          <p:cNvPr id="16" name="Shape 196">
            <a:extLst>
              <a:ext uri="{FF2B5EF4-FFF2-40B4-BE49-F238E27FC236}">
                <a16:creationId xmlns="" xmlns:a16="http://schemas.microsoft.com/office/drawing/2014/main" id="{BB57096A-7C7A-4C6B-992E-CB13F5F3D9C0}"/>
              </a:ext>
            </a:extLst>
          </p:cNvPr>
          <p:cNvSpPr/>
          <p:nvPr/>
        </p:nvSpPr>
        <p:spPr>
          <a:xfrm>
            <a:off x="3035827" y="723550"/>
            <a:ext cx="307256" cy="159391"/>
          </a:xfrm>
          <a:custGeom>
            <a:avLst/>
            <a:gdLst/>
            <a:ahLst/>
            <a:cxnLst/>
            <a:rect l="0" t="0" r="0" b="0"/>
            <a:pathLst>
              <a:path w="360426" h="142875">
                <a:moveTo>
                  <a:pt x="288925" y="0"/>
                </a:moveTo>
                <a:lnTo>
                  <a:pt x="360426" y="71374"/>
                </a:lnTo>
                <a:lnTo>
                  <a:pt x="288925" y="142875"/>
                </a:lnTo>
                <a:lnTo>
                  <a:pt x="288925" y="107061"/>
                </a:lnTo>
                <a:lnTo>
                  <a:pt x="0" y="107061"/>
                </a:lnTo>
                <a:lnTo>
                  <a:pt x="0" y="35687"/>
                </a:lnTo>
                <a:lnTo>
                  <a:pt x="288925" y="35687"/>
                </a:lnTo>
                <a:lnTo>
                  <a:pt x="288925" y="0"/>
                </a:lnTo>
                <a:close/>
              </a:path>
            </a:pathLst>
          </a:custGeom>
          <a:solidFill>
            <a:schemeClr val="accent5"/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FFFF00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it-IT"/>
          </a:p>
        </p:txBody>
      </p:sp>
      <p:sp>
        <p:nvSpPr>
          <p:cNvPr id="17" name="Shape 196">
            <a:extLst>
              <a:ext uri="{FF2B5EF4-FFF2-40B4-BE49-F238E27FC236}">
                <a16:creationId xmlns="" xmlns:a16="http://schemas.microsoft.com/office/drawing/2014/main" id="{DFD6EA7E-8D4B-4C3F-A2E0-3CC536A74756}"/>
              </a:ext>
            </a:extLst>
          </p:cNvPr>
          <p:cNvSpPr/>
          <p:nvPr/>
        </p:nvSpPr>
        <p:spPr>
          <a:xfrm>
            <a:off x="3035827" y="1048623"/>
            <a:ext cx="307256" cy="159391"/>
          </a:xfrm>
          <a:custGeom>
            <a:avLst/>
            <a:gdLst/>
            <a:ahLst/>
            <a:cxnLst/>
            <a:rect l="0" t="0" r="0" b="0"/>
            <a:pathLst>
              <a:path w="360426" h="142875">
                <a:moveTo>
                  <a:pt x="288925" y="0"/>
                </a:moveTo>
                <a:lnTo>
                  <a:pt x="360426" y="71374"/>
                </a:lnTo>
                <a:lnTo>
                  <a:pt x="288925" y="142875"/>
                </a:lnTo>
                <a:lnTo>
                  <a:pt x="288925" y="107061"/>
                </a:lnTo>
                <a:lnTo>
                  <a:pt x="0" y="107061"/>
                </a:lnTo>
                <a:lnTo>
                  <a:pt x="0" y="35687"/>
                </a:lnTo>
                <a:lnTo>
                  <a:pt x="288925" y="35687"/>
                </a:lnTo>
                <a:lnTo>
                  <a:pt x="288925" y="0"/>
                </a:lnTo>
                <a:close/>
              </a:path>
            </a:pathLst>
          </a:custGeom>
          <a:solidFill>
            <a:schemeClr val="accent6"/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FFFF00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it-IT"/>
          </a:p>
        </p:txBody>
      </p:sp>
      <p:sp>
        <p:nvSpPr>
          <p:cNvPr id="18" name="Rettangolo 17">
            <a:extLst>
              <a:ext uri="{FF2B5EF4-FFF2-40B4-BE49-F238E27FC236}">
                <a16:creationId xmlns="" xmlns:a16="http://schemas.microsoft.com/office/drawing/2014/main" id="{5581DD47-E68A-4C04-B9A1-E0C22565EEA5}"/>
              </a:ext>
            </a:extLst>
          </p:cNvPr>
          <p:cNvSpPr/>
          <p:nvPr/>
        </p:nvSpPr>
        <p:spPr>
          <a:xfrm>
            <a:off x="1036238" y="682084"/>
            <a:ext cx="118173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Scuola Primaria</a:t>
            </a:r>
            <a:endParaRPr lang="it-IT" sz="1100" dirty="0"/>
          </a:p>
        </p:txBody>
      </p:sp>
      <p:sp>
        <p:nvSpPr>
          <p:cNvPr id="19" name="Rettangolo 18">
            <a:extLst>
              <a:ext uri="{FF2B5EF4-FFF2-40B4-BE49-F238E27FC236}">
                <a16:creationId xmlns="" xmlns:a16="http://schemas.microsoft.com/office/drawing/2014/main" id="{0C53AC15-9E61-4BB7-9766-CBB3FD785D5C}"/>
              </a:ext>
            </a:extLst>
          </p:cNvPr>
          <p:cNvSpPr/>
          <p:nvPr/>
        </p:nvSpPr>
        <p:spPr>
          <a:xfrm>
            <a:off x="892438" y="961722"/>
            <a:ext cx="19063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Scuola Sec. di I grado</a:t>
            </a:r>
            <a:endParaRPr lang="it-IT" sz="1100" dirty="0"/>
          </a:p>
        </p:txBody>
      </p:sp>
      <p:sp>
        <p:nvSpPr>
          <p:cNvPr id="20" name="CasellaDiTesto 19">
            <a:extLst>
              <a:ext uri="{FF2B5EF4-FFF2-40B4-BE49-F238E27FC236}">
                <a16:creationId xmlns="" xmlns:a16="http://schemas.microsoft.com/office/drawing/2014/main" id="{1B147676-92C9-430F-AFA0-E7109EE1E1C4}"/>
              </a:ext>
            </a:extLst>
          </p:cNvPr>
          <p:cNvSpPr txBox="1"/>
          <p:nvPr/>
        </p:nvSpPr>
        <p:spPr>
          <a:xfrm>
            <a:off x="243281" y="1367405"/>
            <a:ext cx="11752976" cy="307777"/>
          </a:xfrm>
          <a:prstGeom prst="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Traguardi per lo sviluppo delle competenze</a:t>
            </a:r>
          </a:p>
        </p:txBody>
      </p:sp>
      <p:sp>
        <p:nvSpPr>
          <p:cNvPr id="21" name="Casella di testo 2">
            <a:extLst>
              <a:ext uri="{FF2B5EF4-FFF2-40B4-BE49-F238E27FC236}">
                <a16:creationId xmlns="" xmlns:a16="http://schemas.microsoft.com/office/drawing/2014/main" id="{7968FD91-F4F9-4886-908D-7B9A721F48C4}"/>
              </a:ext>
            </a:extLst>
          </p:cNvPr>
          <p:cNvSpPr txBox="1"/>
          <p:nvPr/>
        </p:nvSpPr>
        <p:spPr>
          <a:xfrm>
            <a:off x="243281" y="1655551"/>
            <a:ext cx="3421666" cy="247666"/>
          </a:xfrm>
          <a:prstGeom prst="rect">
            <a:avLst/>
          </a:prstGeom>
          <a:solidFill>
            <a:srgbClr val="FFFF00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it-IT" sz="1050" dirty="0"/>
              <a:t>TRAGUARDI AL TERMINE DELLA </a:t>
            </a:r>
            <a:r>
              <a:rPr lang="it-IT" sz="9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SCUOLA DELL’INFANZIA </a:t>
            </a: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22" name="Casella di testo 2">
            <a:extLst>
              <a:ext uri="{FF2B5EF4-FFF2-40B4-BE49-F238E27FC236}">
                <a16:creationId xmlns="" xmlns:a16="http://schemas.microsoft.com/office/drawing/2014/main" id="{1D72D314-A93B-44A0-897D-13E5D94B377C}"/>
              </a:ext>
            </a:extLst>
          </p:cNvPr>
          <p:cNvSpPr txBox="1"/>
          <p:nvPr/>
        </p:nvSpPr>
        <p:spPr>
          <a:xfrm>
            <a:off x="3742887" y="1655551"/>
            <a:ext cx="4008541" cy="225265"/>
          </a:xfrm>
          <a:prstGeom prst="rect">
            <a:avLst/>
          </a:prstGeom>
          <a:solidFill>
            <a:schemeClr val="accent5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it-IT" sz="1200" dirty="0"/>
              <a:t> TRAGUARDI AL TERMINE DELLA SCUOLA PRIMARIA</a:t>
            </a:r>
            <a:endParaRPr lang="it-IT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23" name="Casella di testo 2">
            <a:extLst>
              <a:ext uri="{FF2B5EF4-FFF2-40B4-BE49-F238E27FC236}">
                <a16:creationId xmlns="" xmlns:a16="http://schemas.microsoft.com/office/drawing/2014/main" id="{8181F922-63E9-424D-BB6E-224E956948D4}"/>
              </a:ext>
            </a:extLst>
          </p:cNvPr>
          <p:cNvSpPr txBox="1"/>
          <p:nvPr/>
        </p:nvSpPr>
        <p:spPr>
          <a:xfrm>
            <a:off x="7863280" y="1677952"/>
            <a:ext cx="4132977" cy="225265"/>
          </a:xfrm>
          <a:prstGeom prst="rect">
            <a:avLst/>
          </a:prstGeom>
          <a:solidFill>
            <a:schemeClr val="accent6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1200" dirty="0"/>
              <a:t>TRAGUARDI AL TERMINE DELLA SCUOLA SEC. DI I GRADO</a:t>
            </a:r>
            <a:endParaRPr lang="it-IT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graphicFrame>
        <p:nvGraphicFramePr>
          <p:cNvPr id="25" name="Tabella 24">
            <a:extLst>
              <a:ext uri="{FF2B5EF4-FFF2-40B4-BE49-F238E27FC236}">
                <a16:creationId xmlns="" xmlns:a16="http://schemas.microsoft.com/office/drawing/2014/main" id="{5EC26C40-A961-42BB-AE98-9E4A86848A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867441"/>
              </p:ext>
            </p:extLst>
          </p:nvPr>
        </p:nvGraphicFramePr>
        <p:xfrm>
          <a:off x="243281" y="1931565"/>
          <a:ext cx="3421666" cy="3998179"/>
        </p:xfrm>
        <a:graphic>
          <a:graphicData uri="http://schemas.openxmlformats.org/drawingml/2006/table">
            <a:tbl>
              <a:tblPr firstRow="1" firstCol="1" bandRow="1"/>
              <a:tblGrid>
                <a:gridCol w="3421666">
                  <a:extLst>
                    <a:ext uri="{9D8B030D-6E8A-4147-A177-3AD203B41FA5}">
                      <a16:colId xmlns="" xmlns:a16="http://schemas.microsoft.com/office/drawing/2014/main" val="1182731641"/>
                    </a:ext>
                  </a:extLst>
                </a:gridCol>
              </a:tblGrid>
              <a:tr h="39981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1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3200" indent="-203200">
                        <a:lnSpc>
                          <a:spcPct val="98000"/>
                        </a:lnSpc>
                        <a:spcAft>
                          <a:spcPts val="885"/>
                        </a:spcAft>
                      </a:pPr>
                      <a:r>
                        <a:rPr lang="it-IT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	Il bambino  si muove con crescente sicurezza e autonomia negli spazi che gli sono familiari, modulando progressivamente voce e movimento anche in rapporto con gli altri e con le regole condivise.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2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124460" lvl="0" indent="-342900" fontAlgn="base">
                        <a:lnSpc>
                          <a:spcPct val="98000"/>
                        </a:lnSpc>
                        <a:spcAft>
                          <a:spcPts val="45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Il bambino individua le posizioni di oggetti e persone nello spazio, usando termini come avanti/dietro, sopra/sotto; destra/sinistra, ecc..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124460" lvl="0" indent="-342900" fontAlgn="base">
                        <a:lnSpc>
                          <a:spcPct val="98000"/>
                        </a:lnSpc>
                        <a:spcAft>
                          <a:spcPts val="885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Segue correttamente un percorso sulla base di indicazioni verbali.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3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3200" indent="-203200">
                        <a:lnSpc>
                          <a:spcPct val="100000"/>
                        </a:lnSpc>
                        <a:spcAft>
                          <a:spcPts val="865"/>
                        </a:spcAft>
                      </a:pPr>
                      <a:r>
                        <a:rPr lang="it-IT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	Il bambino osserva con attenzione gli organismi viventi e i loro ambienti,	i	fenomeni	naturali,	accorgendosi	dei	loro cambiamenti.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4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3200" indent="-203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	Il bambino riconosce i più importanti segni  del territorio, le istituzioni, i servizi pubblici, il funzionamento delle piccole comunità e della città. 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86995" marT="154940" marB="0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08474985"/>
                  </a:ext>
                </a:extLst>
              </a:tr>
            </a:tbl>
          </a:graphicData>
        </a:graphic>
      </p:graphicFrame>
      <p:graphicFrame>
        <p:nvGraphicFramePr>
          <p:cNvPr id="2" name="Tabella 1">
            <a:extLst>
              <a:ext uri="{FF2B5EF4-FFF2-40B4-BE49-F238E27FC236}">
                <a16:creationId xmlns="" xmlns:a16="http://schemas.microsoft.com/office/drawing/2014/main" id="{2A39E96F-6167-41D2-9914-6BBA02853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444595"/>
              </p:ext>
            </p:extLst>
          </p:nvPr>
        </p:nvGraphicFramePr>
        <p:xfrm>
          <a:off x="3742887" y="1931565"/>
          <a:ext cx="4008541" cy="3998179"/>
        </p:xfrm>
        <a:graphic>
          <a:graphicData uri="http://schemas.openxmlformats.org/drawingml/2006/table">
            <a:tbl>
              <a:tblPr firstRow="1" firstCol="1" bandRow="1"/>
              <a:tblGrid>
                <a:gridCol w="4008541">
                  <a:extLst>
                    <a:ext uri="{9D8B030D-6E8A-4147-A177-3AD203B41FA5}">
                      <a16:colId xmlns="" xmlns:a16="http://schemas.microsoft.com/office/drawing/2014/main" val="1263045289"/>
                    </a:ext>
                  </a:extLst>
                </a:gridCol>
              </a:tblGrid>
              <a:tr h="3998179">
                <a:tc>
                  <a:txBody>
                    <a:bodyPr/>
                    <a:lstStyle/>
                    <a:p>
                      <a:pPr marL="17780"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1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3200" indent="-203200" algn="just">
                        <a:lnSpc>
                          <a:spcPct val="103000"/>
                        </a:lnSpc>
                        <a:spcAft>
                          <a:spcPts val="840"/>
                        </a:spcAft>
                      </a:pPr>
                      <a:r>
                        <a:rPr lang="it-IT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 L’alunno si orienta nello spazio circostante e sulle carte geografiche, utilizzando riferimenti topologici e punti cardinali.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2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1270" lvl="0" indent="-342900" algn="just" fontAlgn="base">
                        <a:lnSpc>
                          <a:spcPct val="102000"/>
                        </a:lnSpc>
                        <a:spcAft>
                          <a:spcPts val="15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L’alunno utilizza il linguaggio della geo-</a:t>
                      </a:r>
                      <a:r>
                        <a:rPr lang="it-IT" sz="700" u="none" strike="noStrike" dirty="0" err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graficità</a:t>
                      </a: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per interpretare carte geografiche e globo terrestre, realizzare semplici schizzi cartografici e carte tematiche, progettare percorsi e itinerari di viaggio.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1270" lvl="0" indent="-342900" algn="just" fontAlgn="base">
                        <a:lnSpc>
                          <a:spcPct val="103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Ricava informazioni geografiche da una pluralità di fonti (cartografiche e satellitari, tecnologie digitali fotografiche, artistico–letterarie ).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1270" lvl="0" indent="-342900" algn="just" fontAlgn="base">
                        <a:lnSpc>
                          <a:spcPct val="103000"/>
                        </a:lnSpc>
                        <a:spcAft>
                          <a:spcPts val="840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Riconosce e denomina i principali oggetti geografici fisici (fiumi, monti, pianure, coste, colline, laghi, mari, oceani .)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3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635" lvl="0" indent="-342900" algn="just" fontAlgn="base">
                        <a:lnSpc>
                          <a:spcPct val="103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L'alunno individua i caratteri che connotano i paesaggi (montagna, collina, pianura, vulcanici. </a:t>
                      </a:r>
                      <a:r>
                        <a:rPr lang="it-IT" sz="700" u="none" strike="noStrike" dirty="0" err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ecc</a:t>
                      </a: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… ) con particolare attenzione a quelli italiani, e individua analogie e differenze con i principali paesaggi europei e di altri continenti.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635" lvl="0" indent="-342900" algn="just" fontAlgn="base">
                        <a:lnSpc>
                          <a:spcPct val="103000"/>
                        </a:lnSpc>
                        <a:spcAft>
                          <a:spcPts val="1680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Coglie nei paesaggi mondiali della storia le progressive trasformazioni operate dall’uomo sul paesaggio naturale.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4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3200" marR="106680" indent="-203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 L’alunno si rende conto che lo spazio geografico è un sistema territoriale costituito da elementi fisici e antropici legati da rapporti di connessione e/o di interdipendenza .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075" marR="90805" marT="154940" marB="0">
                    <a:lnL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33340964"/>
                  </a:ext>
                </a:extLst>
              </a:tr>
            </a:tbl>
          </a:graphicData>
        </a:graphic>
      </p:graphicFrame>
      <p:graphicFrame>
        <p:nvGraphicFramePr>
          <p:cNvPr id="3" name="Tabella 2">
            <a:extLst>
              <a:ext uri="{FF2B5EF4-FFF2-40B4-BE49-F238E27FC236}">
                <a16:creationId xmlns="" xmlns:a16="http://schemas.microsoft.com/office/drawing/2014/main" id="{ED7F7ACE-6AC4-4F8C-8709-F1055990A9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80632"/>
              </p:ext>
            </p:extLst>
          </p:nvPr>
        </p:nvGraphicFramePr>
        <p:xfrm>
          <a:off x="7863280" y="1976860"/>
          <a:ext cx="4132977" cy="3952884"/>
        </p:xfrm>
        <a:graphic>
          <a:graphicData uri="http://schemas.openxmlformats.org/drawingml/2006/table">
            <a:tbl>
              <a:tblPr firstRow="1" firstCol="1" bandRow="1"/>
              <a:tblGrid>
                <a:gridCol w="4132977">
                  <a:extLst>
                    <a:ext uri="{9D8B030D-6E8A-4147-A177-3AD203B41FA5}">
                      <a16:colId xmlns="" xmlns:a16="http://schemas.microsoft.com/office/drawing/2014/main" val="910587017"/>
                    </a:ext>
                  </a:extLst>
                </a:gridCol>
              </a:tblGrid>
              <a:tr h="39528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1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415" marR="100965" indent="-18415" algn="ctr">
                        <a:lnSpc>
                          <a:spcPct val="98000"/>
                        </a:lnSpc>
                        <a:spcAft>
                          <a:spcPts val="840"/>
                        </a:spcAft>
                      </a:pPr>
                      <a:r>
                        <a:rPr lang="it-IT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	Lo studente si orienta nello spazio e sulle carte di diversa scala in base ai punti cardinali e alle coordinate geografiche; sa orientare una carta geografica a grande scala facendo ricorso a punti di riferimento fissi.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780"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2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3200" marR="93345" indent="-203200" algn="just">
                        <a:lnSpc>
                          <a:spcPct val="98000"/>
                        </a:lnSpc>
                        <a:spcAft>
                          <a:spcPts val="1680"/>
                        </a:spcAft>
                      </a:pPr>
                      <a:r>
                        <a:rPr lang="it-IT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 Utilizza opportunamente carte geografiche, fotografie attuali e d’epoca, immagini di telerilevamento, elaborazioni digitali, grafici, dati statistici, sistemi informatici geografici per comunicare efficacemente informazioni spaziali.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3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3200" indent="-203200">
                        <a:lnSpc>
                          <a:spcPct val="98000"/>
                        </a:lnSpc>
                        <a:spcAft>
                          <a:spcPts val="835"/>
                        </a:spcAft>
                      </a:pPr>
                      <a:r>
                        <a:rPr lang="it-IT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	Riconosce nei paesaggi europei e mondiali, raffrontandoli in particolare a quelli italiani, gli elementi fisici significativi e le emergenze storiche, artistiche e architettoniche, come patrimonio naturale e culturale da tutelare e valorizzare.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4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7020" marR="19050" indent="-2870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 Osserva, legge e analizza sistemi territoriali vicini e lontani, nello spazio e nel tempo e valuta gli effetti di azioni dell’uomo sui sistemi territoriali alle diverse scale geografiche. 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38100" marT="101600" marB="0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08418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055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2">
            <a:extLst>
              <a:ext uri="{FF2B5EF4-FFF2-40B4-BE49-F238E27FC236}">
                <a16:creationId xmlns="" xmlns:a16="http://schemas.microsoft.com/office/drawing/2014/main" id="{CD167225-C4E4-4844-8F02-68A50586B009}"/>
              </a:ext>
            </a:extLst>
          </p:cNvPr>
          <p:cNvSpPr txBox="1"/>
          <p:nvPr/>
        </p:nvSpPr>
        <p:spPr>
          <a:xfrm>
            <a:off x="1" y="0"/>
            <a:ext cx="12192000" cy="3187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it-IT" sz="105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COMPETENZE CHIAVE EUROPEE</a:t>
            </a:r>
            <a:r>
              <a:rPr lang="it-IT" sz="11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it-IT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COMPETENZA IN MATERIA DI CITTADINANZA- COMPETENZA IN MATERIA DI CONSAPEVOLEZZA ED ESPRESSIONE CULTURALI</a:t>
            </a:r>
            <a:r>
              <a:rPr lang="it-IT" sz="10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-</a:t>
            </a:r>
            <a:r>
              <a:rPr lang="it-IT" sz="9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COMPETENZA PERSONALE, SOCIALE E CAPACITA’ DI IMPARARE AD IMPARARE.</a:t>
            </a:r>
            <a:endParaRPr lang="it-IT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it-IT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                              </a:t>
            </a:r>
            <a:r>
              <a:rPr lang="it-IT" sz="1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Scuola dell’Infanzia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it-IT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5" name="Casella di testo 2">
            <a:extLst>
              <a:ext uri="{FF2B5EF4-FFF2-40B4-BE49-F238E27FC236}">
                <a16:creationId xmlns="" xmlns:a16="http://schemas.microsoft.com/office/drawing/2014/main" id="{6459AD6F-D0F6-401F-8502-BA26A9C3576D}"/>
              </a:ext>
            </a:extLst>
          </p:cNvPr>
          <p:cNvSpPr txBox="1"/>
          <p:nvPr/>
        </p:nvSpPr>
        <p:spPr>
          <a:xfrm>
            <a:off x="4160939" y="325857"/>
            <a:ext cx="4085439" cy="260051"/>
          </a:xfrm>
          <a:prstGeom prst="rect">
            <a:avLst/>
          </a:prstGeom>
          <a:solidFill>
            <a:srgbClr val="FFFF00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Campi di esperienze: </a:t>
            </a:r>
            <a:r>
              <a:rPr lang="it-IT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 SÉ E L’ALTRO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7" name="Casella di testo 2">
            <a:extLst>
              <a:ext uri="{FF2B5EF4-FFF2-40B4-BE49-F238E27FC236}">
                <a16:creationId xmlns="" xmlns:a16="http://schemas.microsoft.com/office/drawing/2014/main" id="{704045BF-7799-457E-8157-E820B6166383}"/>
              </a:ext>
            </a:extLst>
          </p:cNvPr>
          <p:cNvSpPr txBox="1"/>
          <p:nvPr/>
        </p:nvSpPr>
        <p:spPr>
          <a:xfrm>
            <a:off x="4160938" y="652483"/>
            <a:ext cx="4085439" cy="275754"/>
          </a:xfrm>
          <a:prstGeom prst="rect">
            <a:avLst/>
          </a:prstGeom>
          <a:solidFill>
            <a:schemeClr val="accent5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Discipline di riferimento: </a:t>
            </a:r>
            <a:r>
              <a:rPr lang="it-IT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RELIGIONE</a:t>
            </a:r>
            <a:endParaRPr lang="it-IT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8" name="Casella di testo 2">
            <a:extLst>
              <a:ext uri="{FF2B5EF4-FFF2-40B4-BE49-F238E27FC236}">
                <a16:creationId xmlns="" xmlns:a16="http://schemas.microsoft.com/office/drawing/2014/main" id="{4A97D580-9D78-4C0D-B460-97022DC82B08}"/>
              </a:ext>
            </a:extLst>
          </p:cNvPr>
          <p:cNvSpPr txBox="1"/>
          <p:nvPr/>
        </p:nvSpPr>
        <p:spPr>
          <a:xfrm>
            <a:off x="4160939" y="1009944"/>
            <a:ext cx="4085438" cy="275754"/>
          </a:xfrm>
          <a:prstGeom prst="rect">
            <a:avLst/>
          </a:prstGeom>
          <a:solidFill>
            <a:schemeClr val="accent6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Discipline di riferimento: </a:t>
            </a:r>
            <a:r>
              <a:rPr lang="it-IT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RELIGIONE</a:t>
            </a:r>
            <a:endParaRPr lang="it-IT" sz="1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10" name="Connettore 2 9">
            <a:extLst>
              <a:ext uri="{FF2B5EF4-FFF2-40B4-BE49-F238E27FC236}">
                <a16:creationId xmlns="" xmlns:a16="http://schemas.microsoft.com/office/drawing/2014/main" id="{584EA096-F18E-4060-B8E0-43B6CE643425}"/>
              </a:ext>
            </a:extLst>
          </p:cNvPr>
          <p:cNvCxnSpPr>
            <a:cxnSpLocks/>
          </p:cNvCxnSpPr>
          <p:nvPr/>
        </p:nvCxnSpPr>
        <p:spPr>
          <a:xfrm>
            <a:off x="2176027" y="117446"/>
            <a:ext cx="248391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Shape 196">
            <a:extLst>
              <a:ext uri="{FF2B5EF4-FFF2-40B4-BE49-F238E27FC236}">
                <a16:creationId xmlns="" xmlns:a16="http://schemas.microsoft.com/office/drawing/2014/main" id="{C50401B4-7704-47AB-8E66-755EB9CE9B92}"/>
              </a:ext>
            </a:extLst>
          </p:cNvPr>
          <p:cNvSpPr/>
          <p:nvPr/>
        </p:nvSpPr>
        <p:spPr>
          <a:xfrm>
            <a:off x="3035827" y="434002"/>
            <a:ext cx="307256" cy="159391"/>
          </a:xfrm>
          <a:custGeom>
            <a:avLst/>
            <a:gdLst/>
            <a:ahLst/>
            <a:cxnLst/>
            <a:rect l="0" t="0" r="0" b="0"/>
            <a:pathLst>
              <a:path w="360426" h="142875">
                <a:moveTo>
                  <a:pt x="288925" y="0"/>
                </a:moveTo>
                <a:lnTo>
                  <a:pt x="360426" y="71374"/>
                </a:lnTo>
                <a:lnTo>
                  <a:pt x="288925" y="142875"/>
                </a:lnTo>
                <a:lnTo>
                  <a:pt x="288925" y="107061"/>
                </a:lnTo>
                <a:lnTo>
                  <a:pt x="0" y="107061"/>
                </a:lnTo>
                <a:lnTo>
                  <a:pt x="0" y="35687"/>
                </a:lnTo>
                <a:lnTo>
                  <a:pt x="288925" y="35687"/>
                </a:lnTo>
                <a:lnTo>
                  <a:pt x="288925" y="0"/>
                </a:lnTo>
                <a:close/>
              </a:path>
            </a:pathLst>
          </a:custGeom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FFFF00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it-IT"/>
          </a:p>
        </p:txBody>
      </p:sp>
      <p:sp>
        <p:nvSpPr>
          <p:cNvPr id="16" name="Shape 196">
            <a:extLst>
              <a:ext uri="{FF2B5EF4-FFF2-40B4-BE49-F238E27FC236}">
                <a16:creationId xmlns="" xmlns:a16="http://schemas.microsoft.com/office/drawing/2014/main" id="{BB57096A-7C7A-4C6B-992E-CB13F5F3D9C0}"/>
              </a:ext>
            </a:extLst>
          </p:cNvPr>
          <p:cNvSpPr/>
          <p:nvPr/>
        </p:nvSpPr>
        <p:spPr>
          <a:xfrm>
            <a:off x="3035827" y="723550"/>
            <a:ext cx="307256" cy="159391"/>
          </a:xfrm>
          <a:custGeom>
            <a:avLst/>
            <a:gdLst/>
            <a:ahLst/>
            <a:cxnLst/>
            <a:rect l="0" t="0" r="0" b="0"/>
            <a:pathLst>
              <a:path w="360426" h="142875">
                <a:moveTo>
                  <a:pt x="288925" y="0"/>
                </a:moveTo>
                <a:lnTo>
                  <a:pt x="360426" y="71374"/>
                </a:lnTo>
                <a:lnTo>
                  <a:pt x="288925" y="142875"/>
                </a:lnTo>
                <a:lnTo>
                  <a:pt x="288925" y="107061"/>
                </a:lnTo>
                <a:lnTo>
                  <a:pt x="0" y="107061"/>
                </a:lnTo>
                <a:lnTo>
                  <a:pt x="0" y="35687"/>
                </a:lnTo>
                <a:lnTo>
                  <a:pt x="288925" y="35687"/>
                </a:lnTo>
                <a:lnTo>
                  <a:pt x="288925" y="0"/>
                </a:lnTo>
                <a:close/>
              </a:path>
            </a:pathLst>
          </a:custGeom>
          <a:solidFill>
            <a:schemeClr val="accent5"/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FFFF00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it-IT"/>
          </a:p>
        </p:txBody>
      </p:sp>
      <p:sp>
        <p:nvSpPr>
          <p:cNvPr id="17" name="Shape 196">
            <a:extLst>
              <a:ext uri="{FF2B5EF4-FFF2-40B4-BE49-F238E27FC236}">
                <a16:creationId xmlns="" xmlns:a16="http://schemas.microsoft.com/office/drawing/2014/main" id="{DFD6EA7E-8D4B-4C3F-A2E0-3CC536A74756}"/>
              </a:ext>
            </a:extLst>
          </p:cNvPr>
          <p:cNvSpPr/>
          <p:nvPr/>
        </p:nvSpPr>
        <p:spPr>
          <a:xfrm>
            <a:off x="3035827" y="1048623"/>
            <a:ext cx="307256" cy="159391"/>
          </a:xfrm>
          <a:custGeom>
            <a:avLst/>
            <a:gdLst/>
            <a:ahLst/>
            <a:cxnLst/>
            <a:rect l="0" t="0" r="0" b="0"/>
            <a:pathLst>
              <a:path w="360426" h="142875">
                <a:moveTo>
                  <a:pt x="288925" y="0"/>
                </a:moveTo>
                <a:lnTo>
                  <a:pt x="360426" y="71374"/>
                </a:lnTo>
                <a:lnTo>
                  <a:pt x="288925" y="142875"/>
                </a:lnTo>
                <a:lnTo>
                  <a:pt x="288925" y="107061"/>
                </a:lnTo>
                <a:lnTo>
                  <a:pt x="0" y="107061"/>
                </a:lnTo>
                <a:lnTo>
                  <a:pt x="0" y="35687"/>
                </a:lnTo>
                <a:lnTo>
                  <a:pt x="288925" y="35687"/>
                </a:lnTo>
                <a:lnTo>
                  <a:pt x="288925" y="0"/>
                </a:lnTo>
                <a:close/>
              </a:path>
            </a:pathLst>
          </a:custGeom>
          <a:solidFill>
            <a:schemeClr val="accent6"/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FFFF00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it-IT"/>
          </a:p>
        </p:txBody>
      </p:sp>
      <p:sp>
        <p:nvSpPr>
          <p:cNvPr id="18" name="Rettangolo 17">
            <a:extLst>
              <a:ext uri="{FF2B5EF4-FFF2-40B4-BE49-F238E27FC236}">
                <a16:creationId xmlns="" xmlns:a16="http://schemas.microsoft.com/office/drawing/2014/main" id="{5581DD47-E68A-4C04-B9A1-E0C22565EEA5}"/>
              </a:ext>
            </a:extLst>
          </p:cNvPr>
          <p:cNvSpPr/>
          <p:nvPr/>
        </p:nvSpPr>
        <p:spPr>
          <a:xfrm>
            <a:off x="1235583" y="637334"/>
            <a:ext cx="122009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Scuola Primaria</a:t>
            </a:r>
            <a:endParaRPr lang="it-IT" sz="1100" dirty="0"/>
          </a:p>
        </p:txBody>
      </p:sp>
      <p:sp>
        <p:nvSpPr>
          <p:cNvPr id="19" name="Rettangolo 18">
            <a:extLst>
              <a:ext uri="{FF2B5EF4-FFF2-40B4-BE49-F238E27FC236}">
                <a16:creationId xmlns="" xmlns:a16="http://schemas.microsoft.com/office/drawing/2014/main" id="{0C53AC15-9E61-4BB7-9766-CBB3FD785D5C}"/>
              </a:ext>
            </a:extLst>
          </p:cNvPr>
          <p:cNvSpPr/>
          <p:nvPr/>
        </p:nvSpPr>
        <p:spPr>
          <a:xfrm>
            <a:off x="981512" y="928237"/>
            <a:ext cx="181730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Scuola Sec. di I grado</a:t>
            </a:r>
            <a:endParaRPr lang="it-IT" sz="1100" dirty="0"/>
          </a:p>
        </p:txBody>
      </p:sp>
      <p:sp>
        <p:nvSpPr>
          <p:cNvPr id="20" name="CasellaDiTesto 19">
            <a:extLst>
              <a:ext uri="{FF2B5EF4-FFF2-40B4-BE49-F238E27FC236}">
                <a16:creationId xmlns="" xmlns:a16="http://schemas.microsoft.com/office/drawing/2014/main" id="{1B147676-92C9-430F-AFA0-E7109EE1E1C4}"/>
              </a:ext>
            </a:extLst>
          </p:cNvPr>
          <p:cNvSpPr txBox="1"/>
          <p:nvPr/>
        </p:nvSpPr>
        <p:spPr>
          <a:xfrm>
            <a:off x="243281" y="1367405"/>
            <a:ext cx="11752976" cy="307777"/>
          </a:xfrm>
          <a:prstGeom prst="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Traguardi per lo sviluppo delle competenze</a:t>
            </a:r>
          </a:p>
        </p:txBody>
      </p:sp>
      <p:sp>
        <p:nvSpPr>
          <p:cNvPr id="21" name="Casella di testo 2">
            <a:extLst>
              <a:ext uri="{FF2B5EF4-FFF2-40B4-BE49-F238E27FC236}">
                <a16:creationId xmlns="" xmlns:a16="http://schemas.microsoft.com/office/drawing/2014/main" id="{7968FD91-F4F9-4886-908D-7B9A721F48C4}"/>
              </a:ext>
            </a:extLst>
          </p:cNvPr>
          <p:cNvSpPr txBox="1"/>
          <p:nvPr/>
        </p:nvSpPr>
        <p:spPr>
          <a:xfrm>
            <a:off x="243281" y="1655551"/>
            <a:ext cx="3421666" cy="247666"/>
          </a:xfrm>
          <a:prstGeom prst="rect">
            <a:avLst/>
          </a:prstGeom>
          <a:solidFill>
            <a:srgbClr val="FFFF00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it-IT" sz="1050" dirty="0"/>
              <a:t>TRAGUARDI AL TERMINE DELLA </a:t>
            </a:r>
            <a:r>
              <a:rPr lang="it-IT" sz="9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SCUOLA DELL’INFANZIA </a:t>
            </a: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22" name="Casella di testo 2">
            <a:extLst>
              <a:ext uri="{FF2B5EF4-FFF2-40B4-BE49-F238E27FC236}">
                <a16:creationId xmlns="" xmlns:a16="http://schemas.microsoft.com/office/drawing/2014/main" id="{1D72D314-A93B-44A0-897D-13E5D94B377C}"/>
              </a:ext>
            </a:extLst>
          </p:cNvPr>
          <p:cNvSpPr txBox="1"/>
          <p:nvPr/>
        </p:nvSpPr>
        <p:spPr>
          <a:xfrm>
            <a:off x="3742887" y="1655551"/>
            <a:ext cx="4008541" cy="225265"/>
          </a:xfrm>
          <a:prstGeom prst="rect">
            <a:avLst/>
          </a:prstGeom>
          <a:solidFill>
            <a:schemeClr val="accent5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it-IT" sz="1200" dirty="0"/>
              <a:t> TRAGUARDI AL TERMINE DELLA SCUOLA PRIMARIA</a:t>
            </a:r>
            <a:endParaRPr lang="it-IT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23" name="Casella di testo 2">
            <a:extLst>
              <a:ext uri="{FF2B5EF4-FFF2-40B4-BE49-F238E27FC236}">
                <a16:creationId xmlns="" xmlns:a16="http://schemas.microsoft.com/office/drawing/2014/main" id="{8181F922-63E9-424D-BB6E-224E956948D4}"/>
              </a:ext>
            </a:extLst>
          </p:cNvPr>
          <p:cNvSpPr txBox="1"/>
          <p:nvPr/>
        </p:nvSpPr>
        <p:spPr>
          <a:xfrm>
            <a:off x="7863280" y="1677952"/>
            <a:ext cx="4132977" cy="225265"/>
          </a:xfrm>
          <a:prstGeom prst="rect">
            <a:avLst/>
          </a:prstGeom>
          <a:solidFill>
            <a:schemeClr val="accent6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1200" dirty="0"/>
              <a:t>TRAGUARDI AL TERMINE DELLA SCUOLA SEC. DI I GRADO</a:t>
            </a:r>
            <a:endParaRPr lang="it-IT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="" xmlns:a16="http://schemas.microsoft.com/office/drawing/2014/main" id="{72349A24-F581-48D4-8D9E-800F54FAD4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978566"/>
              </p:ext>
            </p:extLst>
          </p:nvPr>
        </p:nvGraphicFramePr>
        <p:xfrm>
          <a:off x="243281" y="1963327"/>
          <a:ext cx="3421666" cy="3301399"/>
        </p:xfrm>
        <a:graphic>
          <a:graphicData uri="http://schemas.openxmlformats.org/drawingml/2006/table">
            <a:tbl>
              <a:tblPr firstRow="1" firstCol="1" bandRow="1"/>
              <a:tblGrid>
                <a:gridCol w="3421666">
                  <a:extLst>
                    <a:ext uri="{9D8B030D-6E8A-4147-A177-3AD203B41FA5}">
                      <a16:colId xmlns="" xmlns:a16="http://schemas.microsoft.com/office/drawing/2014/main" val="2996265717"/>
                    </a:ext>
                  </a:extLst>
                </a:gridCol>
              </a:tblGrid>
              <a:tr h="33013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75"/>
                        </a:spcAft>
                      </a:pPr>
                      <a:r>
                        <a:rPr lang="it-IT" sz="8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1</a:t>
                      </a:r>
                      <a:endParaRPr lang="it-IT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3200" marR="5715" indent="-203200" algn="just">
                        <a:lnSpc>
                          <a:spcPct val="98000"/>
                        </a:lnSpc>
                        <a:spcAft>
                          <a:spcPts val="1480"/>
                        </a:spcAft>
                      </a:pPr>
                      <a:r>
                        <a:rPr lang="it-IT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 Il bambino  pone domande sui temi esistenziali e religiosi,  su ciò che è bene o male e sulla giustizia.</a:t>
                      </a:r>
                      <a:endParaRPr lang="it-IT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690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2</a:t>
                      </a:r>
                      <a:endParaRPr lang="it-IT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3200" marR="17145" indent="-203200" algn="just">
                        <a:lnSpc>
                          <a:spcPct val="98000"/>
                        </a:lnSpc>
                        <a:spcAft>
                          <a:spcPts val="1485"/>
                        </a:spcAft>
                      </a:pPr>
                      <a:r>
                        <a:rPr lang="it-IT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 Il bambino  riconosce  alcuni linguaggi simbolici delle tradizioni e della vita dei cristiani (segni, feste, preghiere, canti, gestualità), per potere esprimere con creatività il proprio vissuto religioso.</a:t>
                      </a:r>
                      <a:endParaRPr lang="it-IT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68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3</a:t>
                      </a:r>
                      <a:endParaRPr lang="it-IT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553970" algn="r"/>
                        </a:tabLst>
                      </a:pPr>
                      <a:r>
                        <a:rPr lang="it-IT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	Il bambino impara alcuni termini del linguaggio cristiano, ascoltando</a:t>
                      </a:r>
                      <a:endParaRPr lang="it-IT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3200">
                        <a:lnSpc>
                          <a:spcPct val="107000"/>
                        </a:lnSpc>
                        <a:spcAft>
                          <a:spcPts val="1410"/>
                        </a:spcAft>
                      </a:pPr>
                      <a:r>
                        <a:rPr lang="it-IT" sz="7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sempliciracconti</a:t>
                      </a:r>
                      <a:r>
                        <a:rPr lang="it-IT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biblici.</a:t>
                      </a:r>
                      <a:endParaRPr lang="it-IT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690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4</a:t>
                      </a:r>
                      <a:endParaRPr lang="it-IT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43815" lvl="0" indent="-342900" algn="just" fontAlgn="base">
                        <a:lnSpc>
                          <a:spcPct val="98000"/>
                        </a:lnSpc>
                        <a:spcAft>
                          <a:spcPts val="755"/>
                        </a:spcAft>
                        <a:buClr>
                          <a:srgbClr val="000000"/>
                        </a:buClr>
                        <a:buSzPts val="6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Il bambino  pone domande sulle diversità culturali, su ciò che è bene o male e sulla giustizia,  e ha raggiunto una prima consapevolezza dei propri diritti e doveri, delle regole del vivere insieme.</a:t>
                      </a:r>
                      <a:endParaRPr lang="it-IT" sz="12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43815" lvl="0" indent="-342900"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Scopre  nei racconti del Vangelo la persona e l’insegnamento di Gesù, da cui apprende che Dio è Padre di tutti e che la Chiesa e la comunità di uomini e donne unita nel suo nome, per sviluppare un positivo senso di sé e sperimentare relazioni serene con gli altri, anche appartenenti a differenti tradizioni  culturali e religiose.</a:t>
                      </a:r>
                      <a:endParaRPr lang="it-IT" sz="12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83820" marT="0" marB="73025" anchor="b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85112200"/>
                  </a:ext>
                </a:extLst>
              </a:tr>
            </a:tbl>
          </a:graphicData>
        </a:graphic>
      </p:graphicFrame>
      <p:graphicFrame>
        <p:nvGraphicFramePr>
          <p:cNvPr id="9" name="Tabella 8">
            <a:extLst>
              <a:ext uri="{FF2B5EF4-FFF2-40B4-BE49-F238E27FC236}">
                <a16:creationId xmlns="" xmlns:a16="http://schemas.microsoft.com/office/drawing/2014/main" id="{6685DBFF-A416-4911-9382-5C979CD59C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599544"/>
              </p:ext>
            </p:extLst>
          </p:nvPr>
        </p:nvGraphicFramePr>
        <p:xfrm>
          <a:off x="3742887" y="2004829"/>
          <a:ext cx="3932531" cy="3259898"/>
        </p:xfrm>
        <a:graphic>
          <a:graphicData uri="http://schemas.openxmlformats.org/drawingml/2006/table">
            <a:tbl>
              <a:tblPr firstRow="1" firstCol="1" bandRow="1"/>
              <a:tblGrid>
                <a:gridCol w="3932531">
                  <a:extLst>
                    <a:ext uri="{9D8B030D-6E8A-4147-A177-3AD203B41FA5}">
                      <a16:colId xmlns="" xmlns:a16="http://schemas.microsoft.com/office/drawing/2014/main" val="3409146521"/>
                    </a:ext>
                  </a:extLst>
                </a:gridCol>
              </a:tblGrid>
              <a:tr h="3259898">
                <a:tc>
                  <a:txBody>
                    <a:bodyPr/>
                    <a:lstStyle/>
                    <a:p>
                      <a:pPr marL="17780"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1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3200" indent="-203200" algn="just">
                        <a:lnSpc>
                          <a:spcPct val="103000"/>
                        </a:lnSpc>
                        <a:spcAft>
                          <a:spcPts val="840"/>
                        </a:spcAft>
                      </a:pPr>
                      <a:r>
                        <a:rPr lang="it-IT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 L’alunno riflette su Dio Creatore e Padre, sui dati fondamentali della vita di Gesù e sa collegare i contenuti principali del suo insegnamento alle tradizioni dell’ambiente in cui vive.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2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1270" lvl="0" indent="-342900" algn="just" fontAlgn="base">
                        <a:lnSpc>
                          <a:spcPct val="103000"/>
                        </a:lnSpc>
                        <a:spcAft>
                          <a:spcPts val="5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L’alunno riconosce che la Bibbia è il libro sacro per cristiani ed ebrei e documento fondamentale della nostra cultura, sapendola distinguere da altre tipologie di testi, tra cui quelli di altre religioni;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1270" lvl="0" indent="-342900" algn="just" fontAlgn="base">
                        <a:lnSpc>
                          <a:spcPct val="103000"/>
                        </a:lnSpc>
                        <a:spcAft>
                          <a:spcPts val="2520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Identifica le caratteristiche essenziali di un brano biblico, sa farsi accompagnare nell’analisi delle pagine a lui più accessibili, per collegarle alla propria esperienza.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3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3200" marR="1270" indent="-203200" algn="just">
                        <a:lnSpc>
                          <a:spcPct val="103000"/>
                        </a:lnSpc>
                        <a:spcAft>
                          <a:spcPts val="840"/>
                        </a:spcAft>
                      </a:pPr>
                      <a:r>
                        <a:rPr lang="it-IT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 L'alunno riconosce il significato cristiano del Natale e della Pasqua, traendone motivo per interrogarsi sul valore di tali festività nell’esperienza personale, familiare e sociale.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4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3200" marR="2540" indent="-203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	L’alunno si confronta con l’esperienza religiosa e distingue la specificità della proposta di salvezza del cristianesimo; identifica nella Chiesa la comunità di coloro che credono in Gesù Cristo e si impegnano per mettere in pratica il suo insegnamento; coglie il significato dei Sacramenti e si interroga sul valore che essi hanno nella vita dei cristiani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075" marT="154940" marB="0">
                    <a:lnL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52005626"/>
                  </a:ext>
                </a:extLst>
              </a:tr>
            </a:tbl>
          </a:graphicData>
        </a:graphic>
      </p:graphicFrame>
      <p:graphicFrame>
        <p:nvGraphicFramePr>
          <p:cNvPr id="11" name="Tabella 10">
            <a:extLst>
              <a:ext uri="{FF2B5EF4-FFF2-40B4-BE49-F238E27FC236}">
                <a16:creationId xmlns="" xmlns:a16="http://schemas.microsoft.com/office/drawing/2014/main" id="{CEC70934-1D05-4EB3-8A27-9E3D724675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954617"/>
              </p:ext>
            </p:extLst>
          </p:nvPr>
        </p:nvGraphicFramePr>
        <p:xfrm>
          <a:off x="7878618" y="1963327"/>
          <a:ext cx="3546764" cy="3301400"/>
        </p:xfrm>
        <a:graphic>
          <a:graphicData uri="http://schemas.openxmlformats.org/drawingml/2006/table">
            <a:tbl>
              <a:tblPr firstRow="1" firstCol="1" bandRow="1"/>
              <a:tblGrid>
                <a:gridCol w="3546764">
                  <a:extLst>
                    <a:ext uri="{9D8B030D-6E8A-4147-A177-3AD203B41FA5}">
                      <a16:colId xmlns="" xmlns:a16="http://schemas.microsoft.com/office/drawing/2014/main" val="881357156"/>
                    </a:ext>
                  </a:extLst>
                </a:gridCol>
              </a:tblGrid>
              <a:tr h="3301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95"/>
                        </a:spcAft>
                      </a:pPr>
                      <a:r>
                        <a:rPr lang="it-IT" sz="7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01775" algn="ctr"/>
                        </a:tabLst>
                      </a:pPr>
                      <a:r>
                        <a:rPr lang="it-IT" sz="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	L’alunno è aperto alla sincera ricerca della verità e sa interrogarsi sul trascendente e </a:t>
                      </a:r>
                    </a:p>
                    <a:p>
                      <a:pPr marL="203200">
                        <a:lnSpc>
                          <a:spcPct val="98000"/>
                        </a:lnSpc>
                        <a:spcAft>
                          <a:spcPts val="720"/>
                        </a:spcAft>
                      </a:pPr>
                      <a:r>
                        <a:rPr lang="it-IT" sz="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porsi domande di senso, cogliendo l’intreccio tra dimensione religiosa e culturale. A partire dal contesto in cui vive, sa interagire con persone di religione differente, sviluppando un’identità capace di accoglienza, confronto e dialogo.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30"/>
                        </a:spcAft>
                      </a:pPr>
                      <a:r>
                        <a:rPr lang="it-IT" sz="7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15240">
                        <a:lnSpc>
                          <a:spcPct val="107000"/>
                        </a:lnSpc>
                        <a:spcAft>
                          <a:spcPts val="575"/>
                        </a:spcAft>
                      </a:pPr>
                      <a:r>
                        <a:rPr lang="it-IT" sz="7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2</a:t>
                      </a:r>
                    </a:p>
                    <a:p>
                      <a:pPr marL="342900" marR="93345" lvl="0" indent="-342900" fontAlgn="base">
                        <a:lnSpc>
                          <a:spcPct val="98000"/>
                        </a:lnSpc>
                        <a:spcAft>
                          <a:spcPts val="40"/>
                        </a:spcAft>
                        <a:buClr>
                          <a:srgbClr val="000000"/>
                        </a:buClr>
                        <a:buSzPts val="600"/>
                        <a:buFont typeface="+mj-lt"/>
                        <a:buAutoNum type="romanUcPeriod"/>
                      </a:pPr>
                      <a:r>
                        <a:rPr lang="it-IT" sz="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Individua, a partire dalla Bibbia, le tappe essenziali e i dati oggettivi della storia della salvezza, della vita e dell’insegnamento di Gesù, del Cristianesimo delle origini.</a:t>
                      </a:r>
                    </a:p>
                    <a:p>
                      <a:pPr marL="342900" marR="93345" lvl="0" indent="-342900" fontAlgn="base">
                        <a:lnSpc>
                          <a:spcPct val="98000"/>
                        </a:lnSpc>
                        <a:spcAft>
                          <a:spcPts val="1540"/>
                        </a:spcAft>
                        <a:buClr>
                          <a:srgbClr val="000000"/>
                        </a:buClr>
                        <a:buSzPts val="600"/>
                        <a:buFont typeface="+mj-lt"/>
                        <a:buAutoNum type="romanUcPeriod"/>
                      </a:pPr>
                      <a:r>
                        <a:rPr lang="it-IT" sz="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Ricostruisce gli elementi fondamentali della storia della Chiesa e li confronta con le vicende della storia civile passata e recente elaborando criteri per avviare un’interpretazione consapevole.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575"/>
                        </a:spcAft>
                      </a:pPr>
                      <a:r>
                        <a:rPr lang="it-IT" sz="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it-IT" sz="7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ompetenza specifica 3</a:t>
                      </a:r>
                    </a:p>
                    <a:p>
                      <a:pPr marL="203200" marR="44450" indent="-203200" algn="just">
                        <a:lnSpc>
                          <a:spcPct val="98000"/>
                        </a:lnSpc>
                        <a:spcAft>
                          <a:spcPts val="825"/>
                        </a:spcAft>
                      </a:pPr>
                      <a:r>
                        <a:rPr lang="it-IT" sz="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 Riconosce linguaggi espressivi della fede (simboli, preghiere, riti, </a:t>
                      </a:r>
                      <a:r>
                        <a:rPr lang="it-IT" sz="7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ecc</a:t>
                      </a:r>
                      <a:r>
                        <a:rPr lang="it-IT" sz="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…), ne individua le tracce presenti in ambiti locali, italiano, europeo e nel mondo imparando ad apprezzarli dal punto di vista artistico, culturale e spirituale.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695"/>
                        </a:spcAft>
                      </a:pPr>
                      <a:r>
                        <a:rPr lang="it-IT" sz="7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4</a:t>
                      </a:r>
                    </a:p>
                    <a:p>
                      <a:pPr marL="203200" marR="17145" indent="-203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 Coglie le indicazioni etiche della fede cristiana e le rende oggetto di riflessione in vista di scelte di vita progettuali e responsabili. Inizia a confrontarsi con la complessità dell’esistenza e impara a dare valore ai propri comportamenti, per relazionarsi in maniera armoniosa con se stesso, con gli altri, con il mondo che lo circonda.</a:t>
                      </a:r>
                    </a:p>
                  </a:txBody>
                  <a:tcPr marL="76200" marR="41275" marT="101600" marB="0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90407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295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/>
          </p:nvPr>
        </p:nvGraphicFramePr>
        <p:xfrm>
          <a:off x="1883616" y="361258"/>
          <a:ext cx="8707761" cy="6540136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0014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024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350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3505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3505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9600">
                <a:tc rowSpan="2"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algn="ctr"/>
                      <a:endParaRPr lang="it-IT" sz="1000" b="1" dirty="0"/>
                    </a:p>
                    <a:p>
                      <a:pPr algn="ctr"/>
                      <a:endParaRPr lang="it-IT" sz="1000" b="1" dirty="0"/>
                    </a:p>
                    <a:p>
                      <a:pPr algn="ctr"/>
                      <a:r>
                        <a:rPr lang="it-IT" sz="1000" b="1" dirty="0"/>
                        <a:t>SCUOLA DELL’INFANZIA</a:t>
                      </a:r>
                    </a:p>
                  </a:txBody>
                  <a:tcPr marL="65314" marR="6531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L="65314" marR="65314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000" b="1" dirty="0"/>
                    </a:p>
                  </a:txBody>
                  <a:tcPr marL="65314" marR="65314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dirty="0"/>
                        <a:t>SCUOLA SECOND. </a:t>
                      </a:r>
                      <a:r>
                        <a:rPr lang="it-IT" sz="1000" b="1" dirty="0" err="1"/>
                        <a:t>DI</a:t>
                      </a:r>
                      <a:r>
                        <a:rPr lang="it-IT" sz="1000" b="1" dirty="0"/>
                        <a:t>   I   GRADO</a:t>
                      </a:r>
                    </a:p>
                  </a:txBody>
                  <a:tcPr marL="65314" marR="65314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114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0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0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0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0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14800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/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1.A  </a:t>
                      </a:r>
                      <a:r>
                        <a:rPr kumimoji="0" lang="it-IT" alt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Comprendere informazioni  utilizzando ausili visivi, sonori e digitali.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it-IT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900" dirty="0">
                        <a:latin typeface="+mn-lt"/>
                      </a:endParaRPr>
                    </a:p>
                    <a:p>
                      <a:endParaRPr lang="it-IT" sz="900" dirty="0">
                        <a:latin typeface="+mn-lt"/>
                      </a:endParaRPr>
                    </a:p>
                    <a:p>
                      <a:endParaRPr lang="it-IT" sz="900" dirty="0">
                        <a:latin typeface="+mn-lt"/>
                      </a:endParaRPr>
                    </a:p>
                    <a:p>
                      <a:endParaRPr lang="it-IT" sz="900" dirty="0">
                        <a:latin typeface="+mn-lt"/>
                      </a:endParaRP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alt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1.A  </a:t>
                      </a:r>
                      <a:r>
                        <a:rPr kumimoji="0" lang="it-IT" alt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Comprendere l’argomento e le  informazioni principali di discorsi  affrontati in classe.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altLang="it-IT" sz="900" dirty="0"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it-IT" altLang="it-IT" sz="900" baseline="0" dirty="0"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900" dirty="0"/>
                        <a:t> </a:t>
                      </a:r>
                      <a:r>
                        <a:rPr kumimoji="0" lang="it-IT" alt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1.B  </a:t>
                      </a:r>
                      <a:r>
                        <a:rPr lang="it-IT" sz="900" dirty="0"/>
                        <a:t>Esprimere, in forma orale e scritta, pensieri, sentimenti, fatti e opinioni, </a:t>
                      </a:r>
                      <a:r>
                        <a:rPr lang="it-IT" altLang="it-IT" sz="900" dirty="0"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utilizzando vocaboli adeguati</a:t>
                      </a:r>
                      <a:r>
                        <a:rPr lang="it-IT" altLang="it-IT" sz="900" baseline="0" dirty="0"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al contesto.</a:t>
                      </a:r>
                      <a:r>
                        <a:rPr lang="it-IT" sz="900" dirty="0"/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altLang="it-IT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  <a:defRPr/>
                      </a:pPr>
                      <a:r>
                        <a:rPr kumimoji="0" lang="it-IT" alt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1.A </a:t>
                      </a:r>
                      <a:r>
                        <a:rPr kumimoji="0" lang="it-IT" altLang="it-IT" sz="9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Comprendere  ed utilizzare fonti di diverso tipo con l’ausilio di strumenti  visivi, sonori e digitali.</a:t>
                      </a: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  <a:defRPr/>
                      </a:pPr>
                      <a:endParaRPr kumimoji="0" lang="it-IT" altLang="it-IT" sz="9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  <a:defRPr/>
                      </a:pPr>
                      <a:endParaRPr kumimoji="0" lang="it-IT" altLang="it-IT" sz="9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  <a:defRPr/>
                      </a:pPr>
                      <a:endParaRPr kumimoji="0" lang="it-IT" altLang="it-IT" sz="9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  <a:defRPr/>
                      </a:pPr>
                      <a:r>
                        <a:rPr kumimoji="0" lang="it-IT" altLang="it-IT" sz="9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1.B </a:t>
                      </a:r>
                      <a:r>
                        <a:rPr kumimoji="0" lang="it-IT" altLang="it-IT" sz="9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Esprimere argomentazioni appropriate al contesto sia oralmente, sia per iscritto.</a:t>
                      </a:r>
                      <a:endParaRPr kumimoji="0" lang="it-IT" sz="9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  <a:defRPr/>
                      </a:pPr>
                      <a:endParaRPr kumimoji="0" lang="it-IT" sz="9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  <a:defRPr/>
                      </a:pPr>
                      <a:endParaRPr lang="it-IT" sz="900" dirty="0"/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  <a:defRPr/>
                      </a:pPr>
                      <a:r>
                        <a:rPr lang="it-IT" sz="900" b="1" dirty="0"/>
                        <a:t>1.C </a:t>
                      </a:r>
                      <a:r>
                        <a:rPr lang="it-IT" sz="900" dirty="0"/>
                        <a:t> Produrre testi, anche multimediali, utilizzando  l’accostamento dei linguaggi verbali con quelli iconici e sonori</a:t>
                      </a:r>
                      <a:r>
                        <a:rPr lang="it-IT" sz="900" u="none" dirty="0"/>
                        <a:t>.</a:t>
                      </a:r>
                      <a:r>
                        <a:rPr lang="it-IT" sz="900" u="sng" dirty="0"/>
                        <a:t> </a:t>
                      </a: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  <a:defRPr/>
                      </a:pPr>
                      <a:endParaRPr kumimoji="0" lang="it-IT" altLang="it-IT" sz="9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marL="0" indent="0" algn="l" defTabSz="1221692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kumimoji="0" lang="it-IT" alt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1.A</a:t>
                      </a:r>
                      <a:r>
                        <a:rPr kumimoji="0" lang="it-IT" alt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4D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it-IT" alt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Distinguere e utilizzare fonti di diverso tipo, raccogliere ed elaborare informazioni, interpretare concetti , usando ausili visivi, sonori e digitali. </a:t>
                      </a:r>
                    </a:p>
                    <a:p>
                      <a:pPr marL="0" indent="0" algn="l" defTabSz="1221692" rtl="0" eaLnBrk="1" latinLnBrk="0" hangingPunct="1">
                        <a:buFont typeface="Arial" panose="020B0604020202020204" pitchFamily="34" charset="0"/>
                        <a:buNone/>
                      </a:pPr>
                      <a:endParaRPr kumimoji="0" lang="it-IT" alt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indent="0" algn="l" defTabSz="1221692" rtl="0" eaLnBrk="1" latinLnBrk="0" hangingPunct="1">
                        <a:buFont typeface="Arial" panose="020B0604020202020204" pitchFamily="34" charset="0"/>
                        <a:buNone/>
                      </a:pPr>
                      <a:endParaRPr kumimoji="0" lang="it-IT" alt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indent="0" algn="l" defTabSz="1221692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kumimoji="0" lang="it-IT" alt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1.B</a:t>
                      </a:r>
                      <a:r>
                        <a:rPr kumimoji="0" lang="it-IT" alt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Formulare ed esprime argomentazioni, con motivazioni adeguate al contesto, sia oralmente , sia per iscritto.</a:t>
                      </a: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marR="0" lvl="0" indent="-17780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1.C</a:t>
                      </a:r>
                      <a:r>
                        <a:rPr lang="it-IT" sz="900" dirty="0"/>
                        <a:t> Produrre testi, anche multimediali, utilizzando</a:t>
                      </a:r>
                      <a:r>
                        <a:rPr lang="it-IT" sz="900" baseline="0" dirty="0"/>
                        <a:t> </a:t>
                      </a:r>
                      <a:r>
                        <a:rPr lang="it-IT" sz="900" dirty="0"/>
                        <a:t>l’accostamento dei linguaggi verbali con quelli iconici e sonori</a:t>
                      </a:r>
                      <a:r>
                        <a:rPr lang="it-IT" sz="900" u="none" dirty="0"/>
                        <a:t>.</a:t>
                      </a:r>
                      <a:r>
                        <a:rPr lang="it-IT" sz="900" u="sng" dirty="0"/>
                        <a:t> </a:t>
                      </a: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771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 marL="65314" marR="65314" marT="32657" marB="3265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 marL="65314" marR="65314" marT="32657" marB="32657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  <a:endParaRPr lang="it-IT" sz="7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 marL="65314" marR="65314" marT="32657" marB="32657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7971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§"/>
                      </a:pPr>
                      <a:r>
                        <a:rPr lang="it-IT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Storie e poesie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§"/>
                      </a:pPr>
                      <a:r>
                        <a:rPr lang="it-IT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9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Protolettura</a:t>
                      </a:r>
                      <a:r>
                        <a:rPr lang="it-IT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§"/>
                      </a:pPr>
                      <a:r>
                        <a:rPr lang="it-IT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parola scritta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§"/>
                      </a:pPr>
                      <a:r>
                        <a:rPr lang="it-IT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 onomatopee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§"/>
                      </a:pPr>
                      <a:r>
                        <a:rPr lang="it-IT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suoni delle parole.</a:t>
                      </a:r>
                    </a:p>
                    <a:p>
                      <a:r>
                        <a:rPr lang="it-IT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it-IT" altLang="it-IT" sz="90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Codici</a:t>
                      </a:r>
                      <a:r>
                        <a:rPr lang="it-IT" altLang="it-IT" sz="900" kern="1200" baseline="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altLang="it-IT" sz="90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fondamentali della comunicazione orale, verbale e non verbale.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it-IT" alt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Microsoft YaHei" panose="020B0503020204020204" pitchFamily="34" charset="-122"/>
                      </a:endParaRP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it-IT" altLang="it-IT" sz="90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Codici</a:t>
                      </a:r>
                      <a:r>
                        <a:rPr lang="it-IT" altLang="it-IT" sz="900" kern="1200" baseline="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altLang="it-IT" sz="90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fondamentali della comunicazione orale, verbale e non verbale.</a:t>
                      </a:r>
                    </a:p>
                    <a:p>
                      <a:pPr marL="171450" marR="0" lvl="0" indent="-17145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, SECONDO E TERZO ANNO</a:t>
                      </a:r>
                      <a:endParaRPr kumimoji="0" lang="it-IT" altLang="it-IT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0" lang="it-IT" alt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+mn-cs"/>
                        </a:rPr>
                        <a:t>Codici fondamentali della comunicazione orale, verbale e non verbale.</a:t>
                      </a:r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1677630" y="2099519"/>
            <a:ext cx="200086" cy="29676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65291" tIns="32646" rIns="65291" bIns="32646" rtlCol="0">
            <a:spAutoFit/>
          </a:bodyPr>
          <a:lstStyle/>
          <a:p>
            <a:pPr defTabSz="914090"/>
            <a:endParaRPr lang="it-IT" sz="857" b="1" dirty="0">
              <a:solidFill>
                <a:prstClr val="black"/>
              </a:solidFill>
              <a:latin typeface="Calibri"/>
            </a:endParaRPr>
          </a:p>
          <a:p>
            <a:pPr defTabSz="914090"/>
            <a:r>
              <a:rPr lang="it-IT" sz="857" b="1" dirty="0">
                <a:solidFill>
                  <a:prstClr val="black"/>
                </a:solidFill>
                <a:latin typeface="Calibri"/>
              </a:rPr>
              <a:t>COMPETENZA   </a:t>
            </a:r>
          </a:p>
          <a:p>
            <a:pPr defTabSz="914090"/>
            <a:endParaRPr lang="it-IT" sz="857" b="1" dirty="0">
              <a:solidFill>
                <a:prstClr val="black"/>
              </a:solidFill>
              <a:latin typeface="Calibri"/>
            </a:endParaRPr>
          </a:p>
          <a:p>
            <a:pPr defTabSz="914090"/>
            <a:endParaRPr lang="it-IT" sz="857" b="1" dirty="0">
              <a:solidFill>
                <a:prstClr val="black"/>
              </a:solidFill>
              <a:latin typeface="Calibri"/>
            </a:endParaRPr>
          </a:p>
          <a:p>
            <a:pPr defTabSz="914090"/>
            <a:r>
              <a:rPr lang="it-IT" sz="857" b="1" dirty="0">
                <a:solidFill>
                  <a:prstClr val="black"/>
                </a:solidFill>
                <a:latin typeface="Calibri"/>
              </a:rPr>
              <a:t>SPECIFICA</a:t>
            </a:r>
            <a:r>
              <a:rPr lang="it-IT" sz="857" dirty="0">
                <a:solidFill>
                  <a:prstClr val="black"/>
                </a:solidFill>
                <a:latin typeface="Calibri"/>
              </a:rPr>
              <a:t> </a:t>
            </a:r>
            <a:endParaRPr lang="it-IT" sz="857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Freccia a destra 6"/>
          <p:cNvSpPr/>
          <p:nvPr/>
        </p:nvSpPr>
        <p:spPr>
          <a:xfrm>
            <a:off x="1923379" y="3101459"/>
            <a:ext cx="267603" cy="15430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rtlCol="0" anchor="ctr"/>
          <a:lstStyle/>
          <a:p>
            <a:pPr algn="ctr" defTabSz="914090"/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793702" y="927364"/>
            <a:ext cx="107708" cy="11647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rtlCol="0" anchor="ctr"/>
          <a:lstStyle/>
          <a:p>
            <a:pPr algn="ctr" defTabSz="914090"/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Rettangolo 11"/>
          <p:cNvSpPr/>
          <p:nvPr/>
        </p:nvSpPr>
        <p:spPr>
          <a:xfrm flipV="1">
            <a:off x="1823284" y="5074782"/>
            <a:ext cx="48544" cy="8504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rtlCol="0" anchor="ctr"/>
          <a:lstStyle/>
          <a:p>
            <a:pPr algn="ctr" defTabSz="914090"/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1869718" y="5797614"/>
            <a:ext cx="1071579" cy="15430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rtlCol="0" anchor="ctr"/>
          <a:lstStyle/>
          <a:p>
            <a:pPr algn="ctr" defTabSz="914090"/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16D9FFC1-324D-44D2-81CB-B969DD697B11}"/>
              </a:ext>
            </a:extLst>
          </p:cNvPr>
          <p:cNvSpPr txBox="1"/>
          <p:nvPr/>
        </p:nvSpPr>
        <p:spPr>
          <a:xfrm>
            <a:off x="2105894" y="2273926"/>
            <a:ext cx="1041459" cy="1455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18">
              <a:defRPr/>
            </a:pPr>
            <a:endParaRPr lang="it-IT" sz="929" dirty="0">
              <a:solidFill>
                <a:prstClr val="black"/>
              </a:solidFill>
              <a:latin typeface="Calibri"/>
            </a:endParaRPr>
          </a:p>
          <a:p>
            <a:pPr lvl="0" algn="ctr" defTabSz="914090">
              <a:defRPr/>
            </a:pPr>
            <a:r>
              <a:rPr lang="it-IT" sz="1000" b="1" dirty="0">
                <a:solidFill>
                  <a:prstClr val="black"/>
                </a:solidFill>
              </a:rPr>
              <a:t> 1)Conoscere e comprendere le strutture e i concetti sociali, economici, giuridici e politici.</a:t>
            </a:r>
          </a:p>
          <a:p>
            <a:pPr defTabSz="914418">
              <a:defRPr/>
            </a:pPr>
            <a:r>
              <a:rPr lang="it-IT" sz="929" b="1" dirty="0">
                <a:solidFill>
                  <a:prstClr val="black"/>
                </a:solidFill>
                <a:latin typeface="Calibri"/>
              </a:rPr>
              <a:t>.</a:t>
            </a:r>
            <a:endParaRPr lang="it-IT" sz="1786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Freccia a destra 14">
            <a:extLst>
              <a:ext uri="{FF2B5EF4-FFF2-40B4-BE49-F238E27FC236}">
                <a16:creationId xmlns="" xmlns:a16="http://schemas.microsoft.com/office/drawing/2014/main" id="{7D61EEAC-9B83-4EAC-99B3-8629D3661B2D}"/>
              </a:ext>
            </a:extLst>
          </p:cNvPr>
          <p:cNvSpPr/>
          <p:nvPr/>
        </p:nvSpPr>
        <p:spPr>
          <a:xfrm>
            <a:off x="1793702" y="805683"/>
            <a:ext cx="894086" cy="15430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rtlCol="0" anchor="ctr"/>
          <a:lstStyle/>
          <a:p>
            <a:pPr algn="ctr" defTabSz="914090"/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Casella di testo 2">
            <a:extLst>
              <a:ext uri="{FF2B5EF4-FFF2-40B4-BE49-F238E27FC236}">
                <a16:creationId xmlns="" xmlns:a16="http://schemas.microsoft.com/office/drawing/2014/main" id="{FD346B41-CC4F-4B6A-9E8E-DF45F1DB9848}"/>
              </a:ext>
            </a:extLst>
          </p:cNvPr>
          <p:cNvSpPr txBox="1"/>
          <p:nvPr/>
        </p:nvSpPr>
        <p:spPr>
          <a:xfrm>
            <a:off x="141496" y="46374"/>
            <a:ext cx="12192000" cy="318782"/>
          </a:xfrm>
          <a:prstGeom prst="rect">
            <a:avLst/>
          </a:prstGeom>
          <a:solidFill>
            <a:srgbClr val="ED7D31">
              <a:lumMod val="40000"/>
              <a:lumOff val="60000"/>
            </a:srgb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COMPETENZE CHIAVE EUROPEE</a:t>
            </a: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kumimoji="0" lang="it-IT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COMPETENZA IN MATERIA DI CITTADINANZA- COMPETENZA IN MATERIA DI CONSAPEVOLEZZA ED ESPRESSIONE CULTURALI</a:t>
            </a: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icrosoft YaHei" charset="0"/>
                <a:cs typeface="Microsoft YaHei" charset="0"/>
              </a:rPr>
              <a:t> -</a:t>
            </a:r>
            <a:r>
              <a:rPr kumimoji="0" lang="it-IT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anose="02020603050405020304" pitchFamily="18" charset="0"/>
              </a:rPr>
              <a:t>COMPETENZA PERSONALE, SOCIALE E CAPACITA’ DI IMPARARE AD IMPARARE.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kumimoji="0" lang="it-IT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kumimoji="0" lang="it-IT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889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1" name="Group 1">
            <a:extLst>
              <a:ext uri="{FF2B5EF4-FFF2-40B4-BE49-F238E27FC236}">
                <a16:creationId xmlns="" xmlns:a16="http://schemas.microsoft.com/office/drawing/2014/main" id="{98D876F1-D307-413C-850F-292991A1A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996970"/>
              </p:ext>
            </p:extLst>
          </p:nvPr>
        </p:nvGraphicFramePr>
        <p:xfrm>
          <a:off x="396380" y="318782"/>
          <a:ext cx="11644315" cy="5648995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8305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790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794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7758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7758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61010">
                <a:tc rowSpan="2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32659" marB="32659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SCUOLA DELL’INFANZIA</a:t>
                      </a: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0" marB="0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0"/>
                        </a:rPr>
                        <a:t>PRIMO TRIENNIO SCUOLA  PRIM.</a:t>
                      </a:r>
                      <a:endParaRPr kumimoji="0" lang="it-IT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0" marB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0"/>
                        </a:rPr>
                        <a:t>BIENNIO FIN. SCUOLA  PRIMARIA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0" marB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SCUOLA SECOND. DI   I   GRADO</a:t>
                      </a: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0" marB="0" horzOverflow="overflow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179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OBIETTIVI DI APPRENDIMENTO (CONOSCENZE E ABILITÀ)</a:t>
                      </a: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32659" marB="32659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0"/>
                        </a:rPr>
                        <a:t>OBIETTIVI DI APPRENDIMENTO (CONOSCENZE E ABILITÀ)</a:t>
                      </a:r>
                      <a:endParaRPr kumimoji="0" lang="it-IT" sz="1000" b="1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32659" marB="32659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0"/>
                        </a:rPr>
                        <a:t>OBIETTIVI DI APPRENDIMENTO (CONOSCENZE E ABILITÀ)</a:t>
                      </a:r>
                      <a:endParaRPr kumimoji="0" lang="it-IT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32659" marB="32659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OBIETTIVI DI APPRENDIMENTO (CONOSCENZE E ABILITÀ)</a:t>
                      </a: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32659" marB="32659" horzOverflow="overflow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59594">
                <a:tc rowSpan="2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Analizza fonti di tipo diverso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Organizza le informazioni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Comprende ed utilizza gli strumenti concettuali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Produce testi scritti ed orali usando il lessico specifico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32659" marB="32659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1.A)Individuare semplici documenti  e fonti del proprio vissuto 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1.B)Ricostruire la propria storia persona le 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1.C) Rappresentare  il proprio albero genealogico 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1.D) Prendere consapevolezza del trascorrere del tempo durante le fasi della giornata scolastica 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1.E) Comprendere i concetti temporali: prima ,adesso, dopo, ieri,oggi domani 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1.F) Cogliere la successione temporale nei giorni della settimana ,nei mesi e nelle stagioni 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1.G)  Individuare i cambiamenti su se stesso ,sulle persone e sulle cose.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1H) Utilizzare semplici strumenti di misurazione del tempo .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1.I) Conoscere gli elementi culturali di base del proprio territorio 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1.L) Conoscere gli aspetti fondamentali della propria tradizione culturale .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1.M) Partecipare alle iniziative delle funzioni pubbliche , associazioni , club service volte a migliorare le condizioni del nostro territorio e della comunità.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32659" marB="32659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Uso delle fonti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Individuare le tracce e usarle come fonti per produrre conoscenze sul proprio passato, della generazione degli adulti e della comunità di appartenenza.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Ricavare da fonti di tipo diverso informazioni e conoscenze su aspetti del passato.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Organizzazione delle informazioni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Rappresentare graficamente e verbalmente le attività, i fatti vissuti e narrati.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Riconoscere relazioni di successione e di contemporaneità, durate, periodi, cicli temporali, mutamenti, in fenomeni ed esperienze vissute e narrate.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Comprendere la funzione e l’uso degli strumenti convenzionali per la misurazione e la rappresentazione del tempo (orologio, calendario, linea temporale …).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Strumenti concettuali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Seguire e comprendere vicende storiche attraverso l’ascolto o lettura di testi dell’antichità, di storie, racconti, biografie di grandi del passato.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Organizzare le conoscenze acquisite in semplici schemi temporali.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Individuare analogie e differenze attraverso il confronto tra quadri </a:t>
                      </a:r>
                      <a:r>
                        <a:rPr kumimoji="0" lang="it-IT" sz="8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storico-sociali</a:t>
                      </a: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diversi, lontani nello spazio e nel tempo.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Produzione scritta e orale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Rappresentare conoscenze e concetti appresi mediante </a:t>
                      </a:r>
                      <a:r>
                        <a:rPr kumimoji="0" lang="it-IT" sz="8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grafismi</a:t>
                      </a: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, disegni, testi scritti e con risorse digitali.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Riferire in modo semplice e coerente le conoscenze acquisite.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it-IT" sz="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32659" marB="32659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Uso delle fonti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Produrre informazioni con fonti di diversa natura utili alla ricostruzione di un fenomeno storico.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Rappresentare, in un quadro storico-sociale, le informazioni che scaturiscono dalle tracce del passato presenti sul territorio vissuto.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Organizzazione delle informazioni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Leggere una carta storico-geografica relativa alle civiltà studiate.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Usare cronologie e carte storico-geografiche per rappresentare le conoscenze.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Confrontare i quadri storici delle civiltà affrontate.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Strumenti concettuali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Usare il sistema di misura occidentale del tempo storico (avanti Cristo – dopo Cristo) e comprendere i sistemi di misura del tempo storico di altre civiltà.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Elaborare rappresentazioni sintetiche delle società studiate, mettendo in rilievo le relazioni fra gli elementi caratterizzanti.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Produzione scritta e orale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Confrontare aspetti caratterizzanti le diverse società studiate anche in rapporto al presente.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Ricavare e produrre informazioni da grafici, tabelle, carte storiche, reperti iconografici e consultare testi di genere diverso, manualistici e non, cartacei e digitali.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Esporre con coerenza </a:t>
                      </a: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32659" marB="32659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Uso delle fonti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Conoscere alcune procedure e tecniche di lavoro nei siti archeologici, nelle biblioteche e negli archivi.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Usare fonti di diverso tipo (documentarie, iconografiche, narrative, materiali, orali, digitali, ecc.) per produrre conoscenze su temi definiti.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Organizzazione delle informazioni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Selezionare e organizzare le informazioni con mappe, schemi, tabelle, grafici e risorse digitali.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Costruire grafici e mappe spazio-temporali, per organizzare le conoscenze studiate.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Collocare la storia locale in relazione con la storia italiana, europea, mondiale.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Formulare e verificare ipotesi sulla base delle informazioni prodotte e delle conoscenze elaborate.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Strumenti concettuali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Comprendere aspetti e strutture dei processi storici italiani, europei e mondiali.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Conoscere il patrimonio culturale collegato con i temi affrontati.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Usare le conoscenze apprese per comprendere problemi ecologici, interculturali e di convivenza civile.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Produzione scritta e orale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Produrre testi, utilizzando conoscenze selezionate da fonti di informazione diverse, manualistiche e non, cartacee e digitali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Argomentare su conoscenze e concetti appresi usando il linguaggio specifico della disciplina.</a:t>
                      </a: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9" marB="32659"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758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32659" marB="32659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32659" marB="32659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32659" marB="32659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4" marR="65314" marT="32659" marB="32659" horzOverflow="overflow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345" name="Rectangle 75">
            <a:extLst>
              <a:ext uri="{FF2B5EF4-FFF2-40B4-BE49-F238E27FC236}">
                <a16:creationId xmlns="" xmlns:a16="http://schemas.microsoft.com/office/drawing/2014/main" id="{9E837E44-AB5F-4D15-8CA2-BCBAA3951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304" y="1993069"/>
            <a:ext cx="198438" cy="3943350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4278" tIns="32139" rIns="64278" bIns="3213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900" b="1">
                <a:solidFill>
                  <a:srgbClr val="000000"/>
                </a:solidFill>
                <a:ea typeface="Microsoft YaHei" panose="020B0503020204020204" pitchFamily="34" charset="-122"/>
              </a:rPr>
              <a:t>COMPETENZE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900" b="1">
              <a:solidFill>
                <a:srgbClr val="000000"/>
              </a:solidFill>
              <a:ea typeface="Microsoft YaHei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900" b="1">
                <a:solidFill>
                  <a:srgbClr val="000000"/>
                </a:solidFill>
                <a:ea typeface="Microsoft YaHei" panose="020B0503020204020204" pitchFamily="34" charset="-122"/>
              </a:rPr>
              <a:t>SPECIFICHE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900" b="1">
              <a:solidFill>
                <a:srgbClr val="000000"/>
              </a:solidFill>
              <a:ea typeface="Microsoft YaHei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900" b="1">
                <a:solidFill>
                  <a:srgbClr val="000000"/>
                </a:solidFill>
                <a:ea typeface="Microsoft YaHei" panose="020B0503020204020204" pitchFamily="34" charset="-122"/>
              </a:rPr>
              <a:t>STORIA</a:t>
            </a:r>
            <a:r>
              <a:rPr lang="it-IT" altLang="it-IT" sz="900">
                <a:solidFill>
                  <a:srgbClr val="000000"/>
                </a:solidFill>
                <a:ea typeface="Microsoft YaHei" panose="020B0503020204020204" pitchFamily="34" charset="-122"/>
              </a:rPr>
              <a:t> </a:t>
            </a:r>
          </a:p>
        </p:txBody>
      </p:sp>
      <p:sp>
        <p:nvSpPr>
          <p:cNvPr id="13346" name="AutoShape 76">
            <a:extLst>
              <a:ext uri="{FF2B5EF4-FFF2-40B4-BE49-F238E27FC236}">
                <a16:creationId xmlns="" xmlns:a16="http://schemas.microsoft.com/office/drawing/2014/main" id="{826DA275-E090-4E54-9150-52A2F71BC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42" y="3887750"/>
            <a:ext cx="257175" cy="153987"/>
          </a:xfrm>
          <a:prstGeom prst="rightArrow">
            <a:avLst>
              <a:gd name="adj1" fmla="val 50000"/>
              <a:gd name="adj2" fmla="val 41753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  <a:headEnd/>
            <a:tailEnd/>
          </a:ln>
        </p:spPr>
        <p:txBody>
          <a:bodyPr wrap="none" lIns="65306" tIns="32653" rIns="65306" bIns="32653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3347" name="Rectangle 77">
            <a:extLst>
              <a:ext uri="{FF2B5EF4-FFF2-40B4-BE49-F238E27FC236}">
                <a16:creationId xmlns="" xmlns:a16="http://schemas.microsoft.com/office/drawing/2014/main" id="{9175C416-A6EE-405D-AFA8-B0AD7AB00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1" y="292100"/>
            <a:ext cx="765175" cy="217488"/>
          </a:xfrm>
          <a:prstGeom prst="rect">
            <a:avLst/>
          </a:prstGeom>
          <a:solidFill>
            <a:srgbClr val="CCC1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278" tIns="32139" rIns="64278" bIns="3213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159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159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159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159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5159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159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159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159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159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b="1">
                <a:solidFill>
                  <a:srgbClr val="000000"/>
                </a:solidFill>
                <a:ea typeface="Microsoft YaHei" panose="020B0503020204020204" pitchFamily="34" charset="-122"/>
              </a:rPr>
              <a:t>Quadro A</a:t>
            </a:r>
          </a:p>
        </p:txBody>
      </p:sp>
      <p:sp>
        <p:nvSpPr>
          <p:cNvPr id="13348" name="AutoShape 78">
            <a:extLst>
              <a:ext uri="{FF2B5EF4-FFF2-40B4-BE49-F238E27FC236}">
                <a16:creationId xmlns="" xmlns:a16="http://schemas.microsoft.com/office/drawing/2014/main" id="{8FA786EA-94FA-4DAB-9C78-1923888F5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57" y="466698"/>
            <a:ext cx="1233062" cy="153987"/>
          </a:xfrm>
          <a:prstGeom prst="rightArrow">
            <a:avLst>
              <a:gd name="adj1" fmla="val 50000"/>
              <a:gd name="adj2" fmla="val 208764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  <a:headEnd/>
            <a:tailEnd/>
          </a:ln>
        </p:spPr>
        <p:txBody>
          <a:bodyPr wrap="none" lIns="65306" tIns="32653" rIns="65306" bIns="32653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3349" name="Rectangle 79">
            <a:extLst>
              <a:ext uri="{FF2B5EF4-FFF2-40B4-BE49-F238E27FC236}">
                <a16:creationId xmlns="" xmlns:a16="http://schemas.microsoft.com/office/drawing/2014/main" id="{DB6791E0-12A9-488C-BE79-7F3814D38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57" y="604007"/>
            <a:ext cx="50800" cy="1389062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  <a:headEnd/>
            <a:tailEnd/>
          </a:ln>
        </p:spPr>
        <p:txBody>
          <a:bodyPr wrap="none" lIns="65306" tIns="32653" rIns="65306" bIns="32653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9" name="Casella di testo 2">
            <a:extLst>
              <a:ext uri="{FF2B5EF4-FFF2-40B4-BE49-F238E27FC236}">
                <a16:creationId xmlns="" xmlns:a16="http://schemas.microsoft.com/office/drawing/2014/main" id="{A4A34561-52B5-469B-B1D4-08FDD36ED40E}"/>
              </a:ext>
            </a:extLst>
          </p:cNvPr>
          <p:cNvSpPr txBox="1"/>
          <p:nvPr/>
        </p:nvSpPr>
        <p:spPr>
          <a:xfrm>
            <a:off x="1" y="0"/>
            <a:ext cx="12192000" cy="3187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COMPETENZE CHIAVE EUROPEE        </a:t>
            </a:r>
            <a:r>
              <a:rPr lang="it-IT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COMPETENZA IN MATERIA DI CITTADINANZA- COMPETENZA IN MATERIA DI CONSAPEVOLEZZA ED ESPRESSIONE CULTURALI</a:t>
            </a:r>
            <a:r>
              <a:rPr lang="it-IT" sz="9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-</a:t>
            </a:r>
            <a:r>
              <a:rPr lang="it-IT" sz="8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COMPETENZA PERSONALE, SOCIALE E CAPACITA’ DI IMPARARE AD IMPARARE.</a:t>
            </a:r>
            <a:endParaRPr lang="it-IT" sz="1100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it-IT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240168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1" name="Group 1">
            <a:extLst>
              <a:ext uri="{FF2B5EF4-FFF2-40B4-BE49-F238E27FC236}">
                <a16:creationId xmlns="" xmlns:a16="http://schemas.microsoft.com/office/drawing/2014/main" id="{BE293A64-4900-4152-967B-F63ED34E37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433847"/>
              </p:ext>
            </p:extLst>
          </p:nvPr>
        </p:nvGraphicFramePr>
        <p:xfrm>
          <a:off x="1171575" y="542925"/>
          <a:ext cx="10593664" cy="5412018"/>
        </p:xfrm>
        <a:graphic>
          <a:graphicData uri="http://schemas.openxmlformats.org/drawingml/2006/table">
            <a:tbl>
              <a:tblPr/>
              <a:tblGrid>
                <a:gridCol w="1560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608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702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525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3539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7011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8" marR="65318" marT="32659" marB="32659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CONTENUTI</a:t>
                      </a:r>
                    </a:p>
                  </a:txBody>
                  <a:tcPr marL="65318" marR="65318" marT="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CONTENUTI</a:t>
                      </a:r>
                    </a:p>
                  </a:txBody>
                  <a:tcPr marL="65318" marR="65318" marT="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CONTENUTI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8" marR="65318" marT="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CONTENUTI</a:t>
                      </a:r>
                    </a:p>
                  </a:txBody>
                  <a:tcPr marL="65318" marR="65318" marT="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60392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8" marR="65318" marT="32659" marB="32659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Interventi operativi atti a far cogliere il trascorrere del tempo fissando i momenti di vita della giornata scolastica e sistematizzando  le varie fasi della giornata,  della settimana, dei mesi e delle stagioni in calendari da aggiornare quotidianamente.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Uso  di foto, indumenti, oggetti personali che contrassegnano il passato e il presente del bambino 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Elaborazione di opuscoli con l’uso di foto, di oggetti, di ricordi che consentono di costruire la storia personale di ciascun bambino 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 Uscite didattiche nel territorio  per conoscere aspetti di interesse culturale.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 Raccolta di  fonti orali, fotografiche video, che testimoniano le tradizioni culturali del nostro territorio.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Incontri con le funzioni amministrative e con le associazioni per realizzare gemellaggi nell’attuazione di iniziative di sensibilizzazione civile.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65318" marR="65318" marT="32659" marB="32659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u="sng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Classe prima</a:t>
                      </a:r>
                    </a:p>
                    <a:p>
                      <a:r>
                        <a:rPr lang="it-IT" sz="900" dirty="0"/>
                        <a:t>Organizzatori  temporali</a:t>
                      </a:r>
                      <a:r>
                        <a:rPr lang="it-IT" sz="900" baseline="0" dirty="0"/>
                        <a:t> di s</a:t>
                      </a:r>
                      <a:r>
                        <a:rPr lang="it-IT" sz="900" dirty="0"/>
                        <a:t>uccessione, contemporaneità</a:t>
                      </a:r>
                      <a:r>
                        <a:rPr lang="it-IT" sz="900" baseline="0" dirty="0"/>
                        <a:t> e </a:t>
                      </a:r>
                      <a:r>
                        <a:rPr lang="it-IT" sz="900" dirty="0"/>
                        <a:t>durata.</a:t>
                      </a:r>
                    </a:p>
                    <a:p>
                      <a:r>
                        <a:rPr lang="it-IT" sz="900" dirty="0"/>
                        <a:t>Ciclicità</a:t>
                      </a:r>
                      <a:r>
                        <a:rPr lang="it-IT" sz="900" baseline="0" dirty="0"/>
                        <a:t> in fenomeni regolari: (dì/notte, settimana, mese, stagione)</a:t>
                      </a:r>
                    </a:p>
                    <a:p>
                      <a:r>
                        <a:rPr lang="it-IT" sz="900" baseline="0" dirty="0"/>
                        <a:t>Strumenti convenzionali e non, per la misurazione  del tempo  e per la periodizzazione.</a:t>
                      </a:r>
                    </a:p>
                    <a:p>
                      <a:r>
                        <a:rPr lang="it-IT" sz="900" baseline="0" dirty="0"/>
                        <a:t>Cambiamenti prodotti dal passare del tempo.</a:t>
                      </a:r>
                    </a:p>
                    <a:p>
                      <a:r>
                        <a:rPr lang="it-IT" sz="900" baseline="0" dirty="0"/>
                        <a:t>La storia  personale.</a:t>
                      </a:r>
                    </a:p>
                    <a:p>
                      <a:endParaRPr lang="it-IT" sz="900" baseline="0" dirty="0"/>
                    </a:p>
                    <a:p>
                      <a:r>
                        <a:rPr lang="it-IT" sz="900" b="1" u="sng" baseline="0" dirty="0"/>
                        <a:t>Classe seconda</a:t>
                      </a:r>
                    </a:p>
                    <a:p>
                      <a:r>
                        <a:rPr lang="it-IT" sz="900" dirty="0"/>
                        <a:t>Gli</a:t>
                      </a:r>
                      <a:r>
                        <a:rPr lang="it-IT" sz="900" baseline="0" dirty="0"/>
                        <a:t> indicatori temporali.</a:t>
                      </a:r>
                    </a:p>
                    <a:p>
                      <a:r>
                        <a:rPr lang="it-IT" sz="900" baseline="0" dirty="0"/>
                        <a:t>Relazioni di successione e di contemporaneità, durate, periodi, cicli temporali, mutamenti, in fenomeni  ed esperienze vissute e narrate.</a:t>
                      </a:r>
                    </a:p>
                    <a:p>
                      <a:r>
                        <a:rPr lang="it-IT" sz="900" baseline="0" dirty="0"/>
                        <a:t>La linea del tempo.</a:t>
                      </a:r>
                    </a:p>
                    <a:p>
                      <a:r>
                        <a:rPr lang="it-IT" sz="900" baseline="0" dirty="0"/>
                        <a:t>Strumenti convenzionali  per la misurazione  del tempo  e per la periodizzazione.</a:t>
                      </a:r>
                    </a:p>
                    <a:p>
                      <a:r>
                        <a:rPr lang="it-IT" sz="900" baseline="0" dirty="0"/>
                        <a:t>Funzione e lettura dell’orologio.</a:t>
                      </a:r>
                    </a:p>
                    <a:p>
                      <a:r>
                        <a:rPr lang="it-IT" sz="900" baseline="0" dirty="0"/>
                        <a:t>Relazione di causa-effetto.</a:t>
                      </a:r>
                    </a:p>
                    <a:p>
                      <a:r>
                        <a:rPr lang="it-IT" sz="900" baseline="0" dirty="0"/>
                        <a:t>I cambiamenti delle persone e della realtà.</a:t>
                      </a:r>
                    </a:p>
                    <a:p>
                      <a:r>
                        <a:rPr lang="it-IT" sz="900" baseline="0" dirty="0"/>
                        <a:t>Uso delle fonti per  la ricostruzione della storia personale.</a:t>
                      </a:r>
                    </a:p>
                    <a:p>
                      <a:endParaRPr lang="it-IT" sz="900" baseline="0" dirty="0"/>
                    </a:p>
                    <a:p>
                      <a:endParaRPr lang="it-IT" sz="900" baseline="0" dirty="0"/>
                    </a:p>
                    <a:p>
                      <a:r>
                        <a:rPr lang="it-IT" sz="900" b="1" u="sng" baseline="0" dirty="0"/>
                        <a:t>Classe terza</a:t>
                      </a:r>
                    </a:p>
                    <a:p>
                      <a:r>
                        <a:rPr lang="it-IT" sz="900" b="0" u="none" baseline="0" dirty="0"/>
                        <a:t>I diversi tipi di fonte e il metodo storico.</a:t>
                      </a:r>
                    </a:p>
                    <a:p>
                      <a:r>
                        <a:rPr lang="it-IT" sz="900" b="0" u="none" baseline="0" dirty="0"/>
                        <a:t>Il racconto storico e il mito.</a:t>
                      </a:r>
                    </a:p>
                    <a:p>
                      <a:r>
                        <a:rPr lang="it-IT" sz="900" b="0" u="none" baseline="0" dirty="0"/>
                        <a:t>L’origine della Terra e le Ere geologiche.</a:t>
                      </a:r>
                    </a:p>
                    <a:p>
                      <a:r>
                        <a:rPr lang="it-IT" sz="900" b="0" u="none" baseline="0" dirty="0"/>
                        <a:t>Avvenimenti, fatti e fenomeni che hanno caratterizzato la Preistoria.</a:t>
                      </a:r>
                      <a:endParaRPr lang="it-IT" sz="900" dirty="0"/>
                    </a:p>
                  </a:txBody>
                  <a:tcPr marL="65318" marR="65318" marT="32659" marB="32659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900" b="1" u="sng" dirty="0">
                          <a:effectLst/>
                        </a:rPr>
                        <a:t>Classe</a:t>
                      </a:r>
                      <a:r>
                        <a:rPr lang="it-IT" sz="900" b="1" u="sng" baseline="0" dirty="0">
                          <a:effectLst/>
                        </a:rPr>
                        <a:t> quarta</a:t>
                      </a:r>
                    </a:p>
                    <a:p>
                      <a:r>
                        <a:rPr lang="it-IT" sz="900" u="none" baseline="0" dirty="0">
                          <a:effectLst/>
                        </a:rPr>
                        <a:t>Il sistema di periodizzazione occidentale. (</a:t>
                      </a:r>
                      <a:r>
                        <a:rPr lang="it-IT" sz="900" u="none" baseline="0" dirty="0" err="1">
                          <a:effectLst/>
                        </a:rPr>
                        <a:t>a.C.-</a:t>
                      </a:r>
                      <a:r>
                        <a:rPr lang="it-IT" sz="900" u="none" baseline="0" dirty="0">
                          <a:effectLst/>
                        </a:rPr>
                        <a:t> d.C.)</a:t>
                      </a:r>
                    </a:p>
                    <a:p>
                      <a:r>
                        <a:rPr lang="it-IT" sz="900" u="none" baseline="0" dirty="0">
                          <a:effectLst/>
                        </a:rPr>
                        <a:t>I quadri di civiltà  dei popoli antichi che si svilupparono attorno ai grandi fiumi e  lungo le coste del Mar Mediterraneo.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u="none" baseline="0" dirty="0">
                          <a:effectLst/>
                        </a:rPr>
                        <a:t>Le testimonianze del passato presenti nel territorio.</a:t>
                      </a:r>
                      <a:endParaRPr lang="it-IT" sz="900" u="sng" dirty="0">
                        <a:effectLst/>
                      </a:endParaRPr>
                    </a:p>
                    <a:p>
                      <a:endParaRPr lang="it-IT" sz="900" u="none" baseline="0" dirty="0">
                        <a:effectLst/>
                      </a:endParaRPr>
                    </a:p>
                    <a:p>
                      <a:endParaRPr lang="it-IT" sz="900" u="sng" dirty="0">
                        <a:effectLst/>
                      </a:endParaRPr>
                    </a:p>
                    <a:p>
                      <a:endParaRPr lang="it-IT" sz="900" u="sng" dirty="0">
                        <a:effectLst/>
                      </a:endParaRPr>
                    </a:p>
                    <a:p>
                      <a:r>
                        <a:rPr lang="it-IT" sz="900" b="1" u="sng" dirty="0">
                          <a:effectLst/>
                        </a:rPr>
                        <a:t>Classe quinta</a:t>
                      </a:r>
                      <a:endParaRPr lang="it-IT" sz="900" u="none" dirty="0">
                        <a:effectLst/>
                      </a:endParaRPr>
                    </a:p>
                    <a:p>
                      <a:r>
                        <a:rPr lang="it-IT" sz="900" u="none" dirty="0">
                          <a:effectLst/>
                        </a:rPr>
                        <a:t>Aspetti</a:t>
                      </a:r>
                      <a:r>
                        <a:rPr lang="it-IT" sz="900" u="none" baseline="0" dirty="0">
                          <a:effectLst/>
                        </a:rPr>
                        <a:t> fondamentali del passato dell’Italia dal Paleolitico alla fine dell’Impero Romano d’Occidente.</a:t>
                      </a:r>
                    </a:p>
                    <a:p>
                      <a:r>
                        <a:rPr lang="it-IT" sz="900" u="none" baseline="0" dirty="0">
                          <a:effectLst/>
                        </a:rPr>
                        <a:t>Quadri di civiltà  dei popoli studiati.</a:t>
                      </a:r>
                    </a:p>
                    <a:p>
                      <a:r>
                        <a:rPr lang="it-IT" sz="900" u="none" baseline="0" dirty="0">
                          <a:effectLst/>
                        </a:rPr>
                        <a:t>e testimonianze del passato presenti nel territorio.</a:t>
                      </a:r>
                      <a:endParaRPr lang="it-IT" sz="900" u="sng" dirty="0">
                        <a:effectLst/>
                      </a:endParaRPr>
                    </a:p>
                    <a:p>
                      <a:endParaRPr lang="it-IT" sz="900" dirty="0"/>
                    </a:p>
                  </a:txBody>
                  <a:tcPr marL="65318" marR="65318" marT="32659" marB="32659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Coordinate spaziali e temporali, politica, economia, società,</a:t>
                      </a:r>
                      <a:r>
                        <a:rPr lang="it-IT" sz="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cultura e vita quotidiana dei seguenti quadri di civiltà:</a:t>
                      </a:r>
                    </a:p>
                    <a:p>
                      <a:pPr algn="just"/>
                      <a:r>
                        <a:rPr lang="it-IT" sz="800" b="1" u="sng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Classe prima</a:t>
                      </a:r>
                    </a:p>
                    <a:p>
                      <a:pPr algn="just"/>
                      <a:r>
                        <a:rPr lang="it-IT" sz="800" b="0" u="non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L’Alto Medioevo, la formazione dell’Europa, il Basso Medioevo, l’inizio dell’Età moderna.</a:t>
                      </a:r>
                    </a:p>
                    <a:p>
                      <a:pPr algn="just"/>
                      <a:r>
                        <a:rPr lang="it-IT" sz="800" b="1" u="sng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Classe seconda</a:t>
                      </a:r>
                      <a:endParaRPr lang="it-IT" sz="800" b="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it-IT" sz="800" b="0" u="non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 Cinquecento, l’età dell’assolutismo, il secolo dei Lumi, Restaurazione e Risorgimento.</a:t>
                      </a:r>
                    </a:p>
                    <a:p>
                      <a:pPr algn="just"/>
                      <a:r>
                        <a:rPr lang="it-IT" sz="800" b="1" u="sng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Classe terza</a:t>
                      </a:r>
                    </a:p>
                    <a:p>
                      <a:pPr algn="just"/>
                      <a:r>
                        <a:rPr lang="it-IT" sz="800" b="0" u="non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Dall’imperialismo alla Grande Guerra,  i totalitarismi, la seconda guerra mondiale, la seconda metà del Novecento.</a:t>
                      </a:r>
                    </a:p>
                    <a:p>
                      <a:pPr algn="just"/>
                      <a:endParaRPr lang="it-IT" sz="800" b="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it-IT" sz="800" b="0" u="non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Rapporti tra istituzioni e società, le forme statuali, le istituzioni democratiche, la Costituzione della Repubblica italiana, la Dichiarazione universale dei diritti dell’uomo.</a:t>
                      </a:r>
                      <a:endParaRPr lang="it-IT" sz="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8" marR="65318" marT="32659" marB="32659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asella di testo 2">
            <a:extLst>
              <a:ext uri="{FF2B5EF4-FFF2-40B4-BE49-F238E27FC236}">
                <a16:creationId xmlns="" xmlns:a16="http://schemas.microsoft.com/office/drawing/2014/main" id="{D17DE507-3ED5-4545-B318-BD7A7F75F8A5}"/>
              </a:ext>
            </a:extLst>
          </p:cNvPr>
          <p:cNvSpPr txBox="1"/>
          <p:nvPr/>
        </p:nvSpPr>
        <p:spPr>
          <a:xfrm>
            <a:off x="1" y="0"/>
            <a:ext cx="12192000" cy="318782"/>
          </a:xfrm>
          <a:prstGeom prst="rect">
            <a:avLst/>
          </a:prstGeom>
          <a:solidFill>
            <a:srgbClr val="ED7D31">
              <a:lumMod val="40000"/>
              <a:lumOff val="60000"/>
            </a:srgb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COMPETENZE CHIAVE EUROPEE        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COMPETENZA IN MATERIA DI CITTADINANZA- COMPETENZA IN MATERIA DI CONSAPEVOLEZZA ED ESPRESSIONE CULTURALI</a:t>
            </a:r>
            <a:r>
              <a:rPr kumimoji="0" lang="it-IT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icrosoft YaHei" charset="0"/>
                <a:cs typeface="Microsoft YaHei" charset="0"/>
              </a:rPr>
              <a:t> -</a:t>
            </a: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anose="02020603050405020304" pitchFamily="18" charset="0"/>
              </a:rPr>
              <a:t>COMPETENZA PERSONALE, SOCIALE E CAPACITA’ DI IMPARARE AD IMPARARE.</a:t>
            </a:r>
            <a:endParaRPr kumimoji="0" lang="it-IT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</a:rPr>
              <a:t>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333DCEF9-C0DF-4475-BB83-AB0DA3B1A1DD}"/>
              </a:ext>
            </a:extLst>
          </p:cNvPr>
          <p:cNvSpPr txBox="1"/>
          <p:nvPr/>
        </p:nvSpPr>
        <p:spPr>
          <a:xfrm>
            <a:off x="159391" y="388819"/>
            <a:ext cx="11780143" cy="77964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28502155-1176-461A-A803-A6AFE9437A85}"/>
              </a:ext>
            </a:extLst>
          </p:cNvPr>
          <p:cNvSpPr txBox="1"/>
          <p:nvPr/>
        </p:nvSpPr>
        <p:spPr>
          <a:xfrm>
            <a:off x="252466" y="471182"/>
            <a:ext cx="11617956" cy="5982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7" name="Casella di testo 2">
            <a:extLst>
              <a:ext uri="{FF2B5EF4-FFF2-40B4-BE49-F238E27FC236}">
                <a16:creationId xmlns="" xmlns:a16="http://schemas.microsoft.com/office/drawing/2014/main" id="{395C493B-93E6-4E74-88BF-ADE8206CF055}"/>
              </a:ext>
            </a:extLst>
          </p:cNvPr>
          <p:cNvSpPr txBox="1"/>
          <p:nvPr/>
        </p:nvSpPr>
        <p:spPr>
          <a:xfrm>
            <a:off x="-9904" y="0"/>
            <a:ext cx="12192000" cy="3187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it-IT" sz="105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COMPETENZE CHIAVE EUROPEE</a:t>
            </a:r>
            <a:r>
              <a:rPr lang="it-IT" sz="11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it-IT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COMPETENZA IN MATERIA DI CITTADINANZA- COMPETENZA IN MATERIA DI CONSAPEVOLEZZA ED ESPRESSIONE CULTURALI</a:t>
            </a:r>
            <a:r>
              <a:rPr lang="it-IT" sz="10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-</a:t>
            </a:r>
            <a:r>
              <a:rPr lang="it-IT" sz="9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COMPETENZA PERSONALE, SOCIALE E CAPACITA’ DI IMPARARE AD IMPARARE.</a:t>
            </a:r>
            <a:endParaRPr lang="it-IT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it-IT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8" name="Rectangle 9">
            <a:extLst>
              <a:ext uri="{FF2B5EF4-FFF2-40B4-BE49-F238E27FC236}">
                <a16:creationId xmlns="" xmlns:a16="http://schemas.microsoft.com/office/drawing/2014/main" id="{EF29E006-FC6B-436D-AC82-8FACCC816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1966" y="3592942"/>
            <a:ext cx="1645092" cy="978341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</p:spPr>
        <p:txBody>
          <a:bodyPr wrap="square" lIns="65276" tIns="32637" rIns="65276" bIns="32637">
            <a:spAutoFit/>
          </a:bodyPr>
          <a:lstStyle/>
          <a:p>
            <a:pPr algn="ctr" defTabSz="914090">
              <a:tabLst>
                <a:tab pos="690577" algn="l"/>
                <a:tab pos="1381153" algn="l"/>
              </a:tabLst>
            </a:pPr>
            <a:r>
              <a:rPr lang="it-IT" sz="929" b="1" dirty="0">
                <a:solidFill>
                  <a:prstClr val="black"/>
                </a:solidFill>
                <a:latin typeface="Calibri" pitchFamily="34" charset="0"/>
                <a:ea typeface="Microsoft YaHei"/>
                <a:cs typeface="Microsoft YaHei"/>
              </a:rPr>
              <a:t>3</a:t>
            </a:r>
            <a:r>
              <a:rPr lang="it-IT" sz="1000" b="1" dirty="0">
                <a:solidFill>
                  <a:prstClr val="black"/>
                </a:solidFill>
                <a:latin typeface="Calibri" pitchFamily="34" charset="0"/>
              </a:rPr>
              <a:t>) Intervenire sulla realtà, impegnandosi efficacemente per conseguire lo sviluppo sostenibile della società. </a:t>
            </a:r>
          </a:p>
          <a:p>
            <a:pPr algn="ctr" defTabSz="914090">
              <a:tabLst>
                <a:tab pos="690577" algn="l"/>
                <a:tab pos="1381153" algn="l"/>
              </a:tabLst>
            </a:pPr>
            <a:endParaRPr lang="it-IT" sz="929" b="1" dirty="0">
              <a:solidFill>
                <a:prstClr val="black"/>
              </a:solidFill>
              <a:latin typeface="Calibri" pitchFamily="34" charset="0"/>
              <a:ea typeface="Microsoft YaHei"/>
              <a:cs typeface="Microsoft YaHei"/>
            </a:endParaRPr>
          </a:p>
        </p:txBody>
      </p:sp>
      <p:sp>
        <p:nvSpPr>
          <p:cNvPr id="70" name="Rectangle 80">
            <a:extLst>
              <a:ext uri="{FF2B5EF4-FFF2-40B4-BE49-F238E27FC236}">
                <a16:creationId xmlns="" xmlns:a16="http://schemas.microsoft.com/office/drawing/2014/main" id="{E69F218A-80B2-4AFC-9464-469112C7DCC0}"/>
              </a:ext>
            </a:extLst>
          </p:cNvPr>
          <p:cNvSpPr/>
          <p:nvPr/>
        </p:nvSpPr>
        <p:spPr>
          <a:xfrm>
            <a:off x="5196814" y="3137144"/>
            <a:ext cx="1935895" cy="228907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it-IT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1" name="Rectangle 80">
            <a:extLst>
              <a:ext uri="{FF2B5EF4-FFF2-40B4-BE49-F238E27FC236}">
                <a16:creationId xmlns="" xmlns:a16="http://schemas.microsoft.com/office/drawing/2014/main" id="{A9C38811-0555-4A57-84E4-45580507256B}"/>
              </a:ext>
            </a:extLst>
          </p:cNvPr>
          <p:cNvSpPr/>
          <p:nvPr/>
        </p:nvSpPr>
        <p:spPr>
          <a:xfrm>
            <a:off x="5349214" y="3289544"/>
            <a:ext cx="1935895" cy="228907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it-IT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ABB9CD5C-C1EE-42E0-8D84-ED03389BE732}"/>
              </a:ext>
            </a:extLst>
          </p:cNvPr>
          <p:cNvSpPr txBox="1"/>
          <p:nvPr/>
        </p:nvSpPr>
        <p:spPr>
          <a:xfrm>
            <a:off x="354735" y="520554"/>
            <a:ext cx="11389453" cy="3996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sz="1200" b="1" dirty="0"/>
          </a:p>
        </p:txBody>
      </p:sp>
      <p:sp>
        <p:nvSpPr>
          <p:cNvPr id="72" name="Rettangolo 71">
            <a:extLst>
              <a:ext uri="{FF2B5EF4-FFF2-40B4-BE49-F238E27FC236}">
                <a16:creationId xmlns="" xmlns:a16="http://schemas.microsoft.com/office/drawing/2014/main" id="{925CFFA0-8085-4077-9629-674364ECBD8A}"/>
              </a:ext>
            </a:extLst>
          </p:cNvPr>
          <p:cNvSpPr/>
          <p:nvPr/>
        </p:nvSpPr>
        <p:spPr>
          <a:xfrm>
            <a:off x="3752503" y="2321087"/>
            <a:ext cx="1444311" cy="110791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defTabSz="914090">
              <a:defRPr/>
            </a:pPr>
            <a:endParaRPr lang="it-IT" sz="1000" b="1" dirty="0">
              <a:solidFill>
                <a:prstClr val="black"/>
              </a:solidFill>
              <a:latin typeface="Calibri" pitchFamily="34" charset="0"/>
            </a:endParaRPr>
          </a:p>
          <a:p>
            <a:pPr algn="ctr" defTabSz="914090">
              <a:defRPr/>
            </a:pPr>
            <a:r>
              <a:rPr lang="it-IT" sz="1000" b="1" dirty="0">
                <a:solidFill>
                  <a:prstClr val="black"/>
                </a:solidFill>
                <a:latin typeface="Calibri" pitchFamily="34" charset="0"/>
              </a:rPr>
              <a:t>4) Comprendere l’importanza dei valori etici e religiosi per una consapevole crescita del senso morale e civile, responsabile e solidale.</a:t>
            </a:r>
          </a:p>
          <a:p>
            <a:pPr marL="0" marR="0" lvl="0" indent="0" algn="ctr" defTabSz="9140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714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Rectangle 8">
            <a:extLst>
              <a:ext uri="{FF2B5EF4-FFF2-40B4-BE49-F238E27FC236}">
                <a16:creationId xmlns="" xmlns:a16="http://schemas.microsoft.com/office/drawing/2014/main" id="{EA1A9793-9A02-425F-BF24-59895B3EB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776" y="3688432"/>
            <a:ext cx="1405125" cy="681465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</p:spPr>
        <p:txBody>
          <a:bodyPr wrap="square" lIns="65276" tIns="32637" rIns="65276" bIns="32637">
            <a:spAutoFit/>
          </a:bodyPr>
          <a:lstStyle/>
          <a:p>
            <a:pPr marL="0" marR="0" lvl="0" indent="0" algn="ctr" defTabSz="9140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2)Partecipare in modo costruttivo alle attività civiche nel rispetto delle regole condivise. </a:t>
            </a:r>
          </a:p>
        </p:txBody>
      </p:sp>
      <p:sp>
        <p:nvSpPr>
          <p:cNvPr id="76" name="Rectangle 8">
            <a:extLst>
              <a:ext uri="{FF2B5EF4-FFF2-40B4-BE49-F238E27FC236}">
                <a16:creationId xmlns="" xmlns:a16="http://schemas.microsoft.com/office/drawing/2014/main" id="{F858C2EF-DD0D-4572-8FF2-806B5E611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6581" y="2770721"/>
            <a:ext cx="1645092" cy="681465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65276" tIns="32637" rIns="65276" bIns="32637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90852" algn="l"/>
              </a:tabLst>
              <a:defRPr/>
            </a:pP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icrosoft YaHei" charset="0"/>
                <a:cs typeface="Microsoft YaHei" charset="0"/>
              </a:rPr>
              <a:t>1) </a:t>
            </a: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Conoscere le culture,  il loro patrimonio espressivo e le tradizioni locali e non, tramite linguaggi diversi.</a:t>
            </a:r>
            <a:endParaRPr kumimoji="0" lang="it-IT" sz="929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Microsoft YaHei" charset="0"/>
              <a:cs typeface="Microsoft YaHei" charset="0"/>
            </a:endParaRPr>
          </a:p>
        </p:txBody>
      </p:sp>
      <p:sp>
        <p:nvSpPr>
          <p:cNvPr id="77" name="Rettangolo 76">
            <a:extLst>
              <a:ext uri="{FF2B5EF4-FFF2-40B4-BE49-F238E27FC236}">
                <a16:creationId xmlns="" xmlns:a16="http://schemas.microsoft.com/office/drawing/2014/main" id="{967D3CA9-A296-4FB6-BE7E-41D955B176C5}"/>
              </a:ext>
            </a:extLst>
          </p:cNvPr>
          <p:cNvSpPr/>
          <p:nvPr/>
        </p:nvSpPr>
        <p:spPr>
          <a:xfrm>
            <a:off x="532519" y="2722531"/>
            <a:ext cx="1779881" cy="68146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0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1)Conoscere e comprendere le strutture e i concetti sociali, economici, giuridici e politici.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="" xmlns:a16="http://schemas.microsoft.com/office/drawing/2014/main" id="{9211E640-937B-4CA0-97BA-D4411FEA8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4184" y="3111453"/>
            <a:ext cx="1645092" cy="1440006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65276" tIns="32637" rIns="65276" bIns="32637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29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icrosoft YaHei" charset="0"/>
                <a:cs typeface="Microsoft YaHei" charset="0"/>
              </a:rPr>
              <a:t>3) </a:t>
            </a: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Acquisire e interpretare l’informazione,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Individuando collegamenti/relazioni per  trasferirli  in nuovi contesti,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organizzando il proprio apprendimento dal punto di vista metodologico.</a:t>
            </a:r>
            <a:endParaRPr kumimoji="0" lang="it-IT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90852" algn="l"/>
                <a:tab pos="1381703" algn="l"/>
              </a:tabLst>
              <a:defRPr/>
            </a:pPr>
            <a:endParaRPr kumimoji="0" lang="it-IT" sz="929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Microsoft YaHei" charset="0"/>
              <a:cs typeface="Microsoft YaHei" charset="0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="" xmlns:a16="http://schemas.microsoft.com/office/drawing/2014/main" id="{1A750FCD-CC86-4540-A77B-D3F0694CF48F}"/>
              </a:ext>
            </a:extLst>
          </p:cNvPr>
          <p:cNvSpPr/>
          <p:nvPr/>
        </p:nvSpPr>
        <p:spPr>
          <a:xfrm>
            <a:off x="2059338" y="1776454"/>
            <a:ext cx="1405125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pPr lvl="0" algn="ctr" defTabSz="914090">
              <a:defRPr/>
            </a:pPr>
            <a:r>
              <a:rPr lang="it-IT" sz="1200" b="1" kern="0" dirty="0">
                <a:solidFill>
                  <a:prstClr val="black"/>
                </a:solidFill>
                <a:ea typeface="Microsoft YaHei" charset="0"/>
                <a:cs typeface="Microsoft YaHei" charset="0"/>
              </a:rPr>
              <a:t>COMPETENZE IN MATERIA DI CITTADINANZA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="" xmlns:a16="http://schemas.microsoft.com/office/drawing/2014/main" id="{C643F4A8-B88C-44F3-BAF6-47C98C1854C6}"/>
              </a:ext>
            </a:extLst>
          </p:cNvPr>
          <p:cNvSpPr/>
          <p:nvPr/>
        </p:nvSpPr>
        <p:spPr>
          <a:xfrm>
            <a:off x="5535458" y="1916145"/>
            <a:ext cx="1749651" cy="5188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29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Microsoft YaHei" charset="0"/>
                <a:cs typeface="Microsoft YaHei" charset="0"/>
              </a:rPr>
              <a:t>COMPETENZA IN MATERIA DI CONSAPEVOLEZZA ED ESPRESSIONE CULTURALI.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="" xmlns:a16="http://schemas.microsoft.com/office/drawing/2014/main" id="{9757D6C5-8DC7-4ED7-9232-68158E044607}"/>
              </a:ext>
            </a:extLst>
          </p:cNvPr>
          <p:cNvSpPr/>
          <p:nvPr/>
        </p:nvSpPr>
        <p:spPr>
          <a:xfrm>
            <a:off x="8618530" y="1758301"/>
            <a:ext cx="2376400" cy="36933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sz="9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COMPETENZA PERSONALE, SOCIALE E CAPACITA’ DI IMPARARE AD IMPARARE</a:t>
            </a:r>
            <a:endParaRPr lang="it-IT" sz="929" b="1" kern="0" dirty="0">
              <a:solidFill>
                <a:srgbClr val="000000"/>
              </a:solidFill>
              <a:ea typeface="Microsoft YaHei" charset="0"/>
              <a:cs typeface="Microsoft YaHei" charset="0"/>
            </a:endParaRPr>
          </a:p>
        </p:txBody>
      </p:sp>
      <p:cxnSp>
        <p:nvCxnSpPr>
          <p:cNvPr id="9" name="Connettore 2 8">
            <a:extLst>
              <a:ext uri="{FF2B5EF4-FFF2-40B4-BE49-F238E27FC236}">
                <a16:creationId xmlns="" xmlns:a16="http://schemas.microsoft.com/office/drawing/2014/main" id="{DCDC642E-E7DE-438C-A01A-05DEB836420B}"/>
              </a:ext>
            </a:extLst>
          </p:cNvPr>
          <p:cNvCxnSpPr>
            <a:cxnSpLocks/>
            <a:stCxn id="5" idx="2"/>
            <a:endCxn id="13" idx="0"/>
          </p:cNvCxnSpPr>
          <p:nvPr/>
        </p:nvCxnSpPr>
        <p:spPr>
          <a:xfrm>
            <a:off x="9806730" y="2127633"/>
            <a:ext cx="0" cy="98382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ttangolo 18">
            <a:extLst>
              <a:ext uri="{FF2B5EF4-FFF2-40B4-BE49-F238E27FC236}">
                <a16:creationId xmlns="" xmlns:a16="http://schemas.microsoft.com/office/drawing/2014/main" id="{D7DEE5C3-931E-4588-967B-7857ACB9D997}"/>
              </a:ext>
            </a:extLst>
          </p:cNvPr>
          <p:cNvSpPr/>
          <p:nvPr/>
        </p:nvSpPr>
        <p:spPr>
          <a:xfrm>
            <a:off x="4580431" y="572287"/>
            <a:ext cx="2343497" cy="24622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1000" b="1" dirty="0"/>
              <a:t>COMPETENZE SPECIFICHE</a:t>
            </a:r>
          </a:p>
        </p:txBody>
      </p:sp>
      <p:cxnSp>
        <p:nvCxnSpPr>
          <p:cNvPr id="23" name="Connettore 2 22">
            <a:extLst>
              <a:ext uri="{FF2B5EF4-FFF2-40B4-BE49-F238E27FC236}">
                <a16:creationId xmlns="" xmlns:a16="http://schemas.microsoft.com/office/drawing/2014/main" id="{0B2240D0-C250-4EBB-AC9B-051772805CC6}"/>
              </a:ext>
            </a:extLst>
          </p:cNvPr>
          <p:cNvCxnSpPr>
            <a:cxnSpLocks/>
          </p:cNvCxnSpPr>
          <p:nvPr/>
        </p:nvCxnSpPr>
        <p:spPr>
          <a:xfrm>
            <a:off x="5586581" y="1168461"/>
            <a:ext cx="0" cy="3080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="" xmlns:a16="http://schemas.microsoft.com/office/drawing/2014/main" id="{44619C28-E136-4214-89C4-BCA208602B0F}"/>
              </a:ext>
            </a:extLst>
          </p:cNvPr>
          <p:cNvCxnSpPr>
            <a:cxnSpLocks/>
          </p:cNvCxnSpPr>
          <p:nvPr/>
        </p:nvCxnSpPr>
        <p:spPr>
          <a:xfrm>
            <a:off x="2761900" y="1470456"/>
            <a:ext cx="7044830" cy="600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nettore 2 36">
            <a:extLst>
              <a:ext uri="{FF2B5EF4-FFF2-40B4-BE49-F238E27FC236}">
                <a16:creationId xmlns="" xmlns:a16="http://schemas.microsoft.com/office/drawing/2014/main" id="{AA2AC659-73A6-44C1-88AF-856783D9957F}"/>
              </a:ext>
            </a:extLst>
          </p:cNvPr>
          <p:cNvCxnSpPr>
            <a:cxnSpLocks/>
            <a:endCxn id="3" idx="0"/>
          </p:cNvCxnSpPr>
          <p:nvPr/>
        </p:nvCxnSpPr>
        <p:spPr>
          <a:xfrm>
            <a:off x="2761899" y="1470456"/>
            <a:ext cx="2" cy="30599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ttore 2 38">
            <a:extLst>
              <a:ext uri="{FF2B5EF4-FFF2-40B4-BE49-F238E27FC236}">
                <a16:creationId xmlns="" xmlns:a16="http://schemas.microsoft.com/office/drawing/2014/main" id="{F76958F7-12DE-4C9B-9AD5-90C6F01BBEDC}"/>
              </a:ext>
            </a:extLst>
          </p:cNvPr>
          <p:cNvCxnSpPr>
            <a:endCxn id="5" idx="0"/>
          </p:cNvCxnSpPr>
          <p:nvPr/>
        </p:nvCxnSpPr>
        <p:spPr>
          <a:xfrm>
            <a:off x="9806730" y="1470456"/>
            <a:ext cx="0" cy="28784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ttore 2 40">
            <a:extLst>
              <a:ext uri="{FF2B5EF4-FFF2-40B4-BE49-F238E27FC236}">
                <a16:creationId xmlns="" xmlns:a16="http://schemas.microsoft.com/office/drawing/2014/main" id="{08712322-F827-4BA8-ACDA-2D5B7E7EC39B}"/>
              </a:ext>
            </a:extLst>
          </p:cNvPr>
          <p:cNvCxnSpPr>
            <a:cxnSpLocks/>
            <a:endCxn id="4" idx="0"/>
          </p:cNvCxnSpPr>
          <p:nvPr/>
        </p:nvCxnSpPr>
        <p:spPr>
          <a:xfrm>
            <a:off x="6410284" y="1476462"/>
            <a:ext cx="0" cy="43968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ttore 2 43">
            <a:extLst>
              <a:ext uri="{FF2B5EF4-FFF2-40B4-BE49-F238E27FC236}">
                <a16:creationId xmlns="" xmlns:a16="http://schemas.microsoft.com/office/drawing/2014/main" id="{EBBF17FD-AE07-4844-A014-723FBC4F2B2B}"/>
              </a:ext>
            </a:extLst>
          </p:cNvPr>
          <p:cNvCxnSpPr>
            <a:cxnSpLocks/>
            <a:stCxn id="4" idx="2"/>
            <a:endCxn id="76" idx="0"/>
          </p:cNvCxnSpPr>
          <p:nvPr/>
        </p:nvCxnSpPr>
        <p:spPr>
          <a:xfrm flipH="1">
            <a:off x="6409127" y="2434968"/>
            <a:ext cx="1157" cy="33575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nettore 2 56">
            <a:extLst>
              <a:ext uri="{FF2B5EF4-FFF2-40B4-BE49-F238E27FC236}">
                <a16:creationId xmlns="" xmlns:a16="http://schemas.microsoft.com/office/drawing/2014/main" id="{6E422C85-4B74-45E0-83CA-9226F382BACD}"/>
              </a:ext>
            </a:extLst>
          </p:cNvPr>
          <p:cNvCxnSpPr/>
          <p:nvPr/>
        </p:nvCxnSpPr>
        <p:spPr>
          <a:xfrm>
            <a:off x="2197916" y="2422785"/>
            <a:ext cx="0" cy="34793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nettore 2 58">
            <a:extLst>
              <a:ext uri="{FF2B5EF4-FFF2-40B4-BE49-F238E27FC236}">
                <a16:creationId xmlns="" xmlns:a16="http://schemas.microsoft.com/office/drawing/2014/main" id="{B6E579F4-4E29-4D2E-B9F1-D1914679392F}"/>
              </a:ext>
            </a:extLst>
          </p:cNvPr>
          <p:cNvCxnSpPr/>
          <p:nvPr/>
        </p:nvCxnSpPr>
        <p:spPr>
          <a:xfrm>
            <a:off x="3464463" y="2422785"/>
            <a:ext cx="340049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nettore 2 60">
            <a:extLst>
              <a:ext uri="{FF2B5EF4-FFF2-40B4-BE49-F238E27FC236}">
                <a16:creationId xmlns="" xmlns:a16="http://schemas.microsoft.com/office/drawing/2014/main" id="{F426F669-0DB6-4DF3-AB69-C13489ABCD74}"/>
              </a:ext>
            </a:extLst>
          </p:cNvPr>
          <p:cNvCxnSpPr/>
          <p:nvPr/>
        </p:nvCxnSpPr>
        <p:spPr>
          <a:xfrm>
            <a:off x="2608976" y="2422785"/>
            <a:ext cx="0" cy="126564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nettore 2 62">
            <a:extLst>
              <a:ext uri="{FF2B5EF4-FFF2-40B4-BE49-F238E27FC236}">
                <a16:creationId xmlns="" xmlns:a16="http://schemas.microsoft.com/office/drawing/2014/main" id="{FA32EF10-86F1-411B-AA81-63CC0DF430B4}"/>
              </a:ext>
            </a:extLst>
          </p:cNvPr>
          <p:cNvCxnSpPr/>
          <p:nvPr/>
        </p:nvCxnSpPr>
        <p:spPr>
          <a:xfrm>
            <a:off x="3187817" y="2422785"/>
            <a:ext cx="0" cy="117015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529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asellaDiTesto 3"/>
          <p:cNvSpPr txBox="1">
            <a:spLocks noChangeArrowheads="1"/>
          </p:cNvSpPr>
          <p:nvPr/>
        </p:nvSpPr>
        <p:spPr bwMode="auto">
          <a:xfrm>
            <a:off x="1520598" y="-21414"/>
            <a:ext cx="9144001" cy="23528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lIns="91406" tIns="45704" rIns="91406" bIns="45704">
            <a:spAutoFit/>
          </a:bodyPr>
          <a:lstStyle/>
          <a:p>
            <a:pPr defTabSz="914090">
              <a:tabLst>
                <a:tab pos="690577" algn="l"/>
                <a:tab pos="1381153" algn="l"/>
                <a:tab pos="2071729" algn="l"/>
                <a:tab pos="2762305" algn="l"/>
                <a:tab pos="3454016" algn="l"/>
                <a:tab pos="4144592" algn="l"/>
                <a:tab pos="4835168" algn="l"/>
                <a:tab pos="5525745" algn="l"/>
                <a:tab pos="6217455" algn="l"/>
                <a:tab pos="6908031" algn="l"/>
                <a:tab pos="7598608" algn="l"/>
                <a:tab pos="8289184" algn="l"/>
              </a:tabLst>
            </a:pPr>
            <a:r>
              <a:rPr lang="it-IT" sz="929" b="1" dirty="0">
                <a:solidFill>
                  <a:prstClr val="black"/>
                </a:solidFill>
                <a:latin typeface="Calibri" pitchFamily="34" charset="0"/>
              </a:rPr>
              <a:t>COMPETENZA CHIAVE EUROPEA: </a:t>
            </a:r>
            <a:r>
              <a:rPr lang="it-IT" sz="929" b="1" dirty="0">
                <a:solidFill>
                  <a:prstClr val="black"/>
                </a:solidFill>
                <a:latin typeface="Calibri" charset="0"/>
                <a:ea typeface="Microsoft YaHei" charset="0"/>
                <a:cs typeface="Microsoft YaHei" charset="0"/>
              </a:rPr>
              <a:t>COMPETENZE IN MATERIA DI CITTADINANZA</a:t>
            </a:r>
            <a:endParaRPr lang="it-IT" sz="1143" b="1" dirty="0">
              <a:solidFill>
                <a:srgbClr val="000000"/>
              </a:solidFill>
              <a:latin typeface="Calibri" pitchFamily="34" charset="0"/>
              <a:ea typeface="Microsoft YaHei"/>
              <a:cs typeface="Microsoft YaHei"/>
            </a:endParaRPr>
          </a:p>
        </p:txBody>
      </p:sp>
      <p:sp>
        <p:nvSpPr>
          <p:cNvPr id="5123" name="CasellaDiTesto 4"/>
          <p:cNvSpPr txBox="1">
            <a:spLocks noChangeArrowheads="1"/>
          </p:cNvSpPr>
          <p:nvPr/>
        </p:nvSpPr>
        <p:spPr bwMode="auto">
          <a:xfrm>
            <a:off x="1826760" y="291420"/>
            <a:ext cx="2016125" cy="36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6" tIns="45704" rIns="91406" bIns="45704">
            <a:spAutoFit/>
          </a:bodyPr>
          <a:lstStyle/>
          <a:p>
            <a:pPr defTabSz="914090"/>
            <a:r>
              <a:rPr lang="it-IT" sz="1429">
                <a:solidFill>
                  <a:prstClr val="black"/>
                </a:solidFill>
                <a:latin typeface="Calibri" pitchFamily="34" charset="0"/>
              </a:rPr>
              <a:t>Scuola</a:t>
            </a:r>
            <a:r>
              <a:rPr lang="it-IT" sz="1786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it-IT" sz="1429">
                <a:solidFill>
                  <a:prstClr val="black"/>
                </a:solidFill>
                <a:latin typeface="Calibri" pitchFamily="34" charset="0"/>
              </a:rPr>
              <a:t>dell’Infanzia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3575278" y="445634"/>
            <a:ext cx="360589" cy="144009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6" tIns="45704" rIns="91406" bIns="45704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125" name="CasellaDiTesto 6"/>
          <p:cNvSpPr txBox="1">
            <a:spLocks noChangeArrowheads="1"/>
          </p:cNvSpPr>
          <p:nvPr/>
        </p:nvSpPr>
        <p:spPr bwMode="auto">
          <a:xfrm>
            <a:off x="4552723" y="342447"/>
            <a:ext cx="3827009" cy="26818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91406" tIns="45704" rIns="91406" bIns="45704">
            <a:spAutoFit/>
          </a:bodyPr>
          <a:lstStyle/>
          <a:p>
            <a:pPr defTabSz="914090"/>
            <a:r>
              <a:rPr lang="it-IT" sz="1143" dirty="0">
                <a:solidFill>
                  <a:prstClr val="black"/>
                </a:solidFill>
                <a:latin typeface="Calibri" pitchFamily="34" charset="0"/>
              </a:rPr>
              <a:t>Campi di esperienza:  </a:t>
            </a:r>
            <a:r>
              <a:rPr lang="it-IT" sz="1143" b="1" dirty="0">
                <a:solidFill>
                  <a:prstClr val="black"/>
                </a:solidFill>
                <a:latin typeface="Calibri" pitchFamily="34" charset="0"/>
              </a:rPr>
              <a:t>TUTTI</a:t>
            </a:r>
          </a:p>
        </p:txBody>
      </p:sp>
      <p:sp>
        <p:nvSpPr>
          <p:cNvPr id="5126" name="CasellaDiTesto 7"/>
          <p:cNvSpPr txBox="1">
            <a:spLocks noChangeArrowheads="1"/>
          </p:cNvSpPr>
          <p:nvPr/>
        </p:nvSpPr>
        <p:spPr bwMode="auto">
          <a:xfrm>
            <a:off x="2084161" y="652009"/>
            <a:ext cx="1389063" cy="312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6" tIns="45704" rIns="91406" bIns="45704">
            <a:spAutoFit/>
          </a:bodyPr>
          <a:lstStyle/>
          <a:p>
            <a:pPr defTabSz="914090"/>
            <a:r>
              <a:rPr lang="it-IT" sz="1429">
                <a:solidFill>
                  <a:prstClr val="black"/>
                </a:solidFill>
                <a:latin typeface="Calibri" pitchFamily="34" charset="0"/>
              </a:rPr>
              <a:t>Scuola Primaria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3575278" y="754063"/>
            <a:ext cx="360589" cy="144009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6" tIns="45704" rIns="91406" bIns="45704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128" name="CasellaDiTesto 9"/>
          <p:cNvSpPr txBox="1">
            <a:spLocks noChangeArrowheads="1"/>
          </p:cNvSpPr>
          <p:nvPr/>
        </p:nvSpPr>
        <p:spPr bwMode="auto">
          <a:xfrm>
            <a:off x="4552724" y="652010"/>
            <a:ext cx="3806598" cy="26818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lIns="91406" tIns="45704" rIns="91406" bIns="45704">
            <a:spAutoFit/>
          </a:bodyPr>
          <a:lstStyle/>
          <a:p>
            <a:pPr defTabSz="914090"/>
            <a:r>
              <a:rPr lang="it-IT" sz="1143" dirty="0">
                <a:solidFill>
                  <a:prstClr val="black"/>
                </a:solidFill>
                <a:latin typeface="Calibri" pitchFamily="34" charset="0"/>
              </a:rPr>
              <a:t>Discipline di riferimento: </a:t>
            </a:r>
            <a:r>
              <a:rPr lang="it-IT" sz="1143" b="1" dirty="0">
                <a:solidFill>
                  <a:prstClr val="black"/>
                </a:solidFill>
                <a:latin typeface="Calibri" pitchFamily="34" charset="0"/>
              </a:rPr>
              <a:t>TUTTE</a:t>
            </a:r>
          </a:p>
        </p:txBody>
      </p:sp>
      <p:sp>
        <p:nvSpPr>
          <p:cNvPr id="5129" name="CasellaDiTesto 10"/>
          <p:cNvSpPr txBox="1">
            <a:spLocks noChangeArrowheads="1"/>
          </p:cNvSpPr>
          <p:nvPr/>
        </p:nvSpPr>
        <p:spPr bwMode="auto">
          <a:xfrm>
            <a:off x="1723571" y="960438"/>
            <a:ext cx="2123849" cy="312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6" tIns="45704" rIns="91406" bIns="45704">
            <a:spAutoFit/>
          </a:bodyPr>
          <a:lstStyle/>
          <a:p>
            <a:pPr defTabSz="914090"/>
            <a:r>
              <a:rPr lang="it-IT" sz="1429">
                <a:solidFill>
                  <a:prstClr val="black"/>
                </a:solidFill>
                <a:latin typeface="Calibri" pitchFamily="34" charset="0"/>
              </a:rPr>
              <a:t>Scuola Sec. di I grado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3575278" y="1062491"/>
            <a:ext cx="360589" cy="144009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6" tIns="45704" rIns="91406" bIns="45704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131" name="CasellaDiTesto 12"/>
          <p:cNvSpPr txBox="1">
            <a:spLocks noChangeArrowheads="1"/>
          </p:cNvSpPr>
          <p:nvPr/>
        </p:nvSpPr>
        <p:spPr bwMode="auto">
          <a:xfrm>
            <a:off x="4552724" y="960438"/>
            <a:ext cx="3806598" cy="268183"/>
          </a:xfrm>
          <a:prstGeom prst="rect">
            <a:avLst/>
          </a:prstGeom>
          <a:solidFill>
            <a:srgbClr val="00B050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lIns="91406" tIns="45704" rIns="91406" bIns="45704">
            <a:spAutoFit/>
          </a:bodyPr>
          <a:lstStyle/>
          <a:p>
            <a:pPr defTabSz="914090"/>
            <a:r>
              <a:rPr lang="it-IT" sz="1143" dirty="0">
                <a:solidFill>
                  <a:prstClr val="black"/>
                </a:solidFill>
                <a:latin typeface="Calibri" pitchFamily="34" charset="0"/>
              </a:rPr>
              <a:t>Discipline di riferimento: </a:t>
            </a:r>
            <a:r>
              <a:rPr lang="it-IT" sz="1143" b="1" dirty="0">
                <a:solidFill>
                  <a:prstClr val="black"/>
                </a:solidFill>
                <a:latin typeface="Calibri" pitchFamily="34" charset="0"/>
              </a:rPr>
              <a:t>TUTTE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1524000" y="1320196"/>
            <a:ext cx="9144000" cy="279147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lIns="91406" tIns="45704" rIns="91406" bIns="45704">
            <a:spAutoFit/>
          </a:bodyPr>
          <a:lstStyle/>
          <a:p>
            <a:pPr algn="ctr" defTabSz="914090">
              <a:defRPr/>
            </a:pPr>
            <a:r>
              <a:rPr lang="it-IT" sz="1214" b="1" dirty="0">
                <a:solidFill>
                  <a:prstClr val="black"/>
                </a:solidFill>
                <a:latin typeface="Calibri"/>
              </a:rPr>
              <a:t>TRAGUARDI PER LO SVILUPPO DELLE COMPETENZE</a:t>
            </a:r>
          </a:p>
        </p:txBody>
      </p:sp>
      <p:sp>
        <p:nvSpPr>
          <p:cNvPr id="5135" name="CasellaDiTesto 14"/>
          <p:cNvSpPr txBox="1">
            <a:spLocks noChangeArrowheads="1"/>
          </p:cNvSpPr>
          <p:nvPr/>
        </p:nvSpPr>
        <p:spPr bwMode="auto">
          <a:xfrm>
            <a:off x="1524001" y="1577295"/>
            <a:ext cx="2977696" cy="23528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91406" tIns="45704" rIns="91406" bIns="45704">
            <a:spAutoFit/>
          </a:bodyPr>
          <a:lstStyle/>
          <a:p>
            <a:pPr defTabSz="914090"/>
            <a:r>
              <a:rPr lang="it-IT" sz="929" b="1">
                <a:solidFill>
                  <a:prstClr val="black"/>
                </a:solidFill>
                <a:latin typeface="Calibri" pitchFamily="34" charset="0"/>
              </a:rPr>
              <a:t>TRAGUARDI AL TERMINE DELLA SC. DELL’INFANZIA </a:t>
            </a:r>
          </a:p>
        </p:txBody>
      </p:sp>
      <p:sp>
        <p:nvSpPr>
          <p:cNvPr id="5136" name="CasellaDiTesto 15"/>
          <p:cNvSpPr txBox="1">
            <a:spLocks noChangeArrowheads="1"/>
          </p:cNvSpPr>
          <p:nvPr/>
        </p:nvSpPr>
        <p:spPr bwMode="auto">
          <a:xfrm>
            <a:off x="4552724" y="1577295"/>
            <a:ext cx="2736169" cy="23528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91406" tIns="45704" rIns="91406" bIns="45704">
            <a:spAutoFit/>
          </a:bodyPr>
          <a:lstStyle/>
          <a:p>
            <a:pPr defTabSz="914090"/>
            <a:r>
              <a:rPr lang="it-IT" sz="929" b="1">
                <a:solidFill>
                  <a:prstClr val="black"/>
                </a:solidFill>
                <a:latin typeface="Calibri" pitchFamily="34" charset="0"/>
              </a:rPr>
              <a:t>TRAGUARDI AL TERMINE DELLA SC. PRIMARIA</a:t>
            </a:r>
          </a:p>
        </p:txBody>
      </p:sp>
      <p:sp>
        <p:nvSpPr>
          <p:cNvPr id="5137" name="CasellaDiTesto 16"/>
          <p:cNvSpPr txBox="1">
            <a:spLocks noChangeArrowheads="1"/>
          </p:cNvSpPr>
          <p:nvPr/>
        </p:nvSpPr>
        <p:spPr bwMode="auto">
          <a:xfrm>
            <a:off x="7330849" y="1577295"/>
            <a:ext cx="3337151" cy="235289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lIns="91406" tIns="45704" rIns="91406" bIns="45704">
            <a:spAutoFit/>
          </a:bodyPr>
          <a:lstStyle/>
          <a:p>
            <a:pPr defTabSz="914090"/>
            <a:r>
              <a:rPr lang="it-IT" sz="929" b="1">
                <a:solidFill>
                  <a:prstClr val="black"/>
                </a:solidFill>
                <a:latin typeface="Calibri" pitchFamily="34" charset="0"/>
              </a:rPr>
              <a:t>TRAGUARDI AL TERMINE DELLA SC. SEC DI    I  GRADO</a:t>
            </a:r>
          </a:p>
        </p:txBody>
      </p:sp>
      <p:sp>
        <p:nvSpPr>
          <p:cNvPr id="5138" name="CasellaDiTesto 24"/>
          <p:cNvSpPr txBox="1">
            <a:spLocks noChangeArrowheads="1"/>
          </p:cNvSpPr>
          <p:nvPr/>
        </p:nvSpPr>
        <p:spPr bwMode="auto">
          <a:xfrm>
            <a:off x="2135188" y="4149045"/>
            <a:ext cx="2376714" cy="36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6" tIns="45704" rIns="91406" bIns="45704">
            <a:spAutoFit/>
          </a:bodyPr>
          <a:lstStyle/>
          <a:p>
            <a:pPr defTabSz="914090"/>
            <a:endParaRPr lang="it-IT" sz="1786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4566331" y="1848304"/>
            <a:ext cx="2704419" cy="4840524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91406" tIns="45704" rIns="91406" bIns="45704">
            <a:spAutoFit/>
          </a:bodyPr>
          <a:lstStyle/>
          <a:p>
            <a:pPr algn="just" defTabSz="914090">
              <a:defRPr/>
            </a:pPr>
            <a:r>
              <a:rPr lang="it-IT" sz="857" b="1" u="sng" dirty="0">
                <a:solidFill>
                  <a:prstClr val="black"/>
                </a:solidFill>
                <a:latin typeface="Calibri" pitchFamily="34" charset="0"/>
              </a:rPr>
              <a:t>Competenza specifica 1</a:t>
            </a:r>
          </a:p>
          <a:p>
            <a:pPr algn="just" defTabSz="914090">
              <a:defRPr/>
            </a:pPr>
            <a:endParaRPr lang="it-IT" sz="857" b="1" u="sng" dirty="0">
              <a:solidFill>
                <a:prstClr val="black"/>
              </a:solidFill>
              <a:latin typeface="Calibri" pitchFamily="34" charset="0"/>
            </a:endParaRPr>
          </a:p>
          <a:p>
            <a:pPr marL="204111" indent="-204111" defTabSz="914090">
              <a:buFont typeface="+mj-lt"/>
              <a:buAutoNum type="romanUcPeriod"/>
              <a:defRPr/>
            </a:pPr>
            <a:r>
              <a:rPr lang="it-IT" sz="857" dirty="0">
                <a:solidFill>
                  <a:srgbClr val="000000"/>
                </a:solidFill>
                <a:latin typeface="Calibri" pitchFamily="34" charset="0"/>
              </a:rPr>
              <a:t>L'alunno riconosce elementi significativi del passato del suo ambiente di vita.</a:t>
            </a:r>
          </a:p>
          <a:p>
            <a:pPr marL="204111" indent="-204111" defTabSz="914090">
              <a:buFont typeface="+mj-lt"/>
              <a:buAutoNum type="romanUcPeriod"/>
              <a:defRPr/>
            </a:pPr>
            <a:r>
              <a:rPr lang="it-IT" sz="857" dirty="0">
                <a:solidFill>
                  <a:srgbClr val="000000"/>
                </a:solidFill>
                <a:latin typeface="Calibri" pitchFamily="34" charset="0"/>
              </a:rPr>
              <a:t>L’alunno  agisce in modo responsabile, rispettando gli altri.</a:t>
            </a:r>
          </a:p>
          <a:p>
            <a:pPr algn="just" defTabSz="914090">
              <a:defRPr/>
            </a:pPr>
            <a:endParaRPr lang="it-IT" sz="857" b="1" u="sng" dirty="0">
              <a:solidFill>
                <a:prstClr val="black"/>
              </a:solidFill>
              <a:latin typeface="Calibri" pitchFamily="34" charset="0"/>
            </a:endParaRPr>
          </a:p>
          <a:p>
            <a:pPr algn="just" defTabSz="914090">
              <a:defRPr/>
            </a:pPr>
            <a:r>
              <a:rPr lang="it-IT" sz="857" b="1" u="sng" dirty="0">
                <a:solidFill>
                  <a:prstClr val="black"/>
                </a:solidFill>
                <a:latin typeface="Calibri" pitchFamily="34" charset="0"/>
              </a:rPr>
              <a:t>Competenza specifica 2</a:t>
            </a:r>
          </a:p>
          <a:p>
            <a:pPr algn="just" defTabSz="914090">
              <a:defRPr/>
            </a:pPr>
            <a:endParaRPr lang="it-IT" sz="857" b="1" u="sng" dirty="0">
              <a:solidFill>
                <a:prstClr val="black"/>
              </a:solidFill>
              <a:latin typeface="Calibri" pitchFamily="34" charset="0"/>
            </a:endParaRPr>
          </a:p>
          <a:p>
            <a:pPr marL="204111" indent="-204111" algn="just" defTabSz="914090">
              <a:buFont typeface="+mj-lt"/>
              <a:buAutoNum type="romanUcPeriod"/>
              <a:defRPr/>
            </a:pPr>
            <a:r>
              <a:rPr lang="it-IT" sz="857" dirty="0">
                <a:solidFill>
                  <a:prstClr val="black"/>
                </a:solidFill>
                <a:latin typeface="Calibri" pitchFamily="34" charset="0"/>
              </a:rPr>
              <a:t>Assume responsabilmente atteggiamenti, ruoli e comportamenti di partecipazione attiva e comunitaria .</a:t>
            </a:r>
          </a:p>
          <a:p>
            <a:pPr marL="204111" indent="-204111" defTabSz="914090">
              <a:buFont typeface="+mj-lt"/>
              <a:buAutoNum type="romanUcPeriod"/>
              <a:defRPr/>
            </a:pPr>
            <a:r>
              <a:rPr lang="it-IT" sz="857" dirty="0">
                <a:solidFill>
                  <a:prstClr val="black"/>
                </a:solidFill>
                <a:latin typeface="Calibri" pitchFamily="34" charset="0"/>
              </a:rPr>
              <a:t>Riconosce e rispetta le regole del vivere comune.</a:t>
            </a:r>
          </a:p>
          <a:p>
            <a:pPr marL="204111" indent="-204111" defTabSz="914090">
              <a:buFont typeface="+mj-lt"/>
              <a:buAutoNum type="romanUcPeriod"/>
              <a:defRPr/>
            </a:pPr>
            <a:r>
              <a:rPr lang="it-IT" sz="857" dirty="0">
                <a:solidFill>
                  <a:prstClr val="black"/>
                </a:solidFill>
                <a:latin typeface="Calibri" pitchFamily="34" charset="0"/>
              </a:rPr>
              <a:t>Riconosce i meccanismi , i sistemi e le organizzazioni  che regolano i rapporti tra i cittadini, a livello locale e nazionale	.</a:t>
            </a:r>
          </a:p>
          <a:p>
            <a:pPr algn="just" defTabSz="914090">
              <a:defRPr/>
            </a:pPr>
            <a:endParaRPr lang="it-IT" sz="857" b="1" u="sng" dirty="0">
              <a:solidFill>
                <a:prstClr val="black"/>
              </a:solidFill>
              <a:latin typeface="Calibri" pitchFamily="34" charset="0"/>
            </a:endParaRPr>
          </a:p>
          <a:p>
            <a:pPr algn="just" defTabSz="914090">
              <a:defRPr/>
            </a:pPr>
            <a:endParaRPr lang="it-IT" sz="857" b="1" u="sng" dirty="0">
              <a:solidFill>
                <a:prstClr val="black"/>
              </a:solidFill>
              <a:latin typeface="Calibri" pitchFamily="34" charset="0"/>
            </a:endParaRPr>
          </a:p>
          <a:p>
            <a:pPr algn="just" defTabSz="914090">
              <a:defRPr/>
            </a:pPr>
            <a:r>
              <a:rPr lang="it-IT" sz="857" b="1" u="sng" dirty="0">
                <a:solidFill>
                  <a:prstClr val="black"/>
                </a:solidFill>
                <a:latin typeface="Calibri" pitchFamily="34" charset="0"/>
              </a:rPr>
              <a:t>Competenza specifica 3</a:t>
            </a:r>
          </a:p>
          <a:p>
            <a:pPr algn="just" defTabSz="914090">
              <a:defRPr/>
            </a:pPr>
            <a:endParaRPr lang="it-IT" sz="857" b="1" u="sng" dirty="0">
              <a:solidFill>
                <a:prstClr val="black"/>
              </a:solidFill>
              <a:latin typeface="Calibri" pitchFamily="34" charset="0"/>
            </a:endParaRPr>
          </a:p>
          <a:p>
            <a:pPr marL="204111" indent="-204111" algn="just" defTabSz="914090">
              <a:buFont typeface="+mj-lt"/>
              <a:buAutoNum type="romanUcPeriod"/>
              <a:defRPr/>
            </a:pPr>
            <a:r>
              <a:rPr lang="it-IT" sz="857" dirty="0">
                <a:solidFill>
                  <a:prstClr val="black"/>
                </a:solidFill>
                <a:latin typeface="Calibri" pitchFamily="34" charset="0"/>
              </a:rPr>
              <a:t>Riconosce ed esplora in modo via via più approfondito le tracce storiche presenti nel territorio e comprende l’importanza del patrimonio artistico e culturale come bene comune da difendere e rispettare .</a:t>
            </a:r>
          </a:p>
          <a:p>
            <a:pPr algn="just" defTabSz="914090">
              <a:defRPr/>
            </a:pPr>
            <a:endParaRPr lang="it-IT" sz="857" dirty="0">
              <a:solidFill>
                <a:prstClr val="black"/>
              </a:solidFill>
              <a:latin typeface="Calibri" pitchFamily="34" charset="0"/>
            </a:endParaRPr>
          </a:p>
          <a:p>
            <a:pPr algn="just" defTabSz="914090">
              <a:defRPr/>
            </a:pPr>
            <a:r>
              <a:rPr lang="it-IT" sz="857" b="1" u="sng" dirty="0">
                <a:solidFill>
                  <a:prstClr val="black"/>
                </a:solidFill>
                <a:latin typeface="Calibri" pitchFamily="34" charset="0"/>
              </a:rPr>
              <a:t>Competenza specifica 4</a:t>
            </a:r>
          </a:p>
          <a:p>
            <a:pPr algn="just" defTabSz="914090">
              <a:buFont typeface="Calibri" pitchFamily="34" charset="0"/>
              <a:buAutoNum type="romanUcPeriod"/>
              <a:defRPr/>
            </a:pPr>
            <a:endParaRPr lang="it-IT" sz="857" dirty="0">
              <a:solidFill>
                <a:prstClr val="black"/>
              </a:solidFill>
              <a:latin typeface="Calibri" pitchFamily="34" charset="0"/>
            </a:endParaRPr>
          </a:p>
          <a:p>
            <a:pPr marL="204111" indent="-204111" algn="just" defTabSz="914090">
              <a:buFont typeface="+mj-lt"/>
              <a:buAutoNum type="romanUcPeriod"/>
              <a:defRPr/>
            </a:pPr>
            <a:r>
              <a:rPr lang="it-IT" sz="857" dirty="0">
                <a:solidFill>
                  <a:prstClr val="black"/>
                </a:solidFill>
                <a:latin typeface="Calibri" pitchFamily="34" charset="0"/>
              </a:rPr>
              <a:t>Comprende il legame  esistente tra i  valori squisitamente religiosi  e quelli </a:t>
            </a:r>
            <a:r>
              <a:rPr lang="it-IT" sz="857" dirty="0" err="1">
                <a:solidFill>
                  <a:prstClr val="black"/>
                </a:solidFill>
                <a:latin typeface="Calibri" pitchFamily="34" charset="0"/>
              </a:rPr>
              <a:t>etico-sociali</a:t>
            </a:r>
            <a:r>
              <a:rPr lang="it-IT" sz="857" dirty="0">
                <a:solidFill>
                  <a:prstClr val="black"/>
                </a:solidFill>
                <a:latin typeface="Calibri" pitchFamily="34" charset="0"/>
              </a:rPr>
              <a:t>, che stanno alla base di una responsabile e solidale convivenza civile.</a:t>
            </a:r>
          </a:p>
          <a:p>
            <a:pPr marL="204111" indent="-204111" algn="just" defTabSz="914090">
              <a:buFont typeface="+mj-lt"/>
              <a:buAutoNum type="romanUcPeriod"/>
              <a:defRPr/>
            </a:pPr>
            <a:r>
              <a:rPr lang="it-IT" sz="857" dirty="0">
                <a:solidFill>
                  <a:prstClr val="black"/>
                </a:solidFill>
                <a:latin typeface="Calibri" pitchFamily="34" charset="0"/>
              </a:rPr>
              <a:t>Riconosce i principi che costituiscono il fondamento etico  delle società (equità, libertà, coesione sociale), sanciti dalla Costituzione, dal diritto nazionale  e dalle Carte internazionali.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1524000" y="1834537"/>
            <a:ext cx="2977537" cy="3752405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lIns="91406" tIns="45704" rIns="91406" bIns="45704">
            <a:spAutoFit/>
          </a:bodyPr>
          <a:lstStyle/>
          <a:p>
            <a:pPr algn="just" defTabSz="914090">
              <a:defRPr/>
            </a:pPr>
            <a:r>
              <a:rPr lang="it-IT" sz="857" b="1" u="sng" dirty="0">
                <a:solidFill>
                  <a:prstClr val="black"/>
                </a:solidFill>
                <a:latin typeface="Calibri" pitchFamily="34" charset="0"/>
              </a:rPr>
              <a:t>Competenza specifica 1</a:t>
            </a:r>
          </a:p>
          <a:p>
            <a:pPr algn="just" defTabSz="914090">
              <a:defRPr/>
            </a:pPr>
            <a:endParaRPr lang="it-IT" sz="857" b="1" u="sng" dirty="0">
              <a:solidFill>
                <a:prstClr val="black"/>
              </a:solidFill>
              <a:latin typeface="Calibri" pitchFamily="34" charset="0"/>
            </a:endParaRPr>
          </a:p>
          <a:p>
            <a:pPr marL="204111" indent="-204111" defTabSz="914090">
              <a:buFont typeface="+mj-lt"/>
              <a:buAutoNum type="romanUcPeriod"/>
              <a:defRPr/>
            </a:pPr>
            <a:r>
              <a:rPr lang="it-IT" sz="857" dirty="0">
                <a:solidFill>
                  <a:srgbClr val="000000"/>
                </a:solidFill>
                <a:latin typeface="Calibri" pitchFamily="34" charset="0"/>
              </a:rPr>
              <a:t>Sviluppa il senso dell’identità personale, percepisce le proprie esigenze e i propri sentimenti , sa esprimerli in modo  sempre più adeguato</a:t>
            </a:r>
          </a:p>
          <a:p>
            <a:pPr defTabSz="914090">
              <a:defRPr/>
            </a:pPr>
            <a:endParaRPr lang="it-IT" sz="857" dirty="0">
              <a:solidFill>
                <a:srgbClr val="000000"/>
              </a:solidFill>
              <a:latin typeface="Calibri" pitchFamily="34" charset="0"/>
            </a:endParaRPr>
          </a:p>
          <a:p>
            <a:pPr defTabSz="914090">
              <a:defRPr/>
            </a:pPr>
            <a:r>
              <a:rPr lang="it-IT" sz="857" dirty="0">
                <a:solidFill>
                  <a:srgbClr val="000000"/>
                </a:solidFill>
                <a:latin typeface="Calibri" pitchFamily="34" charset="0"/>
              </a:rPr>
              <a:t>II     Sa di avere una storia personale e familiare, conosce le  </a:t>
            </a:r>
          </a:p>
          <a:p>
            <a:pPr defTabSz="914090">
              <a:defRPr/>
            </a:pPr>
            <a:r>
              <a:rPr lang="it-IT" sz="857" dirty="0">
                <a:solidFill>
                  <a:srgbClr val="000000"/>
                </a:solidFill>
                <a:latin typeface="Calibri" pitchFamily="34" charset="0"/>
              </a:rPr>
              <a:t>        tradizioni della famiglia, della comunità   e le mette a </a:t>
            </a:r>
          </a:p>
          <a:p>
            <a:pPr defTabSz="914090">
              <a:defRPr/>
            </a:pPr>
            <a:r>
              <a:rPr lang="it-IT" sz="857" dirty="0">
                <a:solidFill>
                  <a:srgbClr val="000000"/>
                </a:solidFill>
                <a:latin typeface="Calibri" pitchFamily="34" charset="0"/>
              </a:rPr>
              <a:t>        confronto con  altre.</a:t>
            </a:r>
          </a:p>
          <a:p>
            <a:pPr marL="204111" indent="-204111" defTabSz="914090">
              <a:buFont typeface="+mj-lt"/>
              <a:buAutoNum type="romanUcPeriod"/>
              <a:defRPr/>
            </a:pPr>
            <a:r>
              <a:rPr lang="it-IT" sz="857" dirty="0">
                <a:solidFill>
                  <a:srgbClr val="000000"/>
                </a:solidFill>
                <a:latin typeface="Calibri" pitchFamily="34" charset="0"/>
              </a:rPr>
              <a:t>Si confronta con gli altri in modo costruttivo.</a:t>
            </a:r>
          </a:p>
          <a:p>
            <a:pPr marL="204111" indent="-204111" defTabSz="914090">
              <a:buFont typeface="+mj-lt"/>
              <a:buAutoNum type="romanUcPeriod"/>
              <a:defRPr/>
            </a:pPr>
            <a:endParaRPr lang="it-IT" sz="857" dirty="0">
              <a:solidFill>
                <a:srgbClr val="000000"/>
              </a:solidFill>
              <a:latin typeface="Calibri" pitchFamily="34" charset="0"/>
            </a:endParaRPr>
          </a:p>
          <a:p>
            <a:pPr algn="just" defTabSz="914090">
              <a:defRPr/>
            </a:pPr>
            <a:endParaRPr lang="it-IT" sz="857" dirty="0">
              <a:solidFill>
                <a:prstClr val="black"/>
              </a:solidFill>
              <a:latin typeface="Calibri" pitchFamily="34" charset="0"/>
            </a:endParaRPr>
          </a:p>
          <a:p>
            <a:pPr algn="just" defTabSz="914090">
              <a:defRPr/>
            </a:pPr>
            <a:r>
              <a:rPr lang="it-IT" sz="857" b="1" u="sng" dirty="0">
                <a:solidFill>
                  <a:prstClr val="black"/>
                </a:solidFill>
                <a:latin typeface="Calibri" pitchFamily="34" charset="0"/>
              </a:rPr>
              <a:t>Competenza specifica 2</a:t>
            </a:r>
          </a:p>
          <a:p>
            <a:pPr algn="just" defTabSz="914090">
              <a:defRPr/>
            </a:pPr>
            <a:endParaRPr lang="it-IT" sz="857" b="1" u="sng" dirty="0">
              <a:solidFill>
                <a:prstClr val="black"/>
              </a:solidFill>
              <a:latin typeface="Calibri" pitchFamily="34" charset="0"/>
            </a:endParaRPr>
          </a:p>
          <a:p>
            <a:pPr marL="204111" indent="-204111" defTabSz="914090">
              <a:buFont typeface="+mj-lt"/>
              <a:buAutoNum type="romanUcPeriod"/>
              <a:defRPr/>
            </a:pPr>
            <a:r>
              <a:rPr lang="it-IT" sz="857" dirty="0">
                <a:solidFill>
                  <a:srgbClr val="000000"/>
                </a:solidFill>
                <a:latin typeface="Calibri" pitchFamily="34" charset="0"/>
              </a:rPr>
              <a:t>Il bambino raggiunge  una prima consapevolezza dei propri diritti e doveri, delle regole del vivere insieme.</a:t>
            </a:r>
          </a:p>
          <a:p>
            <a:pPr algn="just" defTabSz="914090">
              <a:defRPr/>
            </a:pPr>
            <a:endParaRPr lang="it-IT" sz="857" b="1" u="sng" dirty="0">
              <a:solidFill>
                <a:prstClr val="black"/>
              </a:solidFill>
              <a:latin typeface="Calibri" pitchFamily="34" charset="0"/>
            </a:endParaRPr>
          </a:p>
          <a:p>
            <a:pPr algn="just" defTabSz="914090">
              <a:defRPr/>
            </a:pPr>
            <a:endParaRPr lang="it-IT" sz="857" b="1" u="sng" dirty="0">
              <a:solidFill>
                <a:prstClr val="black"/>
              </a:solidFill>
              <a:latin typeface="Calibri" pitchFamily="34" charset="0"/>
            </a:endParaRPr>
          </a:p>
          <a:p>
            <a:pPr algn="just" defTabSz="914090">
              <a:defRPr/>
            </a:pPr>
            <a:r>
              <a:rPr lang="it-IT" sz="857" b="1" u="sng" dirty="0">
                <a:solidFill>
                  <a:prstClr val="black"/>
                </a:solidFill>
                <a:latin typeface="Calibri" pitchFamily="34" charset="0"/>
              </a:rPr>
              <a:t>Competenza specifica 3</a:t>
            </a:r>
          </a:p>
          <a:p>
            <a:pPr algn="just" defTabSz="914090">
              <a:defRPr/>
            </a:pPr>
            <a:endParaRPr lang="it-IT" sz="857" b="1" u="sng" dirty="0">
              <a:solidFill>
                <a:prstClr val="black"/>
              </a:solidFill>
              <a:latin typeface="Calibri" pitchFamily="34" charset="0"/>
            </a:endParaRPr>
          </a:p>
          <a:p>
            <a:pPr marL="204111" indent="-204111" algn="just" defTabSz="914090">
              <a:buFont typeface="+mj-lt"/>
              <a:buAutoNum type="romanUcPeriod"/>
              <a:defRPr/>
            </a:pPr>
            <a:r>
              <a:rPr lang="it-IT" sz="857" dirty="0">
                <a:solidFill>
                  <a:srgbClr val="000000"/>
                </a:solidFill>
                <a:latin typeface="Calibri" pitchFamily="34" charset="0"/>
              </a:rPr>
              <a:t>Comprende il significato della vita che lo circonda e riflette sul senso e sulle conseguenze delle sue azioni. </a:t>
            </a:r>
            <a:endParaRPr lang="it-IT" sz="857" dirty="0">
              <a:solidFill>
                <a:prstClr val="black"/>
              </a:solidFill>
              <a:latin typeface="Calibri" pitchFamily="34" charset="0"/>
            </a:endParaRPr>
          </a:p>
          <a:p>
            <a:pPr algn="just" defTabSz="914090">
              <a:defRPr/>
            </a:pPr>
            <a:r>
              <a:rPr lang="it-IT" sz="857" b="1" u="sng" dirty="0">
                <a:solidFill>
                  <a:prstClr val="black"/>
                </a:solidFill>
                <a:latin typeface="Calibri" pitchFamily="34" charset="0"/>
              </a:rPr>
              <a:t>Competenza  specifica 4</a:t>
            </a:r>
            <a:r>
              <a:rPr lang="it-IT" sz="857" b="1" u="sng" dirty="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it-IT" sz="857" b="1" u="sng" dirty="0">
              <a:solidFill>
                <a:prstClr val="black"/>
              </a:solidFill>
              <a:latin typeface="Calibri" pitchFamily="34" charset="0"/>
            </a:endParaRPr>
          </a:p>
          <a:p>
            <a:pPr algn="just" defTabSz="914090">
              <a:defRPr/>
            </a:pPr>
            <a:endParaRPr lang="it-IT" sz="857" dirty="0">
              <a:solidFill>
                <a:prstClr val="black"/>
              </a:solidFill>
              <a:latin typeface="Calibri" pitchFamily="34" charset="0"/>
            </a:endParaRPr>
          </a:p>
          <a:p>
            <a:pPr marL="204111" indent="-204111" defTabSz="914090">
              <a:buFont typeface="+mj-lt"/>
              <a:buAutoNum type="romanUcPeriod"/>
              <a:defRPr/>
            </a:pPr>
            <a:r>
              <a:rPr lang="it-IT" sz="857" dirty="0">
                <a:solidFill>
                  <a:srgbClr val="000000"/>
                </a:solidFill>
                <a:latin typeface="Calibri" pitchFamily="34" charset="0"/>
              </a:rPr>
              <a:t>Il bambino  pone domande sui temi esistenziali e religiosi, sulle diversità culturali, su ciò che è bene o male, sulla giustizia.</a:t>
            </a:r>
            <a:endParaRPr lang="it-IT" sz="857" dirty="0">
              <a:solidFill>
                <a:prstClr val="black"/>
              </a:solidFill>
              <a:latin typeface="Calibri" pitchFamily="34" charset="0"/>
            </a:endParaRPr>
          </a:p>
          <a:p>
            <a:pPr defTabSz="914090">
              <a:defRPr/>
            </a:pPr>
            <a:r>
              <a:rPr lang="it-IT" sz="643" b="1" u="sng" dirty="0">
                <a:solidFill>
                  <a:prstClr val="black"/>
                </a:solidFill>
                <a:latin typeface="Calibri" pitchFamily="34" charset="0"/>
              </a:rPr>
              <a:t> </a:t>
            </a:r>
            <a:endParaRPr lang="it-IT" sz="643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7330423" y="1834537"/>
            <a:ext cx="3337577" cy="5023463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090">
              <a:defRPr/>
            </a:pPr>
            <a:endParaRPr lang="it-IT" sz="1786">
              <a:ln w="76200">
                <a:solidFill>
                  <a:srgbClr val="00B050"/>
                </a:solidFill>
              </a:ln>
              <a:solidFill>
                <a:prstClr val="white"/>
              </a:solidFill>
              <a:latin typeface="Calibri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7330423" y="1834538"/>
            <a:ext cx="3337577" cy="42911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090">
              <a:defRPr/>
            </a:pPr>
            <a:r>
              <a:rPr lang="it-IT" sz="857" b="1" u="sng" dirty="0">
                <a:solidFill>
                  <a:prstClr val="black"/>
                </a:solidFill>
                <a:latin typeface="Calibri"/>
              </a:rPr>
              <a:t>Competenza specifica 1</a:t>
            </a:r>
          </a:p>
          <a:p>
            <a:pPr marL="204111" indent="-204111" defTabSz="914090">
              <a:buFont typeface="+mj-lt"/>
              <a:buAutoNum type="romanUcPeriod"/>
              <a:defRPr/>
            </a:pPr>
            <a:r>
              <a:rPr lang="it-IT" sz="857" dirty="0">
                <a:solidFill>
                  <a:prstClr val="black"/>
                </a:solidFill>
                <a:latin typeface="Calibri"/>
              </a:rPr>
              <a:t>Usa le conoscenze e le abilità per orientarsi nella complessità del presente, comprende opinioni e culture diverse, capisce i problemi fondamentali del mondo contemporaneo</a:t>
            </a:r>
          </a:p>
          <a:p>
            <a:pPr defTabSz="914090">
              <a:defRPr/>
            </a:pPr>
            <a:r>
              <a:rPr lang="it-IT" sz="857" dirty="0">
                <a:solidFill>
                  <a:prstClr val="black"/>
                </a:solidFill>
                <a:latin typeface="Calibri"/>
              </a:rPr>
              <a:t>.</a:t>
            </a:r>
          </a:p>
          <a:p>
            <a:pPr defTabSz="914090">
              <a:defRPr/>
            </a:pPr>
            <a:r>
              <a:rPr lang="it-IT" sz="857" dirty="0">
                <a:solidFill>
                  <a:prstClr val="black"/>
                </a:solidFill>
                <a:latin typeface="Calibri"/>
              </a:rPr>
              <a:t> </a:t>
            </a:r>
            <a:r>
              <a:rPr lang="it-IT" sz="857" b="1" u="sng" dirty="0">
                <a:solidFill>
                  <a:prstClr val="black"/>
                </a:solidFill>
                <a:latin typeface="Calibri"/>
              </a:rPr>
              <a:t>Competenza specifica 2</a:t>
            </a:r>
          </a:p>
          <a:p>
            <a:pPr defTabSz="914090">
              <a:defRPr/>
            </a:pPr>
            <a:endParaRPr lang="it-IT" sz="857" b="1" u="sng" dirty="0">
              <a:solidFill>
                <a:prstClr val="black"/>
              </a:solidFill>
              <a:latin typeface="Calibri"/>
            </a:endParaRPr>
          </a:p>
          <a:p>
            <a:pPr marL="204111" indent="-204111" defTabSz="914090">
              <a:buFont typeface="+mj-lt"/>
              <a:buAutoNum type="romanUcPeriod"/>
              <a:defRPr/>
            </a:pPr>
            <a:r>
              <a:rPr lang="it-IT" sz="857" dirty="0">
                <a:solidFill>
                  <a:prstClr val="black"/>
                </a:solidFill>
                <a:latin typeface="Calibri"/>
              </a:rPr>
              <a:t>Si confronta con la complessità dell’esistenza ed impara a dare valore ai propri comportamenti per relazionarsi in maniera armoniosa con gli altri, con il mondo che lo circonda.</a:t>
            </a:r>
          </a:p>
          <a:p>
            <a:pPr defTabSz="914090">
              <a:defRPr/>
            </a:pPr>
            <a:endParaRPr lang="it-IT" sz="857" dirty="0">
              <a:solidFill>
                <a:prstClr val="black"/>
              </a:solidFill>
              <a:latin typeface="Calibri"/>
            </a:endParaRPr>
          </a:p>
          <a:p>
            <a:pPr defTabSz="914090">
              <a:defRPr/>
            </a:pPr>
            <a:r>
              <a:rPr lang="it-IT" sz="857" b="1" u="sng" dirty="0">
                <a:solidFill>
                  <a:prstClr val="black"/>
                </a:solidFill>
                <a:latin typeface="Calibri"/>
              </a:rPr>
              <a:t>Competenza specifica 3</a:t>
            </a:r>
          </a:p>
          <a:p>
            <a:pPr marL="204111" indent="-204111" defTabSz="914090">
              <a:buFont typeface="+mj-lt"/>
              <a:buAutoNum type="romanUcPeriod"/>
              <a:defRPr/>
            </a:pPr>
            <a:r>
              <a:rPr lang="it-IT" sz="857" dirty="0">
                <a:solidFill>
                  <a:prstClr val="black"/>
                </a:solidFill>
                <a:latin typeface="Calibri"/>
              </a:rPr>
              <a:t>Conosce aspetti del patrimonio culturale italiano e dell’umanità e li sa mettere in relazione con i fenomeni storici studiati.</a:t>
            </a:r>
          </a:p>
          <a:p>
            <a:pPr marL="204111" indent="-204111" defTabSz="914090">
              <a:buFont typeface="+mj-lt"/>
              <a:buAutoNum type="romanUcPeriod"/>
              <a:defRPr/>
            </a:pPr>
            <a:r>
              <a:rPr lang="it-IT" sz="857" dirty="0">
                <a:solidFill>
                  <a:prstClr val="black"/>
                </a:solidFill>
                <a:latin typeface="Calibri"/>
              </a:rPr>
              <a:t>Riconosce nei paesaggi europei e mondiali, raffrontandoli in particolare a quelli italiani, gli elementi fisici significativi e le emergenze storiche, artistiche e architettoniche come patrimonio naturale e culturale da tutelare e valorizzare.</a:t>
            </a:r>
          </a:p>
          <a:p>
            <a:pPr marL="204111" indent="-204111" defTabSz="914090">
              <a:defRPr/>
            </a:pPr>
            <a:endParaRPr lang="it-IT" sz="857" dirty="0">
              <a:solidFill>
                <a:prstClr val="black"/>
              </a:solidFill>
              <a:latin typeface="Calibri"/>
            </a:endParaRPr>
          </a:p>
          <a:p>
            <a:pPr defTabSz="914090">
              <a:defRPr/>
            </a:pPr>
            <a:r>
              <a:rPr lang="it-IT" sz="857" b="1" u="sng" dirty="0">
                <a:solidFill>
                  <a:prstClr val="black"/>
                </a:solidFill>
                <a:latin typeface="Calibri"/>
              </a:rPr>
              <a:t>Competenza specifica 4</a:t>
            </a:r>
          </a:p>
          <a:p>
            <a:pPr marL="204111" indent="-204111" defTabSz="914090">
              <a:buFont typeface="+mj-lt"/>
              <a:buAutoNum type="romanUcPeriod"/>
              <a:defRPr/>
            </a:pPr>
            <a:r>
              <a:rPr lang="it-IT" sz="857" dirty="0">
                <a:solidFill>
                  <a:prstClr val="black"/>
                </a:solidFill>
                <a:latin typeface="Calibri"/>
              </a:rPr>
              <a:t>Riconosce i meccanismi, i sistemi e le organizzazioni che regolano i rapporti tra i cittadini e i principi che costituiscono il fondamento etico delle società, sanciti dalla costituzione, dal diritto nazionale e dalle Carte internazionali.</a:t>
            </a:r>
          </a:p>
          <a:p>
            <a:pPr marL="204111" indent="-204111" defTabSz="914090">
              <a:buFont typeface="+mj-lt"/>
              <a:buAutoNum type="romanUcPeriod"/>
              <a:defRPr/>
            </a:pPr>
            <a:r>
              <a:rPr lang="it-IT" sz="857" dirty="0">
                <a:solidFill>
                  <a:prstClr val="black"/>
                </a:solidFill>
                <a:latin typeface="Calibri"/>
              </a:rPr>
              <a:t>Si pone domande di senso in vista di un libero e responsabile progetto di vita, sviluppando un’identità capace di accoglienza.</a:t>
            </a:r>
          </a:p>
          <a:p>
            <a:pPr marL="204111" indent="-204111" defTabSz="914090">
              <a:buFont typeface="+mj-lt"/>
              <a:buAutoNum type="romanUcPeriod"/>
              <a:defRPr/>
            </a:pPr>
            <a:endParaRPr lang="it-IT" sz="643" dirty="0">
              <a:solidFill>
                <a:prstClr val="black"/>
              </a:solidFill>
              <a:latin typeface="Calibri"/>
            </a:endParaRPr>
          </a:p>
          <a:p>
            <a:pPr marL="204111" indent="-204111" defTabSz="914090">
              <a:buFont typeface="+mj-lt"/>
              <a:buAutoNum type="romanUcPeriod"/>
              <a:defRPr/>
            </a:pPr>
            <a:endParaRPr lang="it-IT" sz="643" dirty="0">
              <a:solidFill>
                <a:prstClr val="black"/>
              </a:solidFill>
              <a:latin typeface="Calibri"/>
            </a:endParaRPr>
          </a:p>
          <a:p>
            <a:pPr marL="204111" indent="-204111" defTabSz="914090">
              <a:buFont typeface="+mj-lt"/>
              <a:buAutoNum type="romanUcPeriod"/>
              <a:defRPr/>
            </a:pPr>
            <a:endParaRPr lang="it-IT" sz="643" dirty="0">
              <a:solidFill>
                <a:prstClr val="black"/>
              </a:solidFill>
              <a:latin typeface="Calibri"/>
            </a:endParaRPr>
          </a:p>
          <a:p>
            <a:pPr marL="204111" indent="-204111" defTabSz="914090">
              <a:buFont typeface="+mj-lt"/>
              <a:buAutoNum type="romanUcPeriod"/>
              <a:defRPr/>
            </a:pPr>
            <a:endParaRPr lang="it-IT" sz="643" dirty="0">
              <a:solidFill>
                <a:prstClr val="black"/>
              </a:solidFill>
              <a:latin typeface="Calibri"/>
            </a:endParaRPr>
          </a:p>
          <a:p>
            <a:pPr marL="204111" indent="-204111" defTabSz="914090">
              <a:buFont typeface="+mj-lt"/>
              <a:buAutoNum type="romanUcPeriod"/>
              <a:defRPr/>
            </a:pPr>
            <a:endParaRPr lang="it-IT" sz="643" dirty="0">
              <a:solidFill>
                <a:prstClr val="black"/>
              </a:solidFill>
              <a:latin typeface="Calibri"/>
            </a:endParaRPr>
          </a:p>
          <a:p>
            <a:pPr defTabSz="914090">
              <a:defRPr/>
            </a:pPr>
            <a:endParaRPr lang="it-IT" sz="1786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2">
            <a:extLst>
              <a:ext uri="{FF2B5EF4-FFF2-40B4-BE49-F238E27FC236}">
                <a16:creationId xmlns="" xmlns:a16="http://schemas.microsoft.com/office/drawing/2014/main" id="{CD167225-C4E4-4844-8F02-68A50586B009}"/>
              </a:ext>
            </a:extLst>
          </p:cNvPr>
          <p:cNvSpPr txBox="1"/>
          <p:nvPr/>
        </p:nvSpPr>
        <p:spPr>
          <a:xfrm>
            <a:off x="1" y="0"/>
            <a:ext cx="12192000" cy="3187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COMPETENZE CHIAVE EUROPEE        </a:t>
            </a:r>
            <a:r>
              <a:rPr lang="it-IT" sz="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COMPETENZA IN MATERIA DI CITTADINANZA- COMPETENZA IN MATERIA DI CONSAPEVOLEZZA ED ESPRESSIONE CULTURALI</a:t>
            </a:r>
            <a:r>
              <a:rPr lang="it-IT" sz="9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-</a:t>
            </a:r>
            <a:r>
              <a:rPr lang="it-IT" sz="8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COMPETENZA PERSONALE, SOCIALE E CAPACITA’ DI IMPARARE AD IMPARARE.</a:t>
            </a:r>
            <a:endParaRPr lang="it-IT" sz="1100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it-IT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it-IT" sz="11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               Scuola dell’Infanzia</a:t>
            </a:r>
            <a:endParaRPr lang="it-IT" sz="1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Casella di testo 2">
            <a:extLst>
              <a:ext uri="{FF2B5EF4-FFF2-40B4-BE49-F238E27FC236}">
                <a16:creationId xmlns="" xmlns:a16="http://schemas.microsoft.com/office/drawing/2014/main" id="{6459AD6F-D0F6-401F-8502-BA26A9C3576D}"/>
              </a:ext>
            </a:extLst>
          </p:cNvPr>
          <p:cNvSpPr txBox="1"/>
          <p:nvPr/>
        </p:nvSpPr>
        <p:spPr>
          <a:xfrm>
            <a:off x="3742885" y="359379"/>
            <a:ext cx="5106033" cy="282231"/>
          </a:xfrm>
          <a:prstGeom prst="rect">
            <a:avLst/>
          </a:prstGeom>
          <a:solidFill>
            <a:srgbClr val="FFFF00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Campi di esperienze: </a:t>
            </a:r>
            <a:r>
              <a:rPr lang="it-IT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 SÉ E L’ALTRO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7" name="Casella di testo 2">
            <a:extLst>
              <a:ext uri="{FF2B5EF4-FFF2-40B4-BE49-F238E27FC236}">
                <a16:creationId xmlns="" xmlns:a16="http://schemas.microsoft.com/office/drawing/2014/main" id="{704045BF-7799-457E-8157-E820B6166383}"/>
              </a:ext>
            </a:extLst>
          </p:cNvPr>
          <p:cNvSpPr txBox="1"/>
          <p:nvPr/>
        </p:nvSpPr>
        <p:spPr>
          <a:xfrm>
            <a:off x="3742887" y="692360"/>
            <a:ext cx="5106031" cy="232587"/>
          </a:xfrm>
          <a:prstGeom prst="rect">
            <a:avLst/>
          </a:prstGeom>
          <a:solidFill>
            <a:schemeClr val="accent5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Discipline di riferimento: </a:t>
            </a:r>
            <a:r>
              <a:rPr lang="it-IT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STORIA E CITTADINANZA</a:t>
            </a: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8" name="Casella di testo 2">
            <a:extLst>
              <a:ext uri="{FF2B5EF4-FFF2-40B4-BE49-F238E27FC236}">
                <a16:creationId xmlns="" xmlns:a16="http://schemas.microsoft.com/office/drawing/2014/main" id="{4A97D580-9D78-4C0D-B460-97022DC82B08}"/>
              </a:ext>
            </a:extLst>
          </p:cNvPr>
          <p:cNvSpPr txBox="1"/>
          <p:nvPr/>
        </p:nvSpPr>
        <p:spPr>
          <a:xfrm>
            <a:off x="3742887" y="975696"/>
            <a:ext cx="5107710" cy="328056"/>
          </a:xfrm>
          <a:prstGeom prst="rect">
            <a:avLst/>
          </a:prstGeom>
          <a:solidFill>
            <a:schemeClr val="accent6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Discipline di riferimento: </a:t>
            </a:r>
            <a:r>
              <a:rPr lang="it-IT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STORIA, CITTADINANZA E COSTITUZIONE</a:t>
            </a:r>
            <a:endParaRPr lang="it-IT" sz="1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10" name="Connettore 2 9">
            <a:extLst>
              <a:ext uri="{FF2B5EF4-FFF2-40B4-BE49-F238E27FC236}">
                <a16:creationId xmlns="" xmlns:a16="http://schemas.microsoft.com/office/drawing/2014/main" id="{584EA096-F18E-4060-B8E0-43B6CE643425}"/>
              </a:ext>
            </a:extLst>
          </p:cNvPr>
          <p:cNvCxnSpPr>
            <a:cxnSpLocks/>
          </p:cNvCxnSpPr>
          <p:nvPr/>
        </p:nvCxnSpPr>
        <p:spPr>
          <a:xfrm>
            <a:off x="2449585" y="167780"/>
            <a:ext cx="243281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Shape 196">
            <a:extLst>
              <a:ext uri="{FF2B5EF4-FFF2-40B4-BE49-F238E27FC236}">
                <a16:creationId xmlns="" xmlns:a16="http://schemas.microsoft.com/office/drawing/2014/main" id="{C50401B4-7704-47AB-8E66-755EB9CE9B92}"/>
              </a:ext>
            </a:extLst>
          </p:cNvPr>
          <p:cNvSpPr/>
          <p:nvPr/>
        </p:nvSpPr>
        <p:spPr>
          <a:xfrm>
            <a:off x="3035827" y="434002"/>
            <a:ext cx="307256" cy="159391"/>
          </a:xfrm>
          <a:custGeom>
            <a:avLst/>
            <a:gdLst/>
            <a:ahLst/>
            <a:cxnLst/>
            <a:rect l="0" t="0" r="0" b="0"/>
            <a:pathLst>
              <a:path w="360426" h="142875">
                <a:moveTo>
                  <a:pt x="288925" y="0"/>
                </a:moveTo>
                <a:lnTo>
                  <a:pt x="360426" y="71374"/>
                </a:lnTo>
                <a:lnTo>
                  <a:pt x="288925" y="142875"/>
                </a:lnTo>
                <a:lnTo>
                  <a:pt x="288925" y="107061"/>
                </a:lnTo>
                <a:lnTo>
                  <a:pt x="0" y="107061"/>
                </a:lnTo>
                <a:lnTo>
                  <a:pt x="0" y="35687"/>
                </a:lnTo>
                <a:lnTo>
                  <a:pt x="288925" y="35687"/>
                </a:lnTo>
                <a:lnTo>
                  <a:pt x="288925" y="0"/>
                </a:lnTo>
                <a:close/>
              </a:path>
            </a:pathLst>
          </a:custGeom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FFFF00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it-IT"/>
          </a:p>
        </p:txBody>
      </p:sp>
      <p:sp>
        <p:nvSpPr>
          <p:cNvPr id="16" name="Shape 196">
            <a:extLst>
              <a:ext uri="{FF2B5EF4-FFF2-40B4-BE49-F238E27FC236}">
                <a16:creationId xmlns="" xmlns:a16="http://schemas.microsoft.com/office/drawing/2014/main" id="{BB57096A-7C7A-4C6B-992E-CB13F5F3D9C0}"/>
              </a:ext>
            </a:extLst>
          </p:cNvPr>
          <p:cNvSpPr/>
          <p:nvPr/>
        </p:nvSpPr>
        <p:spPr>
          <a:xfrm>
            <a:off x="3035827" y="723550"/>
            <a:ext cx="307256" cy="159391"/>
          </a:xfrm>
          <a:custGeom>
            <a:avLst/>
            <a:gdLst/>
            <a:ahLst/>
            <a:cxnLst/>
            <a:rect l="0" t="0" r="0" b="0"/>
            <a:pathLst>
              <a:path w="360426" h="142875">
                <a:moveTo>
                  <a:pt x="288925" y="0"/>
                </a:moveTo>
                <a:lnTo>
                  <a:pt x="360426" y="71374"/>
                </a:lnTo>
                <a:lnTo>
                  <a:pt x="288925" y="142875"/>
                </a:lnTo>
                <a:lnTo>
                  <a:pt x="288925" y="107061"/>
                </a:lnTo>
                <a:lnTo>
                  <a:pt x="0" y="107061"/>
                </a:lnTo>
                <a:lnTo>
                  <a:pt x="0" y="35687"/>
                </a:lnTo>
                <a:lnTo>
                  <a:pt x="288925" y="35687"/>
                </a:lnTo>
                <a:lnTo>
                  <a:pt x="288925" y="0"/>
                </a:lnTo>
                <a:close/>
              </a:path>
            </a:pathLst>
          </a:custGeom>
          <a:solidFill>
            <a:schemeClr val="accent5"/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FFFF00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it-IT"/>
          </a:p>
        </p:txBody>
      </p:sp>
      <p:sp>
        <p:nvSpPr>
          <p:cNvPr id="17" name="Shape 196">
            <a:extLst>
              <a:ext uri="{FF2B5EF4-FFF2-40B4-BE49-F238E27FC236}">
                <a16:creationId xmlns="" xmlns:a16="http://schemas.microsoft.com/office/drawing/2014/main" id="{DFD6EA7E-8D4B-4C3F-A2E0-3CC536A74756}"/>
              </a:ext>
            </a:extLst>
          </p:cNvPr>
          <p:cNvSpPr/>
          <p:nvPr/>
        </p:nvSpPr>
        <p:spPr>
          <a:xfrm>
            <a:off x="3035827" y="1048623"/>
            <a:ext cx="307256" cy="159391"/>
          </a:xfrm>
          <a:custGeom>
            <a:avLst/>
            <a:gdLst/>
            <a:ahLst/>
            <a:cxnLst/>
            <a:rect l="0" t="0" r="0" b="0"/>
            <a:pathLst>
              <a:path w="360426" h="142875">
                <a:moveTo>
                  <a:pt x="288925" y="0"/>
                </a:moveTo>
                <a:lnTo>
                  <a:pt x="360426" y="71374"/>
                </a:lnTo>
                <a:lnTo>
                  <a:pt x="288925" y="142875"/>
                </a:lnTo>
                <a:lnTo>
                  <a:pt x="288925" y="107061"/>
                </a:lnTo>
                <a:lnTo>
                  <a:pt x="0" y="107061"/>
                </a:lnTo>
                <a:lnTo>
                  <a:pt x="0" y="35687"/>
                </a:lnTo>
                <a:lnTo>
                  <a:pt x="288925" y="35687"/>
                </a:lnTo>
                <a:lnTo>
                  <a:pt x="288925" y="0"/>
                </a:lnTo>
                <a:close/>
              </a:path>
            </a:pathLst>
          </a:custGeom>
          <a:solidFill>
            <a:schemeClr val="accent6"/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FFFF00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it-IT"/>
          </a:p>
        </p:txBody>
      </p:sp>
      <p:sp>
        <p:nvSpPr>
          <p:cNvPr id="18" name="Rettangolo 17">
            <a:extLst>
              <a:ext uri="{FF2B5EF4-FFF2-40B4-BE49-F238E27FC236}">
                <a16:creationId xmlns="" xmlns:a16="http://schemas.microsoft.com/office/drawing/2014/main" id="{5581DD47-E68A-4C04-B9A1-E0C22565EEA5}"/>
              </a:ext>
            </a:extLst>
          </p:cNvPr>
          <p:cNvSpPr/>
          <p:nvPr/>
        </p:nvSpPr>
        <p:spPr>
          <a:xfrm>
            <a:off x="1036238" y="682084"/>
            <a:ext cx="118173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Scuola Primaria</a:t>
            </a:r>
            <a:endParaRPr lang="it-IT" sz="1100" dirty="0"/>
          </a:p>
        </p:txBody>
      </p:sp>
      <p:sp>
        <p:nvSpPr>
          <p:cNvPr id="19" name="Rettangolo 18">
            <a:extLst>
              <a:ext uri="{FF2B5EF4-FFF2-40B4-BE49-F238E27FC236}">
                <a16:creationId xmlns="" xmlns:a16="http://schemas.microsoft.com/office/drawing/2014/main" id="{0C53AC15-9E61-4BB7-9766-CBB3FD785D5C}"/>
              </a:ext>
            </a:extLst>
          </p:cNvPr>
          <p:cNvSpPr/>
          <p:nvPr/>
        </p:nvSpPr>
        <p:spPr>
          <a:xfrm>
            <a:off x="892438" y="961722"/>
            <a:ext cx="19063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Scuola Sec. di I grado</a:t>
            </a:r>
            <a:endParaRPr lang="it-IT" sz="1100" dirty="0"/>
          </a:p>
        </p:txBody>
      </p:sp>
      <p:sp>
        <p:nvSpPr>
          <p:cNvPr id="20" name="CasellaDiTesto 19">
            <a:extLst>
              <a:ext uri="{FF2B5EF4-FFF2-40B4-BE49-F238E27FC236}">
                <a16:creationId xmlns="" xmlns:a16="http://schemas.microsoft.com/office/drawing/2014/main" id="{1B147676-92C9-430F-AFA0-E7109EE1E1C4}"/>
              </a:ext>
            </a:extLst>
          </p:cNvPr>
          <p:cNvSpPr txBox="1"/>
          <p:nvPr/>
        </p:nvSpPr>
        <p:spPr>
          <a:xfrm>
            <a:off x="243281" y="1367405"/>
            <a:ext cx="11752976" cy="307777"/>
          </a:xfrm>
          <a:prstGeom prst="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Traguardi per lo sviluppo delle competenze</a:t>
            </a:r>
          </a:p>
        </p:txBody>
      </p:sp>
      <p:sp>
        <p:nvSpPr>
          <p:cNvPr id="21" name="Casella di testo 2">
            <a:extLst>
              <a:ext uri="{FF2B5EF4-FFF2-40B4-BE49-F238E27FC236}">
                <a16:creationId xmlns="" xmlns:a16="http://schemas.microsoft.com/office/drawing/2014/main" id="{7968FD91-F4F9-4886-908D-7B9A721F48C4}"/>
              </a:ext>
            </a:extLst>
          </p:cNvPr>
          <p:cNvSpPr txBox="1"/>
          <p:nvPr/>
        </p:nvSpPr>
        <p:spPr>
          <a:xfrm>
            <a:off x="243281" y="1655551"/>
            <a:ext cx="3421666" cy="247666"/>
          </a:xfrm>
          <a:prstGeom prst="rect">
            <a:avLst/>
          </a:prstGeom>
          <a:solidFill>
            <a:srgbClr val="FFFF00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it-IT" sz="1050" dirty="0"/>
              <a:t>TRAGUARDI AL TERMINE DELLA </a:t>
            </a:r>
            <a:r>
              <a:rPr lang="it-IT" sz="9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SCUOLA DELL’INFANZIA </a:t>
            </a: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22" name="Casella di testo 2">
            <a:extLst>
              <a:ext uri="{FF2B5EF4-FFF2-40B4-BE49-F238E27FC236}">
                <a16:creationId xmlns="" xmlns:a16="http://schemas.microsoft.com/office/drawing/2014/main" id="{1D72D314-A93B-44A0-897D-13E5D94B377C}"/>
              </a:ext>
            </a:extLst>
          </p:cNvPr>
          <p:cNvSpPr txBox="1"/>
          <p:nvPr/>
        </p:nvSpPr>
        <p:spPr>
          <a:xfrm>
            <a:off x="3742887" y="1655551"/>
            <a:ext cx="4008541" cy="225265"/>
          </a:xfrm>
          <a:prstGeom prst="rect">
            <a:avLst/>
          </a:prstGeom>
          <a:solidFill>
            <a:schemeClr val="accent5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it-IT" sz="1200" dirty="0"/>
              <a:t> TRAGUARDI AL TERMINE DELLA SCUOLA PRIMARIA</a:t>
            </a:r>
            <a:endParaRPr lang="it-IT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23" name="Casella di testo 2">
            <a:extLst>
              <a:ext uri="{FF2B5EF4-FFF2-40B4-BE49-F238E27FC236}">
                <a16:creationId xmlns="" xmlns:a16="http://schemas.microsoft.com/office/drawing/2014/main" id="{8181F922-63E9-424D-BB6E-224E956948D4}"/>
              </a:ext>
            </a:extLst>
          </p:cNvPr>
          <p:cNvSpPr txBox="1"/>
          <p:nvPr/>
        </p:nvSpPr>
        <p:spPr>
          <a:xfrm>
            <a:off x="7863280" y="1677952"/>
            <a:ext cx="4132977" cy="225265"/>
          </a:xfrm>
          <a:prstGeom prst="rect">
            <a:avLst/>
          </a:prstGeom>
          <a:solidFill>
            <a:schemeClr val="accent6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1200" dirty="0"/>
              <a:t>TRAGUARDI AL TERMINE DELLA SCUOLA SEC. DI I GRADO</a:t>
            </a:r>
            <a:endParaRPr lang="it-IT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graphicFrame>
        <p:nvGraphicFramePr>
          <p:cNvPr id="25" name="Tabella 24">
            <a:extLst>
              <a:ext uri="{FF2B5EF4-FFF2-40B4-BE49-F238E27FC236}">
                <a16:creationId xmlns="" xmlns:a16="http://schemas.microsoft.com/office/drawing/2014/main" id="{5EC26C40-A961-42BB-AE98-9E4A86848A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072585"/>
              </p:ext>
            </p:extLst>
          </p:nvPr>
        </p:nvGraphicFramePr>
        <p:xfrm>
          <a:off x="243281" y="1931565"/>
          <a:ext cx="3421666" cy="4108508"/>
        </p:xfrm>
        <a:graphic>
          <a:graphicData uri="http://schemas.openxmlformats.org/drawingml/2006/table">
            <a:tbl>
              <a:tblPr firstRow="1" firstCol="1" bandRow="1"/>
              <a:tblGrid>
                <a:gridCol w="3421666">
                  <a:extLst>
                    <a:ext uri="{9D8B030D-6E8A-4147-A177-3AD203B41FA5}">
                      <a16:colId xmlns="" xmlns:a16="http://schemas.microsoft.com/office/drawing/2014/main" val="1182731641"/>
                    </a:ext>
                  </a:extLst>
                </a:gridCol>
              </a:tblGrid>
              <a:tr h="41085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1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3200" indent="-203200" algn="just">
                        <a:lnSpc>
                          <a:spcPct val="98000"/>
                        </a:lnSpc>
                        <a:spcAft>
                          <a:spcPts val="885"/>
                        </a:spcAft>
                      </a:pPr>
                      <a:r>
                        <a:rPr lang="it-IT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 Il bambino riconosce i più importanti segni della sua cultura e del territorio.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2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base">
                        <a:lnSpc>
                          <a:spcPct val="98000"/>
                        </a:lnSpc>
                        <a:spcAft>
                          <a:spcPts val="45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Il bambino si orienta nelle prime generalizzazioni di passato, presente e futuro .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fontAlgn="base">
                        <a:lnSpc>
                          <a:spcPct val="98000"/>
                        </a:lnSpc>
                        <a:spcAft>
                          <a:spcPts val="890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Il bambino sa collocare le azioni quotidiane nel tempo della giornata e della settimana.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3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3200" indent="-203200" algn="just">
                        <a:lnSpc>
                          <a:spcPct val="103000"/>
                        </a:lnSpc>
                        <a:spcAft>
                          <a:spcPts val="1680"/>
                        </a:spcAft>
                      </a:pPr>
                      <a:r>
                        <a:rPr lang="it-IT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 Il bambino sa di avere una storia personale e familiare, conosce le tradizioni della famiglia, della comunità e le mette a confronto con altre.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4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89535" lvl="0" indent="-342900" algn="just" fontAlgn="base">
                        <a:lnSpc>
                          <a:spcPct val="98000"/>
                        </a:lnSpc>
                        <a:spcAft>
                          <a:spcPts val="45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Il bambino  gioca in modo costruttivo e creativo con gli altri, sa argomentare, confrontarsi, sostenere le proprie ragioni con adulti e bambini.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89535" lvl="0" indent="-342900" algn="just" fontAlgn="base">
                        <a:lnSpc>
                          <a:spcPct val="98000"/>
                        </a:lnSpc>
                        <a:spcAft>
                          <a:spcPts val="45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Sviluppa il senso dell’identità personale, percepisce le proprie esigenze e i propri sentimenti , sa esprimerli in modo  sempre più adeguato. 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89535" lvl="0" indent="-342900" algn="just" fontAlgn="base">
                        <a:lnSpc>
                          <a:spcPct val="98000"/>
                        </a:lnSpc>
                        <a:spcAft>
                          <a:spcPts val="45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Riflette,  si confronta, discute con gli adulti e con gli altri bambini e comincia a riconoscere la reciprocità di attenzione  tra chi parla e  chi ascolta.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89535" lvl="0" indent="-342900"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Riferisce correttamente eventi del passato recente; sa dire che cosa potrà succedere in un futuro immediato e prossimo.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93345" marT="154940" marB="0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08474985"/>
                  </a:ext>
                </a:extLst>
              </a:tr>
            </a:tbl>
          </a:graphicData>
        </a:graphic>
      </p:graphicFrame>
      <p:graphicFrame>
        <p:nvGraphicFramePr>
          <p:cNvPr id="26" name="Tabella 25">
            <a:extLst>
              <a:ext uri="{FF2B5EF4-FFF2-40B4-BE49-F238E27FC236}">
                <a16:creationId xmlns="" xmlns:a16="http://schemas.microsoft.com/office/drawing/2014/main" id="{16DEA39B-8735-44B6-BE59-22E6E70389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437411"/>
              </p:ext>
            </p:extLst>
          </p:nvPr>
        </p:nvGraphicFramePr>
        <p:xfrm>
          <a:off x="3742887" y="1931565"/>
          <a:ext cx="4008541" cy="4108508"/>
        </p:xfrm>
        <a:graphic>
          <a:graphicData uri="http://schemas.openxmlformats.org/drawingml/2006/table">
            <a:tbl>
              <a:tblPr firstRow="1" firstCol="1" bandRow="1"/>
              <a:tblGrid>
                <a:gridCol w="4008541">
                  <a:extLst>
                    <a:ext uri="{9D8B030D-6E8A-4147-A177-3AD203B41FA5}">
                      <a16:colId xmlns="" xmlns:a16="http://schemas.microsoft.com/office/drawing/2014/main" val="1779162591"/>
                    </a:ext>
                  </a:extLst>
                </a:gridCol>
              </a:tblGrid>
              <a:tr h="4108508">
                <a:tc>
                  <a:txBody>
                    <a:bodyPr/>
                    <a:lstStyle/>
                    <a:p>
                      <a:pPr marL="17780"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1</a:t>
                      </a:r>
                      <a:endParaRPr lang="it-IT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3000"/>
                        </a:lnSpc>
                        <a:spcAft>
                          <a:spcPts val="840"/>
                        </a:spcAft>
                      </a:pPr>
                      <a:r>
                        <a:rPr lang="it-IT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 L’alunno riconosce ed esplora in modo via via più approfondito le tracce storiche, presenti nel territorio e comprende l'importanza del patrimonio artistico e culturale. II. Ricava informazioni da fonti di tipo diverso.</a:t>
                      </a:r>
                      <a:endParaRPr lang="it-IT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2</a:t>
                      </a:r>
                      <a:endParaRPr lang="it-IT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 fontAlgn="base">
                        <a:lnSpc>
                          <a:spcPct val="103000"/>
                        </a:lnSpc>
                        <a:spcAft>
                          <a:spcPts val="5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L’alunno usa la linea del tempo, per organizzare informazioni, conoscenze, periodi e individuare successioni, contemporaneità, durate, periodizzazioni.</a:t>
                      </a:r>
                      <a:endParaRPr lang="it-IT" sz="10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 fontAlgn="base">
                        <a:lnSpc>
                          <a:spcPct val="98000"/>
                        </a:lnSpc>
                        <a:spcAft>
                          <a:spcPts val="45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Usa	carte geo-storiche , per rappresentare le conoscenze studiate.</a:t>
                      </a:r>
                      <a:endParaRPr lang="it-IT" sz="10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 fontAlgn="base">
                        <a:lnSpc>
                          <a:spcPct val="103000"/>
                        </a:lnSpc>
                        <a:spcAft>
                          <a:spcPts val="840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Organizza le informazioni e le conoscenze, tematizzando e usando le concettualizzazioni pertinenti.</a:t>
                      </a:r>
                      <a:endParaRPr lang="it-IT" sz="10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3</a:t>
                      </a:r>
                      <a:endParaRPr lang="it-IT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 fontAlgn="base">
                        <a:lnSpc>
                          <a:spcPct val="103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L'alunno riconosce elementi significativi del passato del suo ambiente di vita.</a:t>
                      </a:r>
                      <a:endParaRPr lang="it-IT" sz="10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Individua le relazioni tra gruppi umani e contesti spaziali.</a:t>
                      </a:r>
                      <a:endParaRPr lang="it-IT" sz="10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 fontAlgn="base">
                        <a:lnSpc>
                          <a:spcPct val="103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Comprende avvenimenti , fatti e fenomeni delle società e civiltà che hanno caratterizzato la storia dell’umanità dal Paleolitico alla fine del mondo antico con possibilità di apertura e di confronto con la contemporaneità.</a:t>
                      </a:r>
                      <a:endParaRPr lang="it-IT" sz="10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 fontAlgn="base">
                        <a:lnSpc>
                          <a:spcPct val="103000"/>
                        </a:lnSpc>
                        <a:spcAft>
                          <a:spcPts val="840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Comprende aspetti fondamentali del passato dell’Italia dal Paleolitico alla fine dell’Impero romano d’Occidente, con possibilità di apertura e di confronto con la contemporaneità.</a:t>
                      </a:r>
                      <a:endParaRPr lang="it-IT" sz="10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4</a:t>
                      </a:r>
                      <a:endParaRPr lang="it-IT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base">
                        <a:lnSpc>
                          <a:spcPct val="98000"/>
                        </a:lnSpc>
                        <a:spcAft>
                          <a:spcPts val="45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L’alunno comprende i testi storici proposti  e sa individuarne le caratteristiche.</a:t>
                      </a:r>
                      <a:endParaRPr lang="it-IT" sz="10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Confronta aspetti caratterizzanti le società studiate.</a:t>
                      </a:r>
                      <a:endParaRPr lang="it-IT" sz="10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Usa carte geo-storiche per ricavare e produrre informazioni.</a:t>
                      </a:r>
                      <a:endParaRPr lang="it-IT" sz="10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Racconta i fatti studiati e sa produrre semplici testi storici, anche con risorse digitali.</a:t>
                      </a:r>
                      <a:endParaRPr lang="it-IT" sz="10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5633" marR="84452" marT="144100" marB="0">
                    <a:lnL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95636221"/>
                  </a:ext>
                </a:extLst>
              </a:tr>
            </a:tbl>
          </a:graphicData>
        </a:graphic>
      </p:graphicFrame>
      <p:graphicFrame>
        <p:nvGraphicFramePr>
          <p:cNvPr id="27" name="Tabella 26">
            <a:extLst>
              <a:ext uri="{FF2B5EF4-FFF2-40B4-BE49-F238E27FC236}">
                <a16:creationId xmlns="" xmlns:a16="http://schemas.microsoft.com/office/drawing/2014/main" id="{63CC3A34-1428-40EF-AE98-438AC19D8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839595"/>
              </p:ext>
            </p:extLst>
          </p:nvPr>
        </p:nvGraphicFramePr>
        <p:xfrm>
          <a:off x="7829368" y="1976859"/>
          <a:ext cx="4166888" cy="4063213"/>
        </p:xfrm>
        <a:graphic>
          <a:graphicData uri="http://schemas.openxmlformats.org/drawingml/2006/table">
            <a:tbl>
              <a:tblPr firstRow="1" firstCol="1" bandRow="1"/>
              <a:tblGrid>
                <a:gridCol w="4166888">
                  <a:extLst>
                    <a:ext uri="{9D8B030D-6E8A-4147-A177-3AD203B41FA5}">
                      <a16:colId xmlns="" xmlns:a16="http://schemas.microsoft.com/office/drawing/2014/main" val="2344114783"/>
                    </a:ext>
                  </a:extLst>
                </a:gridCol>
              </a:tblGrid>
              <a:tr h="40632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1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base">
                        <a:lnSpc>
                          <a:spcPct val="98000"/>
                        </a:lnSpc>
                        <a:spcAft>
                          <a:spcPts val="45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L'alunno si informa in modo autonomo su fatti e problemi storici anche mediante l’uso  di risorse digitali.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fontAlgn="base">
                        <a:lnSpc>
                          <a:spcPct val="98000"/>
                        </a:lnSpc>
                        <a:spcAft>
                          <a:spcPts val="840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Produce informazioni storiche con fonti di vario genere – anche digitali-e le sa organizzare in testi.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2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base">
                        <a:lnSpc>
                          <a:spcPct val="98000"/>
                        </a:lnSpc>
                        <a:spcAft>
                          <a:spcPts val="50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L’alunno conosce  aspetti e processi fondamentali della storia europea medievale, moderna e contemporanea, anche con possibilità di aperture e confronti con il mondo antico.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fontAlgn="base">
                        <a:lnSpc>
                          <a:spcPct val="98000"/>
                        </a:lnSpc>
                        <a:spcAft>
                          <a:spcPts val="840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Conosce aspetti e processi fondamentali della storia mondiale, dalla civilizzazione neolitica, alla rivoluzione industriale, alla globalizzazione.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5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3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base">
                        <a:lnSpc>
                          <a:spcPct val="98000"/>
                        </a:lnSpc>
                        <a:spcAft>
                          <a:spcPts val="45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L’alunno usa le conoscenze e le abilità per orientarsi nella complessità del presente, comprende opinioni e culture diverse, capisce i problemi fondamentali del mondo contemporaneo.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fontAlgn="base">
                        <a:lnSpc>
                          <a:spcPct val="98000"/>
                        </a:lnSpc>
                        <a:spcAft>
                          <a:spcPts val="45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Comprende  aspetti, processi e avvenimenti fondamentali della storia italiana dalle forme di insediamento e di potere medievali alla formazione dello stato unitario, fino alla nascita della  Repubblica,  anche con possibilità di aperture e confronti con il mondo antico.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Conosce  aspetti e processi  essenziali della storia del suo ambiente. 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fontAlgn="base">
                        <a:lnSpc>
                          <a:spcPct val="98000"/>
                        </a:lnSpc>
                        <a:spcAft>
                          <a:spcPts val="1685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Conosce e apprezza aspetti del patrimonio culturale, italiano e dell'umanità e li sa mettere in relazione con i fenomeni  storici studiati.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7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Competenza specifica 4</a:t>
                      </a:r>
                      <a:endParaRPr lang="it-IT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base">
                        <a:lnSpc>
                          <a:spcPct val="98000"/>
                        </a:lnSpc>
                        <a:spcAft>
                          <a:spcPts val="50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L’alunno comprende testi storici e li sa rielaborare  con un personale metodo di studio.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+mj-lt"/>
                        <a:buAutoNum type="romanUcPeriod"/>
                      </a:pPr>
                      <a:r>
                        <a:rPr lang="it-IT" sz="7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Espone oralmente e con scritture- anche digitali- le conoscenze storiche acquisite operando collegamenti e  argomentando le proprie riflessioni. </a:t>
                      </a:r>
                      <a:endParaRPr lang="it-IT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504" marR="41798" marT="154090" marB="0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45596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5283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/>
          </p:nvPr>
        </p:nvGraphicFramePr>
        <p:xfrm>
          <a:off x="1929947" y="-53295"/>
          <a:ext cx="8738054" cy="6911294"/>
        </p:xfrm>
        <a:graphic>
          <a:graphicData uri="http://schemas.openxmlformats.org/drawingml/2006/table">
            <a:tbl>
              <a:tblPr/>
              <a:tblGrid>
                <a:gridCol w="9706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127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7098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241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4128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70611">
                <a:tc rowSpan="2"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SCUOLA DELL’INFANZIA</a:t>
                      </a: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PRIMO TRIENNIO SCUOLA  PRIM.</a:t>
                      </a: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BIENNIO FIN. SCUOLA  PRIMARIA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SCUOLA SECOND. DI   I   GRADO</a:t>
                      </a: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635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</a:t>
                      </a:r>
                      <a:endParaRPr kumimoji="0" lang="it-IT" sz="10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</a:t>
                      </a:r>
                      <a:endParaRPr kumimoji="0" lang="it-IT" sz="10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</a:t>
                      </a:r>
                      <a:endParaRPr kumimoji="0" lang="it-IT" sz="10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 </a:t>
                      </a:r>
                      <a:endParaRPr kumimoji="0" lang="it-IT" sz="10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47984">
                <a:tc rowSpan="3"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algn="ctr" defTabSz="12797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it-IT" sz="1000" b="1" dirty="0">
                          <a:solidFill>
                            <a:prstClr val="black"/>
                          </a:solidFill>
                        </a:rPr>
                        <a:t>1)Conoscere e comprendere le strutture e i concetti sociali, economici, giuridici e politici.</a:t>
                      </a:r>
                    </a:p>
                    <a:p>
                      <a:pPr marL="0" marR="0" lvl="0" indent="0" algn="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1.A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Avere consapevolezza del proprio contesto fisico  di appartenenza.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endParaRPr kumimoji="0" lang="it-IT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1.B </a:t>
                      </a: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Rievocare azioni, contesti, persone con cui il bambino ha  un legame affettivo.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1.C 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Riconoscersi nei lavori di gruppo, identificandosi nel gruppo di appartenenza.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endParaRPr kumimoji="0" lang="it-IT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1.D </a:t>
                      </a: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Ricostruire la propria storia personale. 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1.E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Rispettare i turni nella  conversazioni e nella condivisione di sussidi didattici.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 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1.F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Scoprire la diversità come valore. </a:t>
                      </a: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1.A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Riconoscere la propria identità.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1.B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Avere consapevolezza dell’altro,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ascoltando e rispettando il punto di vista  altrui.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1.C </a:t>
                      </a:r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Conoscere i principali servizi  al cittadino presenti nella propria città.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1.D </a:t>
                      </a:r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Conoscere gli organi internazionali vicini all’esperienza dei bambini: UNICEF, WWF.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1.E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Individuare le differenze presenti nel gruppo di appartenenza, rispettando le diversità.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1.A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Riconoscere la propria identità culturale.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1.B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Confrontare  aspetti caratterizzanti le diverse società studiate anche in rapporto al presente.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1.C </a:t>
                      </a:r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Conoscere i principali servizi  al cittadino presenti nella propria città.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1.D </a:t>
                      </a:r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Conoscere gli organi internazionali vicini all’esperienza dei bambini: UNICEF, WWF.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1.E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Confrontare usi, costumi, stili di vita propri e di altre culture, individuandone somiglianze e differenze.</a:t>
                      </a: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Riconoscere la propria identità culturale.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1.B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Mettere in atto comportamenti appropriati, nella convivenza generale. 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1.C </a:t>
                      </a:r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Conoscere i principali servizi  al cittadino presenti nella propria città.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it-IT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1.D </a:t>
                      </a:r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Conoscere gli organi internazionali vicini all’esperienza dei bambini: UNICEF, WWF.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1.E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Confrontarsi con altre culture in modo costruttivo.</a:t>
                      </a:r>
                      <a:endParaRPr kumimoji="0" lang="it-IT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228600" indent="-228600" algn="l" defTabSz="1221692" rtl="0" eaLnBrk="1" latinLnBrk="0" hangingPunct="1">
                        <a:buFont typeface="+mj-lt"/>
                        <a:buAutoNum type="alphaUcPeriod"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1.F </a:t>
                      </a:r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Costruire il quadro storico- 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    geografico-sociale-economico-politico-giuridico della propria identità culturale anche in rapporto ad altre culture.</a:t>
                      </a:r>
                    </a:p>
                    <a:p>
                      <a:pPr marL="177800" marR="0" lvl="0" indent="-1778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932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CONTENUTI </a:t>
                      </a: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CONTENUTI</a:t>
                      </a: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CONTENUTI</a:t>
                      </a: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CONTENUTI </a:t>
                      </a: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4701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Racconti, filastrocche, storie, dipinti, foto e disegno, </a:t>
                      </a:r>
                      <a:r>
                        <a:rPr kumimoji="0" lang="it-IT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ecc</a:t>
                      </a: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…</a:t>
                      </a: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Usi  e costumi del proprio territorio, del proprio paese e di atri paesi.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Significato dei termini “tolleranza”, “lealtà”  “rispetto”, </a:t>
                      </a:r>
                      <a:r>
                        <a:rPr kumimoji="0" lang="it-IT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ecc</a:t>
                      </a: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Aspetti caratteristici delle civiltà studiate.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Organismi nazionali e internazionali.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it-IT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Significato dei termini giuridici economici e sociali.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+mn-cs"/>
                        </a:rPr>
                        <a:t>Usi  e costumi del proprio territorio, del proprio paese e di atri paesi.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Organismi nazionali e internazionali.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it-IT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181" name="CasellaDiTesto 3"/>
          <p:cNvSpPr txBox="1">
            <a:spLocks noChangeArrowheads="1"/>
          </p:cNvSpPr>
          <p:nvPr/>
        </p:nvSpPr>
        <p:spPr bwMode="auto">
          <a:xfrm>
            <a:off x="1672545" y="2143125"/>
            <a:ext cx="200705" cy="30995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65291" tIns="32646" rIns="65291" bIns="32646">
            <a:spAutoFit/>
          </a:bodyPr>
          <a:lstStyle/>
          <a:p>
            <a:pPr defTabSz="914090"/>
            <a:r>
              <a:rPr lang="it-IT" sz="857" b="1">
                <a:solidFill>
                  <a:prstClr val="black"/>
                </a:solidFill>
                <a:latin typeface="Calibri" pitchFamily="34" charset="0"/>
              </a:rPr>
              <a:t>COMPETENZA   </a:t>
            </a:r>
          </a:p>
          <a:p>
            <a:pPr defTabSz="914090"/>
            <a:endParaRPr lang="it-IT" sz="857" b="1">
              <a:solidFill>
                <a:prstClr val="black"/>
              </a:solidFill>
              <a:latin typeface="Calibri" pitchFamily="34" charset="0"/>
            </a:endParaRPr>
          </a:p>
          <a:p>
            <a:pPr defTabSz="914090"/>
            <a:endParaRPr lang="it-IT" sz="857" b="1">
              <a:solidFill>
                <a:prstClr val="black"/>
              </a:solidFill>
              <a:latin typeface="Calibri" pitchFamily="34" charset="0"/>
            </a:endParaRPr>
          </a:p>
          <a:p>
            <a:pPr defTabSz="914090"/>
            <a:endParaRPr lang="it-IT" sz="857" b="1">
              <a:solidFill>
                <a:prstClr val="black"/>
              </a:solidFill>
              <a:latin typeface="Calibri" pitchFamily="34" charset="0"/>
            </a:endParaRPr>
          </a:p>
          <a:p>
            <a:pPr defTabSz="914090"/>
            <a:endParaRPr lang="it-IT" sz="857" b="1">
              <a:solidFill>
                <a:prstClr val="black"/>
              </a:solidFill>
              <a:latin typeface="Calibri" pitchFamily="34" charset="0"/>
            </a:endParaRPr>
          </a:p>
          <a:p>
            <a:pPr defTabSz="914090"/>
            <a:r>
              <a:rPr lang="it-IT" sz="857" b="1">
                <a:solidFill>
                  <a:prstClr val="black"/>
                </a:solidFill>
                <a:latin typeface="Calibri" pitchFamily="34" charset="0"/>
              </a:rPr>
              <a:t>SPECIFICA</a:t>
            </a:r>
            <a:r>
              <a:rPr lang="it-IT" sz="857">
                <a:solidFill>
                  <a:prstClr val="black"/>
                </a:solidFill>
                <a:latin typeface="Calibri" pitchFamily="34" charset="0"/>
              </a:rPr>
              <a:t> </a:t>
            </a:r>
            <a:endParaRPr lang="it-IT" sz="857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Freccia a destra 6"/>
          <p:cNvSpPr/>
          <p:nvPr/>
        </p:nvSpPr>
        <p:spPr>
          <a:xfrm>
            <a:off x="1878920" y="3377974"/>
            <a:ext cx="256268" cy="1542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1723572" y="703036"/>
            <a:ext cx="1285875" cy="1542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723572" y="754063"/>
            <a:ext cx="52161" cy="138906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723572" y="5229679"/>
            <a:ext cx="32884" cy="1077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1762994" y="5182426"/>
            <a:ext cx="1022804" cy="20612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187" name="CasellaDiTesto 13"/>
          <p:cNvSpPr txBox="1">
            <a:spLocks noChangeArrowheads="1"/>
          </p:cNvSpPr>
          <p:nvPr/>
        </p:nvSpPr>
        <p:spPr bwMode="auto">
          <a:xfrm>
            <a:off x="1524000" y="-71438"/>
            <a:ext cx="9144000" cy="26818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lIns="91406" tIns="45704" rIns="91406" bIns="45704">
            <a:spAutoFit/>
          </a:bodyPr>
          <a:lstStyle/>
          <a:p>
            <a:pPr defTabSz="914090">
              <a:tabLst>
                <a:tab pos="690577" algn="l"/>
                <a:tab pos="1381153" algn="l"/>
                <a:tab pos="2071729" algn="l"/>
                <a:tab pos="2762305" algn="l"/>
                <a:tab pos="3454016" algn="l"/>
                <a:tab pos="4144592" algn="l"/>
                <a:tab pos="4835168" algn="l"/>
                <a:tab pos="5525745" algn="l"/>
                <a:tab pos="6217455" algn="l"/>
                <a:tab pos="6908031" algn="l"/>
                <a:tab pos="7598608" algn="l"/>
                <a:tab pos="8289184" algn="l"/>
              </a:tabLst>
            </a:pPr>
            <a:r>
              <a:rPr lang="it-IT" sz="929" b="1" dirty="0">
                <a:solidFill>
                  <a:prstClr val="black"/>
                </a:solidFill>
                <a:latin typeface="Calibri" pitchFamily="34" charset="0"/>
              </a:rPr>
              <a:t>COMPETENZA CHIAVE EUROPEA:</a:t>
            </a:r>
            <a:r>
              <a:rPr lang="it-IT" sz="1143" b="1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it-IT" sz="929" b="1" dirty="0">
                <a:solidFill>
                  <a:prstClr val="black"/>
                </a:solidFill>
                <a:latin typeface="Calibri" charset="0"/>
                <a:ea typeface="Microsoft YaHei" charset="0"/>
                <a:cs typeface="Microsoft YaHei" charset="0"/>
              </a:rPr>
              <a:t>COMPETENZE IN MATERIA DI CITTADINANZA</a:t>
            </a:r>
            <a:endParaRPr lang="it-IT" sz="929" b="1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/>
          </p:nvPr>
        </p:nvGraphicFramePr>
        <p:xfrm>
          <a:off x="1929947" y="1"/>
          <a:ext cx="8738054" cy="6713356"/>
        </p:xfrm>
        <a:graphic>
          <a:graphicData uri="http://schemas.openxmlformats.org/drawingml/2006/table">
            <a:tbl>
              <a:tblPr/>
              <a:tblGrid>
                <a:gridCol w="9706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609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227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241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4128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9600">
                <a:tc rowSpan="2"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SCUOLA DELL’INFANZIA</a:t>
                      </a: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PRIMO TRIENNIO SCUOLA  PRIM.</a:t>
                      </a: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BIENNIO FIN. SCUOLA  PRIMARIA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SCUOLA SECOND. DI   I   GRADO</a:t>
                      </a: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710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</a:t>
                      </a:r>
                      <a:endParaRPr kumimoji="0" lang="it-IT" sz="10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</a:t>
                      </a:r>
                      <a:endParaRPr kumimoji="0" lang="it-IT" sz="10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</a:t>
                      </a:r>
                      <a:endParaRPr kumimoji="0" lang="it-IT" sz="10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</a:t>
                      </a:r>
                      <a:endParaRPr kumimoji="0" lang="it-IT" sz="10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13052">
                <a:tc rowSpan="3"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it-IT" sz="1000" b="1" dirty="0">
                          <a:latin typeface="Calibri" pitchFamily="34" charset="0"/>
                          <a:ea typeface="Microsoft YaHei"/>
                          <a:cs typeface="Microsoft YaHei"/>
                        </a:rPr>
                        <a:t>2)Partecipare in modo costruttivo alle attività civiche nel rispetto delle regole condivise. </a:t>
                      </a:r>
                      <a:endParaRPr lang="it-IT" sz="1000" b="1" dirty="0">
                        <a:solidFill>
                          <a:srgbClr val="FF0000"/>
                        </a:solidFill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it-IT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2.A </a:t>
                      </a: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Conoscere e interiorizzare modalità di relazione fondate sulla cortesia , la gentilezza  e la collaborazione 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2.B</a:t>
                      </a: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 Confrontare e condividere le esperienze dando il   proprio contributo 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it-IT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2.C </a:t>
                      </a: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Utilizzare spazi e materiali  della scuola in modo adeguato 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2.D</a:t>
                      </a: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 Assumere ruoli ben definiti 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 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it-IT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2.E </a:t>
                      </a: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Lavorare in gruppo osservando       semplici regole della vita scolastica quotidiana 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it-IT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2.F </a:t>
                      </a: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Istaurare relazioni positive con i compagni.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it-IT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2.G </a:t>
                      </a:r>
                      <a:r>
                        <a:rPr kumimoji="0" lang="it-IT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Comprendere l’importanza dei gesti quotidiani che determinano cambiamenti positivi o negativi sulla realtà circostante. 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2.A  </a:t>
                      </a:r>
                      <a:r>
                        <a:rPr kumimoji="0" lang="it-IT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Mettere in atto comportamenti corretti nel gioco,  nel lavoro, nell’interazione sociale.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2.B </a:t>
                      </a:r>
                      <a:r>
                        <a:rPr kumimoji="0" lang="it-IT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Assumere  incarichi e portarli a termine con responsabilità.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it-IT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2.C </a:t>
                      </a:r>
                      <a:r>
                        <a:rPr kumimoji="0" lang="it-IT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Partecipare alla costruzione di regole di convivenza in classe e nella scuola.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2.A  </a:t>
                      </a:r>
                      <a:r>
                        <a:rPr kumimoji="0" lang="it-IT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+mn-cs"/>
                        </a:rPr>
                        <a:t>Partecipare all’attività di gruppo, collaborare con responsabilità.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+mn-cs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2.B  </a:t>
                      </a:r>
                      <a:r>
                        <a:rPr kumimoji="0" lang="it-IT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+mn-cs"/>
                        </a:rPr>
                        <a:t>Assumere incarichi secondo gli obiettivi condivisi.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2.C </a:t>
                      </a:r>
                      <a:r>
                        <a:rPr kumimoji="0" lang="it-IT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+mn-cs"/>
                        </a:rPr>
                        <a:t>Partecipare alle attività civiche proponendo soluzioni migliorative nel rispetto della democrazia.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+mn-cs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it-IT" sz="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 </a:t>
                      </a:r>
                      <a:r>
                        <a:rPr lang="it-IT" sz="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Partecipare all’attività di gruppo confrontandosi con gli altri, nel rispetto del loro punto di vista, valutando le varie soluzioni proposte, assumendo e portando a termine ruoli e compiti; prestare aiuto a compagni e persone in difficoltà.</a:t>
                      </a:r>
                      <a:endParaRPr lang="it-IT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2.B  </a:t>
                      </a:r>
                      <a:r>
                        <a:rPr kumimoji="0" lang="it-IT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+mn-cs"/>
                        </a:rPr>
                        <a:t>Assumere incarichi secondo gli obiettivi condivisi.</a:t>
                      </a:r>
                    </a:p>
                    <a:p>
                      <a:pPr marL="228600" indent="-228600">
                        <a:buFont typeface="+mj-lt"/>
                        <a:buNone/>
                      </a:pPr>
                      <a:r>
                        <a:rPr lang="it-IT" sz="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2.C</a:t>
                      </a:r>
                      <a:r>
                        <a:rPr lang="it-IT" sz="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Impegnarsi con rigore nello svolgere ruoli e compiti assunti in attività collettive e di rilievo sociale adeguati alle proprie capacità</a:t>
                      </a:r>
                      <a:endParaRPr lang="it-IT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lphaUcPeriod"/>
                        <a:tabLst/>
                      </a:pPr>
                      <a:endParaRPr kumimoji="0" lang="it-IT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771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CONTENUTI</a:t>
                      </a: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CONTENUTI</a:t>
                      </a: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CONTENUTI</a:t>
                      </a: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CONTENUTI</a:t>
                      </a: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1588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Giochi di gruppo ,di coppia con filastrocche ,canti mimati .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Ø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7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Gruppi sociali riferiti all’esperienza, loro ruoli e funzioni: famiglia, scuola, vicinato, comunità di appartenenza (quartiere, Comune, parrocchia...)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7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Regole fondamentali della convivenza nei                       gruppi di  appartenenza.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7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Norme fondamentali della circolazione stradale come pedoni e ciclisti.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7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Regole della vita e del lavoro in classe.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7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Organi e funzioni principali del Comune.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7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Principali servizi al cittadino, presenti nella propria città.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7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 principali organizzazioni internazionali.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it-IT" sz="7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it-IT" sz="7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it-IT" sz="7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it-IT" sz="7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Significato di “gruppo” e di “comunità”.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Significato dell’essere cittadino.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Significato dell’essere cittadini del mondo.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Struttura del Comune, della Provincia e della Regione.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Significato dei concetti di diritto e dovere, responsabilità, identità e libertà.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Significato di regola e norma.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Diverse forme di esercizio di democrazia  nella  scuola.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Strutture presenti sul territorio  atte a migliorare e ad offrire servizi utili alla cittadinanza.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 Costituzione e alcuni articoli fondamentali 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Carte dei Diritti dell’Uomo e dell’Infanzia e loro contenuti essenziali.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Norme fondamentali relative al codice stradale.</a:t>
                      </a: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Significato dell’essere cittadino</a:t>
                      </a:r>
                    </a:p>
                    <a:p>
                      <a:endParaRPr lang="it-IT" sz="7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7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Significato dei termini “regola”, “norma”, “patto”, “sanzione”</a:t>
                      </a:r>
                    </a:p>
                    <a:p>
                      <a:endParaRPr lang="it-IT" sz="7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7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Ruoli familiari, sociali, professionali, pubblici</a:t>
                      </a:r>
                      <a:endParaRPr lang="it-IT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205" name="CasellaDiTesto 3"/>
          <p:cNvSpPr txBox="1">
            <a:spLocks noChangeArrowheads="1"/>
          </p:cNvSpPr>
          <p:nvPr/>
        </p:nvSpPr>
        <p:spPr bwMode="auto">
          <a:xfrm>
            <a:off x="1672545" y="2143125"/>
            <a:ext cx="200705" cy="30995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65291" tIns="32646" rIns="65291" bIns="32646">
            <a:spAutoFit/>
          </a:bodyPr>
          <a:lstStyle/>
          <a:p>
            <a:pPr defTabSz="914090"/>
            <a:r>
              <a:rPr lang="it-IT" sz="857" b="1">
                <a:solidFill>
                  <a:prstClr val="black"/>
                </a:solidFill>
                <a:latin typeface="Calibri" pitchFamily="34" charset="0"/>
              </a:rPr>
              <a:t>COMPETENZA   </a:t>
            </a:r>
          </a:p>
          <a:p>
            <a:pPr defTabSz="914090"/>
            <a:endParaRPr lang="it-IT" sz="857" b="1">
              <a:solidFill>
                <a:prstClr val="black"/>
              </a:solidFill>
              <a:latin typeface="Calibri" pitchFamily="34" charset="0"/>
            </a:endParaRPr>
          </a:p>
          <a:p>
            <a:pPr defTabSz="914090"/>
            <a:endParaRPr lang="it-IT" sz="857" b="1">
              <a:solidFill>
                <a:prstClr val="black"/>
              </a:solidFill>
              <a:latin typeface="Calibri" pitchFamily="34" charset="0"/>
            </a:endParaRPr>
          </a:p>
          <a:p>
            <a:pPr defTabSz="914090"/>
            <a:endParaRPr lang="it-IT" sz="857" b="1">
              <a:solidFill>
                <a:prstClr val="black"/>
              </a:solidFill>
              <a:latin typeface="Calibri" pitchFamily="34" charset="0"/>
            </a:endParaRPr>
          </a:p>
          <a:p>
            <a:pPr defTabSz="914090"/>
            <a:endParaRPr lang="it-IT" sz="857" b="1">
              <a:solidFill>
                <a:prstClr val="black"/>
              </a:solidFill>
              <a:latin typeface="Calibri" pitchFamily="34" charset="0"/>
            </a:endParaRPr>
          </a:p>
          <a:p>
            <a:pPr defTabSz="914090"/>
            <a:r>
              <a:rPr lang="it-IT" sz="857" b="1">
                <a:solidFill>
                  <a:prstClr val="black"/>
                </a:solidFill>
                <a:latin typeface="Calibri" pitchFamily="34" charset="0"/>
              </a:rPr>
              <a:t>SPECIFICA</a:t>
            </a:r>
            <a:r>
              <a:rPr lang="it-IT" sz="857">
                <a:solidFill>
                  <a:prstClr val="black"/>
                </a:solidFill>
                <a:latin typeface="Calibri" pitchFamily="34" charset="0"/>
              </a:rPr>
              <a:t> </a:t>
            </a:r>
            <a:endParaRPr lang="it-IT" sz="857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Freccia a destra 6"/>
          <p:cNvSpPr/>
          <p:nvPr/>
        </p:nvSpPr>
        <p:spPr>
          <a:xfrm>
            <a:off x="1878920" y="3377974"/>
            <a:ext cx="200705" cy="1542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1723572" y="703036"/>
            <a:ext cx="1285875" cy="1542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723572" y="754063"/>
            <a:ext cx="52161" cy="138906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723572" y="5229679"/>
            <a:ext cx="32884" cy="1077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1740581" y="5260295"/>
            <a:ext cx="1022804" cy="1542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211" name="CasellaDiTesto 13"/>
          <p:cNvSpPr txBox="1">
            <a:spLocks noChangeArrowheads="1"/>
          </p:cNvSpPr>
          <p:nvPr/>
        </p:nvSpPr>
        <p:spPr bwMode="auto">
          <a:xfrm>
            <a:off x="1524000" y="-71438"/>
            <a:ext cx="9144000" cy="26818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lIns="91406" tIns="45704" rIns="91406" bIns="45704">
            <a:spAutoFit/>
          </a:bodyPr>
          <a:lstStyle/>
          <a:p>
            <a:pPr defTabSz="914090">
              <a:tabLst>
                <a:tab pos="690577" algn="l"/>
                <a:tab pos="1381153" algn="l"/>
                <a:tab pos="2071729" algn="l"/>
                <a:tab pos="2762305" algn="l"/>
                <a:tab pos="3454016" algn="l"/>
                <a:tab pos="4144592" algn="l"/>
                <a:tab pos="4835168" algn="l"/>
                <a:tab pos="5525745" algn="l"/>
                <a:tab pos="6217455" algn="l"/>
                <a:tab pos="6908031" algn="l"/>
                <a:tab pos="7598608" algn="l"/>
                <a:tab pos="8289184" algn="l"/>
              </a:tabLst>
            </a:pPr>
            <a:r>
              <a:rPr lang="it-IT" sz="929" b="1" dirty="0">
                <a:solidFill>
                  <a:prstClr val="black"/>
                </a:solidFill>
                <a:latin typeface="Calibri" pitchFamily="34" charset="0"/>
              </a:rPr>
              <a:t>COMPETENZA CHIAVE EUROPEA:</a:t>
            </a:r>
            <a:r>
              <a:rPr lang="it-IT" sz="1143" b="1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it-IT" sz="929" b="1" dirty="0">
                <a:solidFill>
                  <a:prstClr val="black"/>
                </a:solidFill>
                <a:latin typeface="Calibri" charset="0"/>
                <a:ea typeface="Microsoft YaHei" charset="0"/>
                <a:cs typeface="Microsoft YaHei" charset="0"/>
              </a:rPr>
              <a:t>COMPETENZE IN MATERIA DI CITTADINANZA</a:t>
            </a:r>
            <a:endParaRPr lang="it-IT" sz="929" b="1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/>
          </p:nvPr>
        </p:nvGraphicFramePr>
        <p:xfrm>
          <a:off x="1929947" y="-53295"/>
          <a:ext cx="8738054" cy="6231019"/>
        </p:xfrm>
        <a:graphic>
          <a:graphicData uri="http://schemas.openxmlformats.org/drawingml/2006/table">
            <a:tbl>
              <a:tblPr/>
              <a:tblGrid>
                <a:gridCol w="9706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424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412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241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4128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10054">
                <a:tc rowSpan="2"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SCUOLA DELL’INFANZIA</a:t>
                      </a: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PRIMO TRIENNIO SCUOLA  PRIM.</a:t>
                      </a: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BIENNIO FIN. SCUOLA  PRIMARIA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SCUOLA SECOND. DI   I   GRADO</a:t>
                      </a: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966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DI APPRENDIMENTO</a:t>
                      </a:r>
                      <a:endParaRPr kumimoji="0" lang="it-IT" sz="10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DI APPRENDIMENTO</a:t>
                      </a:r>
                      <a:endParaRPr kumimoji="0" lang="it-IT" sz="10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DI APPRENDIMENTO</a:t>
                      </a:r>
                      <a:endParaRPr kumimoji="0" lang="it-IT" sz="10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</a:t>
                      </a:r>
                      <a:endParaRPr kumimoji="0" lang="it-IT" sz="10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40266">
                <a:tc rowSpan="3"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algn="ctr">
                        <a:tabLst>
                          <a:tab pos="966788" algn="l"/>
                          <a:tab pos="1933575" algn="l"/>
                        </a:tabLst>
                      </a:pPr>
                      <a:r>
                        <a:rPr lang="it-IT" sz="1000" b="1" dirty="0">
                          <a:latin typeface="Calibri" pitchFamily="34" charset="0"/>
                          <a:ea typeface="Microsoft YaHei"/>
                          <a:cs typeface="Microsoft YaHei"/>
                        </a:rPr>
                        <a:t>3</a:t>
                      </a:r>
                      <a:r>
                        <a:rPr lang="it-IT" sz="1000" b="1" dirty="0">
                          <a:latin typeface="Calibri" pitchFamily="34" charset="0"/>
                        </a:rPr>
                        <a:t>)Intervenire sulla realtà, impegnandosi efficacemente per conseguire lo sviluppo sostenibile della società. </a:t>
                      </a:r>
                    </a:p>
                    <a:p>
                      <a:pPr marL="0" marR="0" lvl="0" indent="0" algn="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3.A .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Assumere responsabilmente atteggiamenti ,ruoli e comportamenti di partecipazione attiva e comunitaria 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3.B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Esprimere e manifestare il proprio interesse nella salvaguardia del bene comune e dell’ambiente.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3.C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 Adottare stili di vita sostenibili.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endParaRPr kumimoji="0" lang="it-IT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endParaRPr kumimoji="0" lang="it-IT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endParaRPr kumimoji="0" lang="it-IT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3.A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Assumere responsabilmente atteggiamenti ,ruoli e comportamenti di partecipazione attiva e comunitaria </a:t>
                      </a: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3.B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Individuare</a:t>
                      </a: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alcuni comportamenti  utili alla salvaguardia dell’ambiente e all’oculato utilizzo delle risorse e mettere in atto quelli alla sua portata.</a:t>
                      </a:r>
                      <a:r>
                        <a:rPr kumimoji="0" lang="it-IT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 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endParaRPr kumimoji="0" lang="it-IT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3.A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Assumere responsabilmente atteggiamenti ,ruoli e comportamenti di partecipazione attiva e comunitaria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promuovendo una cultura di pace e non violenza.</a:t>
                      </a: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  <a:p>
                      <a:pPr marL="180975" marR="0" lvl="0" indent="-180975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0975" marR="0" lvl="0" indent="-180975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3.B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Rispettare l’ambiente e gli animali attraverso comportamenti di salvaguardia del patrimonio, utilizzo oculato delle risorse, pulizia, cura.</a:t>
                      </a:r>
                      <a:endParaRPr kumimoji="0" lang="it-IT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it-IT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Comprendere  il sostegno della diversità sociale e culturale, della parità di genere e della coesione sociale, promuovendo una cultura di pace e non violenza.</a:t>
                      </a: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 algn="l" defTabSz="1221692" rtl="0" eaLnBrk="1" latinLnBrk="0" hangingPunct="1">
                        <a:buFont typeface="+mj-lt"/>
                        <a:buAutoNum type="alphaUcPeriod"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Font typeface="+mj-lt"/>
                        <a:buNone/>
                      </a:pPr>
                      <a:endParaRPr lang="it-IT" sz="9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3.B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Essere responsabili in campo ambientale.</a:t>
                      </a: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228600" indent="-228600">
                        <a:buFont typeface="+mj-lt"/>
                        <a:buNone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 algn="l" defTabSz="1221692" rtl="0" eaLnBrk="1" latinLnBrk="0" hangingPunct="1">
                        <a:buFont typeface="+mj-lt"/>
                        <a:buAutoNum type="alphaUcPeriod"/>
                      </a:pP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1221692" rtl="0" eaLnBrk="1" latinLnBrk="0" hangingPunct="1">
                        <a:buFont typeface="+mj-lt"/>
                        <a:buNone/>
                      </a:pPr>
                      <a:endParaRPr lang="it-IT" sz="9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3.C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Adottare stili di vita sostenibili.</a:t>
                      </a: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Font typeface="+mj-lt"/>
                        <a:buNone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3.D </a:t>
                      </a: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Partecipare alle iniziative delle funzioni pubbliche , associazioni, club  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  <a:defRPr/>
                      </a:pP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       volte a migliorare le condizioni del nostro territorio e della comunità</a:t>
                      </a: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177800" marR="0" lvl="0" indent="-1778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771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CONTENUTI</a:t>
                      </a: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CONTENUTI</a:t>
                      </a: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CONTENUTI </a:t>
                      </a: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CONTENUTI </a:t>
                      </a: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7971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Organi internazionali, per scopi umanitari e difesa dell’ambiente vicini all’esperienza: ONU, UNICEF, WWF.</a:t>
                      </a: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Organi internazionali vicini all’esperienza  dei bambini: UNICEF, WWF.</a:t>
                      </a: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Organi internazionali, per scopi umanitari e difesa dell’ambiente vicini all’esperienza: ONU, UNICEF, WWF.</a:t>
                      </a: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Organi internazionali, per scopi umanitari e difesa dell’ambiente vicini all’esperienza: ONU, UNICEF, WWF.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229" name="CasellaDiTesto 3"/>
          <p:cNvSpPr txBox="1">
            <a:spLocks noChangeArrowheads="1"/>
          </p:cNvSpPr>
          <p:nvPr/>
        </p:nvSpPr>
        <p:spPr bwMode="auto">
          <a:xfrm>
            <a:off x="1672545" y="2143125"/>
            <a:ext cx="200705" cy="30995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65291" tIns="32646" rIns="65291" bIns="32646">
            <a:spAutoFit/>
          </a:bodyPr>
          <a:lstStyle/>
          <a:p>
            <a:pPr defTabSz="914090"/>
            <a:r>
              <a:rPr lang="it-IT" sz="857" b="1">
                <a:solidFill>
                  <a:prstClr val="black"/>
                </a:solidFill>
                <a:latin typeface="Calibri" pitchFamily="34" charset="0"/>
              </a:rPr>
              <a:t>COMPETENZA   </a:t>
            </a:r>
          </a:p>
          <a:p>
            <a:pPr defTabSz="914090"/>
            <a:endParaRPr lang="it-IT" sz="857" b="1">
              <a:solidFill>
                <a:prstClr val="black"/>
              </a:solidFill>
              <a:latin typeface="Calibri" pitchFamily="34" charset="0"/>
            </a:endParaRPr>
          </a:p>
          <a:p>
            <a:pPr defTabSz="914090"/>
            <a:endParaRPr lang="it-IT" sz="857" b="1">
              <a:solidFill>
                <a:prstClr val="black"/>
              </a:solidFill>
              <a:latin typeface="Calibri" pitchFamily="34" charset="0"/>
            </a:endParaRPr>
          </a:p>
          <a:p>
            <a:pPr defTabSz="914090"/>
            <a:endParaRPr lang="it-IT" sz="857" b="1">
              <a:solidFill>
                <a:prstClr val="black"/>
              </a:solidFill>
              <a:latin typeface="Calibri" pitchFamily="34" charset="0"/>
            </a:endParaRPr>
          </a:p>
          <a:p>
            <a:pPr defTabSz="914090"/>
            <a:endParaRPr lang="it-IT" sz="857" b="1">
              <a:solidFill>
                <a:prstClr val="black"/>
              </a:solidFill>
              <a:latin typeface="Calibri" pitchFamily="34" charset="0"/>
            </a:endParaRPr>
          </a:p>
          <a:p>
            <a:pPr defTabSz="914090"/>
            <a:r>
              <a:rPr lang="it-IT" sz="857" b="1">
                <a:solidFill>
                  <a:prstClr val="black"/>
                </a:solidFill>
                <a:latin typeface="Calibri" pitchFamily="34" charset="0"/>
              </a:rPr>
              <a:t>SPECIFICA</a:t>
            </a:r>
            <a:r>
              <a:rPr lang="it-IT" sz="857">
                <a:solidFill>
                  <a:prstClr val="black"/>
                </a:solidFill>
                <a:latin typeface="Calibri" pitchFamily="34" charset="0"/>
              </a:rPr>
              <a:t> </a:t>
            </a:r>
            <a:endParaRPr lang="it-IT" sz="857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Freccia a destra 6"/>
          <p:cNvSpPr/>
          <p:nvPr/>
        </p:nvSpPr>
        <p:spPr>
          <a:xfrm>
            <a:off x="1878920" y="3455081"/>
            <a:ext cx="256268" cy="1542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1723572" y="703036"/>
            <a:ext cx="1285875" cy="1542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723572" y="754063"/>
            <a:ext cx="52161" cy="138906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723572" y="5229679"/>
            <a:ext cx="52161" cy="20524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1733777" y="5331732"/>
            <a:ext cx="1022804" cy="1542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235" name="CasellaDiTesto 13"/>
          <p:cNvSpPr txBox="1">
            <a:spLocks noChangeArrowheads="1"/>
          </p:cNvSpPr>
          <p:nvPr/>
        </p:nvSpPr>
        <p:spPr bwMode="auto">
          <a:xfrm>
            <a:off x="1524000" y="-71438"/>
            <a:ext cx="9144000" cy="26818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lIns="91406" tIns="45704" rIns="91406" bIns="45704">
            <a:spAutoFit/>
          </a:bodyPr>
          <a:lstStyle/>
          <a:p>
            <a:pPr defTabSz="914090">
              <a:tabLst>
                <a:tab pos="690577" algn="l"/>
                <a:tab pos="1381153" algn="l"/>
                <a:tab pos="2071729" algn="l"/>
                <a:tab pos="2762305" algn="l"/>
                <a:tab pos="3454016" algn="l"/>
                <a:tab pos="4144592" algn="l"/>
                <a:tab pos="4835168" algn="l"/>
                <a:tab pos="5525745" algn="l"/>
                <a:tab pos="6217455" algn="l"/>
                <a:tab pos="6908031" algn="l"/>
                <a:tab pos="7598608" algn="l"/>
                <a:tab pos="8289184" algn="l"/>
              </a:tabLst>
            </a:pPr>
            <a:r>
              <a:rPr lang="it-IT" sz="929" b="1" dirty="0">
                <a:solidFill>
                  <a:prstClr val="black"/>
                </a:solidFill>
                <a:latin typeface="Calibri" pitchFamily="34" charset="0"/>
              </a:rPr>
              <a:t>COMPETENZA CHIAVE EUROPEA:</a:t>
            </a:r>
            <a:r>
              <a:rPr lang="it-IT" sz="1143" b="1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it-IT" sz="929" b="1" dirty="0">
                <a:solidFill>
                  <a:prstClr val="black"/>
                </a:solidFill>
                <a:latin typeface="Calibri" charset="0"/>
                <a:ea typeface="Microsoft YaHei" charset="0"/>
                <a:cs typeface="Microsoft YaHei" charset="0"/>
              </a:rPr>
              <a:t>COMPETENZE IN MATERIA DI CITTADINANZA</a:t>
            </a:r>
            <a:endParaRPr lang="it-IT" sz="929" b="1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/>
          </p:nvPr>
        </p:nvGraphicFramePr>
        <p:xfrm>
          <a:off x="1929947" y="0"/>
          <a:ext cx="8738054" cy="6057211"/>
        </p:xfrm>
        <a:graphic>
          <a:graphicData uri="http://schemas.openxmlformats.org/drawingml/2006/table">
            <a:tbl>
              <a:tblPr/>
              <a:tblGrid>
                <a:gridCol w="9706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424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412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241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4128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10054">
                <a:tc rowSpan="2"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SCUOLA DELL’INFANZIA</a:t>
                      </a: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PRIMO TRIENNIO SCUOLA  PRIM.</a:t>
                      </a: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BIENNIO FIN. SCUOLA  PRIMARIA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SCUOLA SECOND. DI   I   GRADO</a:t>
                      </a:r>
                    </a:p>
                  </a:txBody>
                  <a:tcPr marL="65314" marR="6531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966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DI APPRENDIMENTO</a:t>
                      </a:r>
                      <a:endParaRPr kumimoji="0" lang="it-IT" sz="10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</a:t>
                      </a:r>
                      <a:endParaRPr kumimoji="0" lang="it-IT" sz="10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</a:t>
                      </a:r>
                      <a:endParaRPr kumimoji="0" lang="it-IT" sz="10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</a:t>
                      </a:r>
                      <a:endParaRPr kumimoji="0" lang="it-IT" sz="10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74786">
                <a:tc rowSpan="3"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4) Comprende l’importanza dei valori etici e religiosi per una consapevole crescita del senso morale e civile, responsabile e solidale .</a:t>
                      </a: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4.A </a:t>
                      </a: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Cogliere  i significati e i valori più autentici  delle diverse identità culturali.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endParaRPr kumimoji="0" lang="it-IT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endParaRPr kumimoji="0" lang="it-IT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4.B </a:t>
                      </a: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Sviluppare un corretto atteggiamento nei confronti delle Religioni e delle culture diverse</a:t>
                      </a: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4.A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Cogliere  i significati e i valori più autentici  delle diverse identità culturali.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4.B </a:t>
                      </a: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Sviluppare un corretto atteggiamento nei confronti delle Religioni e delle culture diverse.</a:t>
                      </a: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4.C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Prestare  attenzione alle esigenze  altrui.</a:t>
                      </a: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4.A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Individuare e cogliere aspetti significativi delle diverse identità culturali e religiose.</a:t>
                      </a:r>
                      <a:endParaRPr kumimoji="0" lang="it-IT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0975" marR="0" lvl="0" indent="-180975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0975" marR="0" lvl="0" indent="-180975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4.B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Ampliare il proprio punto di vista in senso globale.</a:t>
                      </a:r>
                    </a:p>
                    <a:p>
                      <a:pPr marL="180975" marR="0" lvl="0" indent="-180975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0975" marR="0" lvl="0" indent="-180975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0975" marR="0" lvl="0" indent="-180975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4.C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Proporre alcune soluzioni per migliorare la partecipazione collettiva.</a:t>
                      </a: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4.A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Individuare e cogliere aspetti significativi delle diverse identità culturali e religiose.</a:t>
                      </a:r>
                      <a:endParaRPr kumimoji="0" lang="it-IT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228600" indent="-228600" algn="just" defTabSz="1221692" rtl="0" eaLnBrk="1" latinLnBrk="0" hangingPunct="1">
                        <a:buFont typeface="+mj-lt"/>
                        <a:buNone/>
                      </a:pPr>
                      <a:endParaRPr lang="it-IT" sz="9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4.B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Ampliare il proprio punto di vista in senso globale, cogliendo la stretta interazione tra persone e popoli di diverse radici storiche e culturali.</a:t>
                      </a:r>
                    </a:p>
                    <a:p>
                      <a:pPr marL="228600" indent="-228600" algn="just" defTabSz="1221692" rtl="0" eaLnBrk="1" latinLnBrk="0" hangingPunct="1">
                        <a:buFont typeface="+mj-lt"/>
                        <a:buNone/>
                      </a:pPr>
                      <a:endParaRPr lang="it-IT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marR="0" lvl="0" indent="-177800" algn="just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it-IT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4.C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Promuovere azioni solidali.</a:t>
                      </a:r>
                    </a:p>
                    <a:p>
                      <a:pPr marL="177800" marR="0" lvl="0" indent="-177800" algn="just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77800" marR="0" lvl="0" indent="-177800" algn="just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77800" marR="0" lvl="0" indent="-177800" algn="just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77800" marR="0" lvl="0" indent="-1778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77800" marR="0" lvl="0" indent="-1778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77800" marR="0" lvl="0" indent="-1778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77800" marR="0" lvl="0" indent="-1778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771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CONTENUTI </a:t>
                      </a: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CONTENUTI</a:t>
                      </a: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CONTENUTI </a:t>
                      </a: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CONTENUTI</a:t>
                      </a: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51275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L’esperienza religiosa  di culture diverse.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Linguaggi simbolici  e figurativi delle diverse culture e religioni.</a:t>
                      </a: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L’esperienza religiosa  di culture diverse.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Linguaggi simbolici  e figurativi delle diverse culture e religioni.</a:t>
                      </a: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L’esperienza religiosa  di culture diverse.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Linguaggi simbolici  e figurativi delle diverse culture e religioni.</a:t>
                      </a: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just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utili a  riconoscere il patrimonio culturale come bene comune: popoli, religioni, tesori naturali ed artistici.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it-IT" sz="9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Caratteristiche dell’informazione nella società contemporanea e mezzi di informazione.</a:t>
                      </a:r>
                      <a:endParaRPr lang="it-IT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253" name="CasellaDiTesto 3"/>
          <p:cNvSpPr txBox="1">
            <a:spLocks noChangeArrowheads="1"/>
          </p:cNvSpPr>
          <p:nvPr/>
        </p:nvSpPr>
        <p:spPr bwMode="auto">
          <a:xfrm>
            <a:off x="1672545" y="2143125"/>
            <a:ext cx="200705" cy="30995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65291" tIns="32646" rIns="65291" bIns="32646">
            <a:spAutoFit/>
          </a:bodyPr>
          <a:lstStyle/>
          <a:p>
            <a:pPr defTabSz="914090"/>
            <a:r>
              <a:rPr lang="it-IT" sz="857" b="1">
                <a:solidFill>
                  <a:prstClr val="black"/>
                </a:solidFill>
                <a:latin typeface="Calibri" pitchFamily="34" charset="0"/>
              </a:rPr>
              <a:t>COMPETENZA   </a:t>
            </a:r>
          </a:p>
          <a:p>
            <a:pPr defTabSz="914090"/>
            <a:endParaRPr lang="it-IT" sz="857" b="1">
              <a:solidFill>
                <a:prstClr val="black"/>
              </a:solidFill>
              <a:latin typeface="Calibri" pitchFamily="34" charset="0"/>
            </a:endParaRPr>
          </a:p>
          <a:p>
            <a:pPr defTabSz="914090"/>
            <a:endParaRPr lang="it-IT" sz="857" b="1">
              <a:solidFill>
                <a:prstClr val="black"/>
              </a:solidFill>
              <a:latin typeface="Calibri" pitchFamily="34" charset="0"/>
            </a:endParaRPr>
          </a:p>
          <a:p>
            <a:pPr defTabSz="914090"/>
            <a:endParaRPr lang="it-IT" sz="857" b="1">
              <a:solidFill>
                <a:prstClr val="black"/>
              </a:solidFill>
              <a:latin typeface="Calibri" pitchFamily="34" charset="0"/>
            </a:endParaRPr>
          </a:p>
          <a:p>
            <a:pPr defTabSz="914090"/>
            <a:endParaRPr lang="it-IT" sz="857" b="1">
              <a:solidFill>
                <a:prstClr val="black"/>
              </a:solidFill>
              <a:latin typeface="Calibri" pitchFamily="34" charset="0"/>
            </a:endParaRPr>
          </a:p>
          <a:p>
            <a:pPr defTabSz="914090"/>
            <a:r>
              <a:rPr lang="it-IT" sz="857" b="1">
                <a:solidFill>
                  <a:prstClr val="black"/>
                </a:solidFill>
                <a:latin typeface="Calibri" pitchFamily="34" charset="0"/>
              </a:rPr>
              <a:t>SPECIFICA</a:t>
            </a:r>
            <a:r>
              <a:rPr lang="it-IT" sz="857">
                <a:solidFill>
                  <a:prstClr val="black"/>
                </a:solidFill>
                <a:latin typeface="Calibri" pitchFamily="34" charset="0"/>
              </a:rPr>
              <a:t> </a:t>
            </a:r>
            <a:endParaRPr lang="it-IT" sz="857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Freccia a destra 6"/>
          <p:cNvSpPr/>
          <p:nvPr/>
        </p:nvSpPr>
        <p:spPr>
          <a:xfrm>
            <a:off x="1878920" y="3455081"/>
            <a:ext cx="256268" cy="1542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1723572" y="703036"/>
            <a:ext cx="1285875" cy="1542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723572" y="754063"/>
            <a:ext cx="52161" cy="138906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723572" y="5229679"/>
            <a:ext cx="52161" cy="20524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1733777" y="5331732"/>
            <a:ext cx="1022804" cy="1542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1" tIns="32646" rIns="65291" bIns="32646" anchor="ctr"/>
          <a:lstStyle/>
          <a:p>
            <a:pPr algn="ctr" defTabSz="914090">
              <a:defRPr/>
            </a:pPr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259" name="CasellaDiTesto 13"/>
          <p:cNvSpPr txBox="1">
            <a:spLocks noChangeArrowheads="1"/>
          </p:cNvSpPr>
          <p:nvPr/>
        </p:nvSpPr>
        <p:spPr bwMode="auto">
          <a:xfrm>
            <a:off x="1524000" y="-71438"/>
            <a:ext cx="9144000" cy="23528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lIns="91406" tIns="45704" rIns="91406" bIns="45704">
            <a:spAutoFit/>
          </a:bodyPr>
          <a:lstStyle/>
          <a:p>
            <a:pPr defTabSz="914090">
              <a:tabLst>
                <a:tab pos="690577" algn="l"/>
                <a:tab pos="1381153" algn="l"/>
                <a:tab pos="2071729" algn="l"/>
                <a:tab pos="2762305" algn="l"/>
                <a:tab pos="3454016" algn="l"/>
                <a:tab pos="4144592" algn="l"/>
                <a:tab pos="4835168" algn="l"/>
                <a:tab pos="5525745" algn="l"/>
                <a:tab pos="6217455" algn="l"/>
                <a:tab pos="6908031" algn="l"/>
                <a:tab pos="7598608" algn="l"/>
                <a:tab pos="8289184" algn="l"/>
              </a:tabLst>
            </a:pPr>
            <a:r>
              <a:rPr lang="it-IT" sz="929" b="1" dirty="0">
                <a:solidFill>
                  <a:prstClr val="black"/>
                </a:solidFill>
                <a:latin typeface="Calibri" pitchFamily="34" charset="0"/>
              </a:rPr>
              <a:t>COMPETENZA CHIAVE EUROPEA: </a:t>
            </a:r>
            <a:r>
              <a:rPr lang="it-IT" sz="929" b="1" dirty="0">
                <a:solidFill>
                  <a:prstClr val="black"/>
                </a:solidFill>
                <a:latin typeface="Calibri" charset="0"/>
                <a:ea typeface="Microsoft YaHei" charset="0"/>
                <a:cs typeface="Microsoft YaHei" charset="0"/>
              </a:rPr>
              <a:t>COMPETENZE IN MATERIA DI CITTADINANZA</a:t>
            </a:r>
            <a:endParaRPr lang="it-IT" sz="1143" b="1" dirty="0">
              <a:solidFill>
                <a:srgbClr val="000000"/>
              </a:solidFill>
              <a:latin typeface="Calibri" pitchFamily="34" charset="0"/>
              <a:ea typeface="Microsoft YaHei"/>
              <a:cs typeface="Microsoft YaHe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524004" y="8"/>
            <a:ext cx="9143996" cy="2352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91406" tIns="45704" rIns="91406" bIns="45704" rtlCol="0">
            <a:spAutoFit/>
          </a:bodyPr>
          <a:lstStyle/>
          <a:p>
            <a:pPr defTabSz="914090">
              <a:tabLst>
                <a:tab pos="690852" algn="l"/>
                <a:tab pos="1381703" algn="l"/>
                <a:tab pos="2072556" algn="l"/>
                <a:tab pos="2763407" algn="l"/>
                <a:tab pos="3454258" algn="l"/>
                <a:tab pos="4145110" algn="l"/>
                <a:tab pos="4835962" algn="l"/>
                <a:tab pos="5526814" algn="l"/>
                <a:tab pos="6217666" algn="l"/>
                <a:tab pos="6908518" algn="l"/>
                <a:tab pos="7599369" algn="l"/>
                <a:tab pos="8290222" algn="l"/>
              </a:tabLst>
            </a:pPr>
            <a:r>
              <a:rPr lang="it-IT" sz="929" b="1" dirty="0">
                <a:solidFill>
                  <a:prstClr val="black"/>
                </a:solidFill>
                <a:latin typeface="Calibri"/>
              </a:rPr>
              <a:t>COMPETENZA CHIAVE EUROPEA:   </a:t>
            </a:r>
            <a:r>
              <a:rPr lang="it-IT" sz="929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CONSAPEVOLEZZA ED ESPRESSIONE CULTURALE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826954" y="291510"/>
            <a:ext cx="2016224" cy="367119"/>
          </a:xfrm>
          <a:prstGeom prst="rect">
            <a:avLst/>
          </a:prstGeom>
          <a:noFill/>
        </p:spPr>
        <p:txBody>
          <a:bodyPr wrap="square" lIns="91406" tIns="45704" rIns="91406" bIns="45704" rtlCol="0">
            <a:spAutoFit/>
          </a:bodyPr>
          <a:lstStyle/>
          <a:p>
            <a:pPr defTabSz="914090"/>
            <a:r>
              <a:rPr lang="it-IT" sz="1429" dirty="0">
                <a:solidFill>
                  <a:prstClr val="black"/>
                </a:solidFill>
                <a:latin typeface="Calibri"/>
              </a:rPr>
              <a:t>Scuola</a:t>
            </a:r>
            <a:r>
              <a:rPr lang="it-IT" sz="1786" dirty="0">
                <a:solidFill>
                  <a:prstClr val="black"/>
                </a:solidFill>
                <a:latin typeface="Calibri"/>
              </a:rPr>
              <a:t> </a:t>
            </a:r>
            <a:r>
              <a:rPr lang="it-IT" sz="1429" dirty="0">
                <a:solidFill>
                  <a:prstClr val="black"/>
                </a:solidFill>
                <a:latin typeface="Calibri"/>
              </a:rPr>
              <a:t>dell’Infanzia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3575722" y="445811"/>
            <a:ext cx="360040" cy="144016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6" tIns="45704" rIns="91406" bIns="45704" rtlCol="0" anchor="ctr"/>
          <a:lstStyle/>
          <a:p>
            <a:pPr algn="ctr" defTabSz="914090"/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552973" y="347565"/>
            <a:ext cx="3826711" cy="268183"/>
          </a:xfrm>
          <a:prstGeom prst="rect">
            <a:avLst/>
          </a:prstGeom>
          <a:solidFill>
            <a:srgbClr val="FFFF00"/>
          </a:solidFill>
        </p:spPr>
        <p:txBody>
          <a:bodyPr wrap="square" lIns="91406" tIns="45704" rIns="91406" bIns="45704" rtlCol="0">
            <a:spAutoFit/>
          </a:bodyPr>
          <a:lstStyle/>
          <a:p>
            <a:pPr defTabSz="914090"/>
            <a:r>
              <a:rPr lang="it-IT" sz="1143" dirty="0">
                <a:solidFill>
                  <a:prstClr val="black"/>
                </a:solidFill>
                <a:latin typeface="Calibri"/>
              </a:rPr>
              <a:t>Campi di esperienza: </a:t>
            </a:r>
            <a:r>
              <a:rPr lang="it-IT" sz="1143" b="1" dirty="0">
                <a:solidFill>
                  <a:prstClr val="black"/>
                </a:solidFill>
                <a:latin typeface="Calibri"/>
              </a:rPr>
              <a:t>TUTTI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084127" y="651550"/>
            <a:ext cx="1388726" cy="312233"/>
          </a:xfrm>
          <a:prstGeom prst="rect">
            <a:avLst/>
          </a:prstGeom>
          <a:noFill/>
        </p:spPr>
        <p:txBody>
          <a:bodyPr wrap="square" lIns="91406" tIns="45704" rIns="91406" bIns="45704" rtlCol="0">
            <a:spAutoFit/>
          </a:bodyPr>
          <a:lstStyle/>
          <a:p>
            <a:pPr defTabSz="914090"/>
            <a:r>
              <a:rPr lang="it-IT" sz="1429" dirty="0">
                <a:solidFill>
                  <a:prstClr val="black"/>
                </a:solidFill>
                <a:latin typeface="Calibri"/>
              </a:rPr>
              <a:t>Scuola Primaria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3575722" y="754417"/>
            <a:ext cx="360040" cy="144016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6" tIns="45704" rIns="91406" bIns="45704" rtlCol="0" anchor="ctr"/>
          <a:lstStyle/>
          <a:p>
            <a:pPr algn="ctr" defTabSz="914090"/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52976" y="651557"/>
            <a:ext cx="3806137" cy="26818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91406" tIns="45704" rIns="91406" bIns="45704" rtlCol="0">
            <a:spAutoFit/>
          </a:bodyPr>
          <a:lstStyle/>
          <a:p>
            <a:pPr defTabSz="914090"/>
            <a:r>
              <a:rPr lang="it-IT" sz="1143" dirty="0">
                <a:solidFill>
                  <a:prstClr val="black"/>
                </a:solidFill>
                <a:latin typeface="Calibri"/>
              </a:rPr>
              <a:t>Discipline di riferimento: </a:t>
            </a:r>
            <a:r>
              <a:rPr lang="it-IT" sz="1143" b="1" dirty="0">
                <a:solidFill>
                  <a:prstClr val="black"/>
                </a:solidFill>
                <a:latin typeface="Calibri"/>
              </a:rPr>
              <a:t>TUTTE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724087" y="960155"/>
            <a:ext cx="2123728" cy="312233"/>
          </a:xfrm>
          <a:prstGeom prst="rect">
            <a:avLst/>
          </a:prstGeom>
          <a:noFill/>
        </p:spPr>
        <p:txBody>
          <a:bodyPr wrap="square" lIns="91406" tIns="45704" rIns="91406" bIns="45704" rtlCol="0">
            <a:spAutoFit/>
          </a:bodyPr>
          <a:lstStyle/>
          <a:p>
            <a:pPr defTabSz="914090"/>
            <a:r>
              <a:rPr lang="it-IT" sz="1429" dirty="0">
                <a:solidFill>
                  <a:prstClr val="black"/>
                </a:solidFill>
                <a:latin typeface="Calibri"/>
              </a:rPr>
              <a:t>Scuola Sec. di I grado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3575722" y="1063023"/>
            <a:ext cx="360040" cy="144016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6" tIns="45704" rIns="91406" bIns="45704" rtlCol="0" anchor="ctr"/>
          <a:lstStyle/>
          <a:p>
            <a:pPr algn="ctr" defTabSz="914090"/>
            <a:endParaRPr lang="it-IT" sz="178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552976" y="960162"/>
            <a:ext cx="3806137" cy="26818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91406" tIns="45704" rIns="91406" bIns="45704" rtlCol="0">
            <a:spAutoFit/>
          </a:bodyPr>
          <a:lstStyle/>
          <a:p>
            <a:pPr defTabSz="914090"/>
            <a:r>
              <a:rPr lang="it-IT" sz="1143" dirty="0">
                <a:solidFill>
                  <a:prstClr val="black"/>
                </a:solidFill>
                <a:latin typeface="Calibri"/>
              </a:rPr>
              <a:t>Discipline di riferimento: </a:t>
            </a:r>
            <a:r>
              <a:rPr lang="it-IT" sz="1143" b="1" dirty="0">
                <a:solidFill>
                  <a:prstClr val="black"/>
                </a:solidFill>
                <a:latin typeface="Calibri"/>
              </a:rPr>
              <a:t>TUTTE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1524000" y="1320196"/>
            <a:ext cx="9144000" cy="279147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91406" tIns="45704" rIns="91406" bIns="45704" rtlCol="0">
            <a:spAutoFit/>
          </a:bodyPr>
          <a:lstStyle/>
          <a:p>
            <a:pPr algn="ctr" defTabSz="914090"/>
            <a:r>
              <a:rPr lang="it-IT" sz="1214" b="1" dirty="0">
                <a:solidFill>
                  <a:prstClr val="black"/>
                </a:solidFill>
                <a:latin typeface="Calibri"/>
              </a:rPr>
              <a:t>TRAGUARDI PER LO SVILUPPO DELLE COMPETENZE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1524000" y="1577366"/>
            <a:ext cx="2977537" cy="235289"/>
          </a:xfrm>
          <a:prstGeom prst="rect">
            <a:avLst/>
          </a:prstGeom>
          <a:solidFill>
            <a:srgbClr val="FFFF00"/>
          </a:solidFill>
        </p:spPr>
        <p:txBody>
          <a:bodyPr wrap="square" lIns="91406" tIns="45704" rIns="91406" bIns="45704" rtlCol="0">
            <a:spAutoFit/>
          </a:bodyPr>
          <a:lstStyle/>
          <a:p>
            <a:pPr defTabSz="914090"/>
            <a:r>
              <a:rPr lang="it-IT" sz="929" b="1" dirty="0">
                <a:solidFill>
                  <a:prstClr val="black"/>
                </a:solidFill>
                <a:latin typeface="Calibri"/>
              </a:rPr>
              <a:t>TRAGUARDI AL TERMINE DELLA </a:t>
            </a:r>
            <a:r>
              <a:rPr lang="it-IT" sz="929" b="1" dirty="0" err="1">
                <a:solidFill>
                  <a:prstClr val="black"/>
                </a:solidFill>
                <a:latin typeface="Calibri"/>
              </a:rPr>
              <a:t>SC</a:t>
            </a:r>
            <a:r>
              <a:rPr lang="it-IT" sz="929" b="1" dirty="0">
                <a:solidFill>
                  <a:prstClr val="black"/>
                </a:solidFill>
                <a:latin typeface="Calibri"/>
              </a:rPr>
              <a:t>. DELL’INFANZIA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552973" y="1577367"/>
            <a:ext cx="2736304" cy="235289"/>
          </a:xfrm>
          <a:prstGeom prst="rect">
            <a:avLst/>
          </a:prstGeom>
          <a:solidFill>
            <a:schemeClr val="accent1"/>
          </a:solidFill>
        </p:spPr>
        <p:txBody>
          <a:bodyPr wrap="square" lIns="91406" tIns="45704" rIns="91406" bIns="45704" rtlCol="0">
            <a:spAutoFit/>
          </a:bodyPr>
          <a:lstStyle/>
          <a:p>
            <a:pPr defTabSz="914090"/>
            <a:r>
              <a:rPr lang="it-IT" sz="929" b="1" dirty="0">
                <a:solidFill>
                  <a:prstClr val="black"/>
                </a:solidFill>
                <a:latin typeface="Calibri"/>
              </a:rPr>
              <a:t>TRAGUARDI AL TERMINE DELLA </a:t>
            </a:r>
            <a:r>
              <a:rPr lang="it-IT" sz="929" b="1" dirty="0" err="1">
                <a:solidFill>
                  <a:prstClr val="black"/>
                </a:solidFill>
                <a:latin typeface="Calibri"/>
              </a:rPr>
              <a:t>SC</a:t>
            </a:r>
            <a:r>
              <a:rPr lang="it-IT" sz="929" b="1" dirty="0">
                <a:solidFill>
                  <a:prstClr val="black"/>
                </a:solidFill>
                <a:latin typeface="Calibri"/>
              </a:rPr>
              <a:t>. PRIMARIA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7330422" y="1577367"/>
            <a:ext cx="3337579" cy="235289"/>
          </a:xfrm>
          <a:prstGeom prst="rect">
            <a:avLst/>
          </a:prstGeom>
          <a:solidFill>
            <a:srgbClr val="00B050"/>
          </a:solidFill>
        </p:spPr>
        <p:txBody>
          <a:bodyPr wrap="square" lIns="91406" tIns="45704" rIns="91406" bIns="45704" rtlCol="0">
            <a:spAutoFit/>
          </a:bodyPr>
          <a:lstStyle/>
          <a:p>
            <a:pPr defTabSz="914090"/>
            <a:r>
              <a:rPr lang="it-IT" sz="929" b="1" dirty="0">
                <a:solidFill>
                  <a:prstClr val="black"/>
                </a:solidFill>
                <a:latin typeface="Calibri"/>
              </a:rPr>
              <a:t>TRAGUARDI AL TERMINE DELLA </a:t>
            </a:r>
            <a:r>
              <a:rPr lang="it-IT" sz="929" b="1" dirty="0" err="1">
                <a:solidFill>
                  <a:prstClr val="black"/>
                </a:solidFill>
                <a:latin typeface="Calibri"/>
              </a:rPr>
              <a:t>SC</a:t>
            </a:r>
            <a:r>
              <a:rPr lang="it-IT" sz="929" b="1" dirty="0">
                <a:solidFill>
                  <a:prstClr val="black"/>
                </a:solidFill>
                <a:latin typeface="Calibri"/>
              </a:rPr>
              <a:t>. SEC </a:t>
            </a:r>
            <a:r>
              <a:rPr lang="it-IT" sz="929" b="1" dirty="0" err="1">
                <a:solidFill>
                  <a:prstClr val="black"/>
                </a:solidFill>
                <a:latin typeface="Calibri"/>
              </a:rPr>
              <a:t>DI</a:t>
            </a:r>
            <a:r>
              <a:rPr lang="it-IT" sz="929" b="1" dirty="0">
                <a:solidFill>
                  <a:prstClr val="black"/>
                </a:solidFill>
                <a:latin typeface="Calibri"/>
              </a:rPr>
              <a:t>    I  GRADO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2135559" y="4244887"/>
            <a:ext cx="2376264" cy="367119"/>
          </a:xfrm>
          <a:prstGeom prst="rect">
            <a:avLst/>
          </a:prstGeom>
          <a:noFill/>
        </p:spPr>
        <p:txBody>
          <a:bodyPr wrap="square" lIns="91406" tIns="45704" rIns="91406" bIns="45704" rtlCol="0">
            <a:spAutoFit/>
          </a:bodyPr>
          <a:lstStyle/>
          <a:p>
            <a:pPr defTabSz="914090"/>
            <a:endParaRPr lang="it-IT" sz="1786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7320651" y="1847159"/>
            <a:ext cx="3347349" cy="205424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lIns="91406" tIns="45704" rIns="91406" bIns="45704" rtlCol="0">
            <a:spAutoFit/>
          </a:bodyPr>
          <a:lstStyle/>
          <a:p>
            <a:pPr defTabSz="872655"/>
            <a:r>
              <a:rPr lang="it-IT" sz="857" b="1" u="sng" dirty="0">
                <a:solidFill>
                  <a:prstClr val="black"/>
                </a:solidFill>
                <a:latin typeface="Calibri"/>
              </a:rPr>
              <a:t>Competenza specifica 1</a:t>
            </a:r>
          </a:p>
          <a:p>
            <a:pPr marL="204111" indent="-204111" defTabSz="872655">
              <a:buFontTx/>
              <a:buAutoNum type="romanUcPeriod"/>
            </a:pPr>
            <a:r>
              <a:rPr lang="it-IT" sz="857" dirty="0">
                <a:solidFill>
                  <a:prstClr val="black"/>
                </a:solidFill>
                <a:latin typeface="Calibri"/>
              </a:rPr>
              <a:t>Acquisire una personale sensibilità estetica ed un atteggiamento di consapevole attenzione verso il patrimonio artistico.</a:t>
            </a:r>
          </a:p>
          <a:p>
            <a:pPr marL="204111" indent="-204111" defTabSz="872655">
              <a:buFontTx/>
              <a:buAutoNum type="romanUcPeriod"/>
            </a:pPr>
            <a:r>
              <a:rPr lang="it-IT" sz="857" dirty="0">
                <a:solidFill>
                  <a:prstClr val="black"/>
                </a:solidFill>
                <a:latin typeface="Calibri"/>
              </a:rPr>
              <a:t>Sviluppare atteggiamenti di curiosità e maturare autonomia di giudizio.</a:t>
            </a:r>
          </a:p>
          <a:p>
            <a:pPr marL="204111" indent="-204111" defTabSz="872655">
              <a:buFontTx/>
              <a:buAutoNum type="romanUcPeriod"/>
            </a:pPr>
            <a:r>
              <a:rPr lang="it-IT" sz="857" dirty="0">
                <a:solidFill>
                  <a:prstClr val="black"/>
                </a:solidFill>
                <a:latin typeface="Calibri"/>
              </a:rPr>
              <a:t>Individuare ed utilizzare gli strumenti e i materiali per la realizzazione di un lavoro, adattandosi in modo pertinente al contesto specifico richiesto.</a:t>
            </a:r>
          </a:p>
          <a:p>
            <a:pPr marL="204111" indent="-204111" defTabSz="872655">
              <a:buFontTx/>
              <a:buAutoNum type="romanUcPeriod"/>
            </a:pPr>
            <a:r>
              <a:rPr lang="it-IT" sz="857" dirty="0">
                <a:solidFill>
                  <a:prstClr val="black"/>
                </a:solidFill>
                <a:latin typeface="Calibri"/>
              </a:rPr>
              <a:t>Comprendere e valutare eventi , materiali, opere musicali conoscendone i significati in relazione ai diversi contesti storico-culturali.</a:t>
            </a:r>
          </a:p>
          <a:p>
            <a:pPr marL="204111" indent="-204111" defTabSz="872655">
              <a:buFontTx/>
              <a:buAutoNum type="romanUcPeriod"/>
            </a:pPr>
            <a:endParaRPr lang="it-IT" sz="857" dirty="0">
              <a:solidFill>
                <a:prstClr val="black"/>
              </a:solidFill>
              <a:latin typeface="Calibri"/>
            </a:endParaRPr>
          </a:p>
          <a:p>
            <a:pPr marL="204111" indent="-204111" defTabSz="872655">
              <a:buFontTx/>
              <a:buAutoNum type="romanUcPeriod"/>
            </a:pPr>
            <a:endParaRPr lang="it-IT" sz="857" dirty="0">
              <a:solidFill>
                <a:prstClr val="black"/>
              </a:solidFill>
              <a:latin typeface="Calibri"/>
            </a:endParaRPr>
          </a:p>
          <a:p>
            <a:pPr marL="204111" indent="-204111" defTabSz="872655">
              <a:buFontTx/>
              <a:buAutoNum type="romanUcPeriod"/>
            </a:pPr>
            <a:endParaRPr lang="it-IT" sz="857" dirty="0">
              <a:solidFill>
                <a:prstClr val="black"/>
              </a:solidFill>
              <a:latin typeface="Calibri"/>
            </a:endParaRPr>
          </a:p>
          <a:p>
            <a:pPr defTabSz="872655"/>
            <a:endParaRPr lang="it-IT" sz="750" b="1" u="sng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1539687" y="1812655"/>
            <a:ext cx="2977537" cy="2136835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lIns="91406" tIns="45704" rIns="91406" bIns="45704" rtlCol="0">
            <a:spAutoFit/>
          </a:bodyPr>
          <a:lstStyle/>
          <a:p>
            <a:pPr algn="just" defTabSz="914090"/>
            <a:r>
              <a:rPr lang="it-IT" sz="857" b="1" u="sng" dirty="0">
                <a:solidFill>
                  <a:prstClr val="black"/>
                </a:solidFill>
                <a:latin typeface="Calibri"/>
              </a:rPr>
              <a:t>competenza specifica 1</a:t>
            </a:r>
          </a:p>
          <a:p>
            <a:pPr marL="127003" indent="-127003" defTabSz="914090"/>
            <a:r>
              <a:rPr lang="it-IT" sz="857" dirty="0">
                <a:solidFill>
                  <a:prstClr val="black"/>
                </a:solidFill>
                <a:latin typeface="Calibri"/>
              </a:rPr>
              <a:t>I.  Comprendere il linguaggio della cultura locale e non, sperimentandolo attraverso gesti, immagini, suoni.</a:t>
            </a:r>
          </a:p>
          <a:p>
            <a:pPr marL="127003" indent="-127003" algn="just" defTabSz="914090"/>
            <a:endParaRPr lang="it-IT" sz="857" b="1" u="sng" dirty="0">
              <a:solidFill>
                <a:prstClr val="black"/>
              </a:solidFill>
              <a:latin typeface="Calibri"/>
            </a:endParaRPr>
          </a:p>
          <a:p>
            <a:pPr marL="204111" indent="-204111" defTabSz="914090">
              <a:buFontTx/>
              <a:buAutoNum type="romanUcPeriod"/>
            </a:pPr>
            <a:endParaRPr lang="it-IT" sz="857" dirty="0">
              <a:solidFill>
                <a:prstClr val="black"/>
              </a:solidFill>
              <a:latin typeface="Calibri"/>
            </a:endParaRPr>
          </a:p>
          <a:p>
            <a:pPr marL="127003" indent="-127003" algn="just" defTabSz="914090"/>
            <a:endParaRPr lang="it-IT" sz="857" b="1" u="sng" dirty="0">
              <a:solidFill>
                <a:prstClr val="black"/>
              </a:solidFill>
              <a:latin typeface="Calibri"/>
            </a:endParaRPr>
          </a:p>
          <a:p>
            <a:pPr marL="127003" indent="-127003" defTabSz="914090"/>
            <a:endParaRPr lang="it-IT" sz="857" dirty="0">
              <a:solidFill>
                <a:prstClr val="black"/>
              </a:solidFill>
              <a:latin typeface="Calibri"/>
            </a:endParaRPr>
          </a:p>
          <a:p>
            <a:pPr marL="127003" indent="-127003" defTabSz="914090"/>
            <a:endParaRPr lang="it-IT" sz="857" dirty="0">
              <a:solidFill>
                <a:prstClr val="black"/>
              </a:solidFill>
              <a:latin typeface="Calibri"/>
            </a:endParaRPr>
          </a:p>
          <a:p>
            <a:pPr marL="127003" indent="-127003" defTabSz="914090"/>
            <a:endParaRPr lang="it-IT" sz="643" dirty="0">
              <a:solidFill>
                <a:prstClr val="black"/>
              </a:solidFill>
              <a:latin typeface="Calibri"/>
            </a:endParaRPr>
          </a:p>
          <a:p>
            <a:pPr algn="just" defTabSz="914090"/>
            <a:endParaRPr lang="it-IT" sz="643" dirty="0">
              <a:solidFill>
                <a:prstClr val="black"/>
              </a:solidFill>
              <a:latin typeface="Calibri"/>
            </a:endParaRPr>
          </a:p>
          <a:p>
            <a:pPr algn="just" defTabSz="914090"/>
            <a:endParaRPr lang="it-IT" sz="643" dirty="0">
              <a:solidFill>
                <a:prstClr val="black"/>
              </a:solidFill>
              <a:latin typeface="Calibri"/>
            </a:endParaRPr>
          </a:p>
          <a:p>
            <a:pPr algn="just" defTabSz="914090"/>
            <a:endParaRPr lang="it-IT" sz="643" dirty="0">
              <a:solidFill>
                <a:prstClr val="black"/>
              </a:solidFill>
              <a:latin typeface="Calibri"/>
            </a:endParaRPr>
          </a:p>
          <a:p>
            <a:pPr marL="129270" indent="-129270" defTabSz="914090">
              <a:buFont typeface="+mj-lt"/>
              <a:buAutoNum type="romanUcPeriod"/>
            </a:pPr>
            <a:endParaRPr lang="it-IT" sz="643" dirty="0">
              <a:solidFill>
                <a:prstClr val="black"/>
              </a:solidFill>
              <a:latin typeface="Calibri"/>
            </a:endParaRPr>
          </a:p>
          <a:p>
            <a:pPr marL="129270" indent="-129270" defTabSz="914090">
              <a:buFont typeface="+mj-lt"/>
              <a:buAutoNum type="romanUcPeriod"/>
            </a:pPr>
            <a:endParaRPr lang="it-IT" sz="643" dirty="0">
              <a:solidFill>
                <a:prstClr val="black"/>
              </a:solidFill>
              <a:latin typeface="Calibri"/>
            </a:endParaRPr>
          </a:p>
          <a:p>
            <a:pPr marL="129270" indent="-129270" defTabSz="914090">
              <a:buFont typeface="+mj-lt"/>
              <a:buAutoNum type="romanUcPeriod"/>
            </a:pPr>
            <a:endParaRPr lang="it-IT" sz="643" dirty="0">
              <a:solidFill>
                <a:prstClr val="black"/>
              </a:solidFill>
              <a:latin typeface="Calibri"/>
            </a:endParaRPr>
          </a:p>
          <a:p>
            <a:pPr marL="129270" indent="-129270" defTabSz="914090">
              <a:buFont typeface="+mj-lt"/>
              <a:buAutoNum type="romanUcPeriod"/>
            </a:pPr>
            <a:endParaRPr lang="it-IT" sz="643" dirty="0">
              <a:solidFill>
                <a:prstClr val="black"/>
              </a:solidFill>
              <a:latin typeface="Calibri"/>
            </a:endParaRPr>
          </a:p>
          <a:p>
            <a:pPr marL="129270" indent="-129270" defTabSz="914090">
              <a:buFont typeface="+mj-lt"/>
              <a:buAutoNum type="romanUcPeriod"/>
            </a:pPr>
            <a:endParaRPr lang="it-IT" sz="643" dirty="0">
              <a:solidFill>
                <a:prstClr val="black"/>
              </a:solidFill>
              <a:latin typeface="Calibri"/>
            </a:endParaRPr>
          </a:p>
          <a:p>
            <a:pPr marL="129270" indent="-129270" defTabSz="914090">
              <a:buFont typeface="+mj-lt"/>
              <a:buAutoNum type="romanUcPeriod"/>
            </a:pPr>
            <a:endParaRPr lang="it-IT" sz="643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18" name="Tabel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783255"/>
              </p:ext>
            </p:extLst>
          </p:nvPr>
        </p:nvGraphicFramePr>
        <p:xfrm>
          <a:off x="4580389" y="1822723"/>
          <a:ext cx="2708888" cy="2126767"/>
        </p:xfrm>
        <a:graphic>
          <a:graphicData uri="http://schemas.openxmlformats.org/drawingml/2006/table">
            <a:tbl>
              <a:tblPr>
                <a:tableStyleId>{69012ECD-51FC-41F1-AA8D-1B2483CD663E}</a:tableStyleId>
              </a:tblPr>
              <a:tblGrid>
                <a:gridCol w="2708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126767">
                <a:tc>
                  <a:txBody>
                    <a:bodyPr/>
                    <a:lstStyle/>
                    <a:p>
                      <a:r>
                        <a:rPr lang="it-IT" sz="900" b="1" u="sng" dirty="0"/>
                        <a:t>Competenza</a:t>
                      </a:r>
                      <a:r>
                        <a:rPr lang="it-IT" sz="900" b="1" u="sng" baseline="0" dirty="0"/>
                        <a:t> specifica 1</a:t>
                      </a:r>
                    </a:p>
                    <a:p>
                      <a:pPr marL="285750" indent="-285750">
                        <a:buAutoNum type="romanUcPeriod"/>
                      </a:pPr>
                      <a:r>
                        <a:rPr lang="it-IT" sz="900" b="0" u="none" baseline="0" dirty="0"/>
                        <a:t>Acquisire una personale sensibilità estetica ed un atteggiamento di consapevole attenzione verso il patrimonio artistico.</a:t>
                      </a:r>
                    </a:p>
                    <a:p>
                      <a:pPr marL="285750" indent="-285750">
                        <a:buAutoNum type="romanUcPeriod"/>
                      </a:pPr>
                      <a:r>
                        <a:rPr lang="it-IT" sz="900" b="0" u="none" baseline="0" dirty="0"/>
                        <a:t>Sviluppare atteggiamenti di curiosità e maturare autonomia di giudizio.</a:t>
                      </a:r>
                    </a:p>
                    <a:p>
                      <a:pPr marL="285750" indent="-285750">
                        <a:buAutoNum type="romanUcPeriod"/>
                      </a:pPr>
                      <a:endParaRPr lang="it-IT" sz="900" b="0" u="none" baseline="0" dirty="0"/>
                    </a:p>
                    <a:p>
                      <a:pPr marL="285750" indent="-285750">
                        <a:buAutoNum type="romanUcPeriod"/>
                      </a:pPr>
                      <a:endParaRPr lang="it-IT" sz="800" b="0" u="none" baseline="0" dirty="0"/>
                    </a:p>
                    <a:p>
                      <a:pPr marL="0" indent="0">
                        <a:buNone/>
                      </a:pPr>
                      <a:endParaRPr lang="it-IT" sz="800" b="0" u="none" baseline="0" dirty="0"/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5692</Words>
  <Application>Microsoft Office PowerPoint</Application>
  <PresentationFormat>Personalizzato</PresentationFormat>
  <Paragraphs>1229</Paragraphs>
  <Slides>17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Titoli diapositive</vt:lpstr>
      </vt:variant>
      <vt:variant>
        <vt:i4>17</vt:i4>
      </vt:variant>
    </vt:vector>
  </HeadingPairs>
  <TitlesOfParts>
    <vt:vector size="21" baseType="lpstr">
      <vt:lpstr>Tema di Office</vt:lpstr>
      <vt:lpstr>1_Tema di Office</vt:lpstr>
      <vt:lpstr>2_Tema di Office</vt:lpstr>
      <vt:lpstr>3_Tema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teresa olivo</dc:creator>
  <cp:lastModifiedBy>Salvatore</cp:lastModifiedBy>
  <cp:revision>30</cp:revision>
  <dcterms:created xsi:type="dcterms:W3CDTF">2018-12-16T21:54:23Z</dcterms:created>
  <dcterms:modified xsi:type="dcterms:W3CDTF">2019-12-08T17:25:30Z</dcterms:modified>
</cp:coreProperties>
</file>