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29"/>
  </p:notesMasterIdLst>
  <p:sldIdLst>
    <p:sldId id="286" r:id="rId5"/>
    <p:sldId id="287" r:id="rId6"/>
    <p:sldId id="257" r:id="rId7"/>
    <p:sldId id="273" r:id="rId8"/>
    <p:sldId id="284" r:id="rId9"/>
    <p:sldId id="285" r:id="rId10"/>
    <p:sldId id="275" r:id="rId11"/>
    <p:sldId id="278" r:id="rId12"/>
    <p:sldId id="283" r:id="rId13"/>
    <p:sldId id="282" r:id="rId14"/>
    <p:sldId id="276" r:id="rId15"/>
    <p:sldId id="280" r:id="rId16"/>
    <p:sldId id="277" r:id="rId17"/>
    <p:sldId id="288" r:id="rId18"/>
    <p:sldId id="289" r:id="rId19"/>
    <p:sldId id="298" r:id="rId20"/>
    <p:sldId id="293" r:id="rId21"/>
    <p:sldId id="295" r:id="rId22"/>
    <p:sldId id="296" r:id="rId23"/>
    <p:sldId id="294" r:id="rId24"/>
    <p:sldId id="292" r:id="rId25"/>
    <p:sldId id="290" r:id="rId26"/>
    <p:sldId id="297" r:id="rId27"/>
    <p:sldId id="291" r:id="rId28"/>
  </p:sldIdLst>
  <p:sldSz cx="12801600" cy="9601200" type="A3"/>
  <p:notesSz cx="6858000" cy="10013950"/>
  <p:defaultTextStyle>
    <a:defPPr>
      <a:defRPr lang="it-IT"/>
    </a:defPPr>
    <a:lvl1pPr marL="0" algn="l" defTabSz="1278778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388" algn="l" defTabSz="1278778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8778" algn="l" defTabSz="1278778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8162" algn="l" defTabSz="1278778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7549" algn="l" defTabSz="1278778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6943" algn="l" defTabSz="1278778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6332" algn="l" defTabSz="1278778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5720" algn="l" defTabSz="1278778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5109" algn="l" defTabSz="1278778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99FFCC"/>
    <a:srgbClr val="99FF99"/>
    <a:srgbClr val="996600"/>
    <a:srgbClr val="9900CC"/>
    <a:srgbClr val="660066"/>
    <a:srgbClr val="FF9933"/>
    <a:srgbClr val="CC6600"/>
    <a:srgbClr val="00FF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8585" autoAdjust="0"/>
    <p:restoredTop sz="86420" autoAdjust="0"/>
  </p:normalViewPr>
  <p:slideViewPr>
    <p:cSldViewPr>
      <p:cViewPr>
        <p:scale>
          <a:sx n="90" d="100"/>
          <a:sy n="90" d="100"/>
        </p:scale>
        <p:origin x="-336" y="-7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794" y="-102"/>
      </p:cViewPr>
      <p:guideLst>
        <p:guide orient="horz" pos="3155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71799" cy="500698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4" y="3"/>
            <a:ext cx="2971799" cy="500698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r">
              <a:defRPr sz="1200"/>
            </a:lvl1pPr>
          </a:lstStyle>
          <a:p>
            <a:fld id="{439B03ED-CE4B-4DA6-901E-6DB999E15B9B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50888"/>
            <a:ext cx="501015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1" rIns="91423" bIns="4571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1" y="4756628"/>
            <a:ext cx="5486400" cy="4506277"/>
          </a:xfrm>
          <a:prstGeom prst="rect">
            <a:avLst/>
          </a:prstGeom>
        </p:spPr>
        <p:txBody>
          <a:bodyPr vert="horz" lIns="91423" tIns="45711" rIns="91423" bIns="45711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511515"/>
            <a:ext cx="2971799" cy="500698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4" y="9511515"/>
            <a:ext cx="2971799" cy="500698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r">
              <a:defRPr sz="1200"/>
            </a:lvl1pPr>
          </a:lstStyle>
          <a:p>
            <a:fld id="{7EDF9D07-BD19-426B-A07A-A4D8FACE0B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79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877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9388" algn="l" defTabSz="127877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8778" algn="l" defTabSz="127877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8162" algn="l" defTabSz="127877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7549" algn="l" defTabSz="127877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196943" algn="l" defTabSz="127877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36332" algn="l" defTabSz="127877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75720" algn="l" defTabSz="127877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15109" algn="l" defTabSz="127877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8DD790-4C58-4FDD-BAFB-3501F6A2EFCF}" type="slidenum">
              <a:rPr lang="it-IT">
                <a:solidFill>
                  <a:prstClr val="black"/>
                </a:solidFill>
              </a:rPr>
              <a:pPr/>
              <a:t>2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52488" y="890588"/>
            <a:ext cx="5856287" cy="4391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2" y="5561569"/>
            <a:ext cx="6048375" cy="526949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129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0120" y="2982613"/>
            <a:ext cx="10881360" cy="205803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0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1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41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52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624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72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83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0838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98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0054598" y="384511"/>
            <a:ext cx="3120391" cy="819213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93432" y="384511"/>
            <a:ext cx="9147811" cy="819213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112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0120" y="2982607"/>
            <a:ext cx="10881360" cy="205803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8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8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7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7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6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6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5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963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60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11238" y="6169672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46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892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839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785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732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67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62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572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059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95670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020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464" indent="0">
              <a:buNone/>
              <a:defRPr sz="2800" b="1"/>
            </a:lvl2pPr>
            <a:lvl3pPr marL="1278928" indent="0">
              <a:buNone/>
              <a:defRPr sz="2500" b="1"/>
            </a:lvl3pPr>
            <a:lvl4pPr marL="1918393" indent="0">
              <a:buNone/>
              <a:defRPr sz="2200" b="1"/>
            </a:lvl4pPr>
            <a:lvl5pPr marL="2557857" indent="0">
              <a:buNone/>
              <a:defRPr sz="2200" b="1"/>
            </a:lvl5pPr>
            <a:lvl6pPr marL="3197327" indent="0">
              <a:buNone/>
              <a:defRPr sz="2200" b="1"/>
            </a:lvl6pPr>
            <a:lvl7pPr marL="3836795" indent="0">
              <a:buNone/>
              <a:defRPr sz="2200" b="1"/>
            </a:lvl7pPr>
            <a:lvl8pPr marL="4476259" indent="0">
              <a:buNone/>
              <a:defRPr sz="2200" b="1"/>
            </a:lvl8pPr>
            <a:lvl9pPr marL="5115727" indent="0">
              <a:buNone/>
              <a:defRPr sz="2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03047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464" indent="0">
              <a:buNone/>
              <a:defRPr sz="2800" b="1"/>
            </a:lvl2pPr>
            <a:lvl3pPr marL="1278928" indent="0">
              <a:buNone/>
              <a:defRPr sz="2500" b="1"/>
            </a:lvl3pPr>
            <a:lvl4pPr marL="1918393" indent="0">
              <a:buNone/>
              <a:defRPr sz="2200" b="1"/>
            </a:lvl4pPr>
            <a:lvl5pPr marL="2557857" indent="0">
              <a:buNone/>
              <a:defRPr sz="2200" b="1"/>
            </a:lvl5pPr>
            <a:lvl6pPr marL="3197327" indent="0">
              <a:buNone/>
              <a:defRPr sz="2200" b="1"/>
            </a:lvl6pPr>
            <a:lvl7pPr marL="3836795" indent="0">
              <a:buNone/>
              <a:defRPr sz="2200" b="1"/>
            </a:lvl7pPr>
            <a:lvl8pPr marL="4476259" indent="0">
              <a:buNone/>
              <a:defRPr sz="2200" b="1"/>
            </a:lvl8pPr>
            <a:lvl9pPr marL="5115727" indent="0">
              <a:buNone/>
              <a:defRPr sz="2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503047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9348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0670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9091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464" indent="0">
              <a:buNone/>
              <a:defRPr sz="1700"/>
            </a:lvl2pPr>
            <a:lvl3pPr marL="1278928" indent="0">
              <a:buNone/>
              <a:defRPr sz="1400"/>
            </a:lvl3pPr>
            <a:lvl4pPr marL="1918393" indent="0">
              <a:buNone/>
              <a:defRPr sz="1300"/>
            </a:lvl4pPr>
            <a:lvl5pPr marL="2557857" indent="0">
              <a:buNone/>
              <a:defRPr sz="1300"/>
            </a:lvl5pPr>
            <a:lvl6pPr marL="3197327" indent="0">
              <a:buNone/>
              <a:defRPr sz="1300"/>
            </a:lvl6pPr>
            <a:lvl7pPr marL="3836795" indent="0">
              <a:buNone/>
              <a:defRPr sz="1300"/>
            </a:lvl7pPr>
            <a:lvl8pPr marL="4476259" indent="0">
              <a:buNone/>
              <a:defRPr sz="1300"/>
            </a:lvl8pPr>
            <a:lvl9pPr marL="5115727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38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97949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39464" indent="0">
              <a:buNone/>
              <a:defRPr sz="3900"/>
            </a:lvl2pPr>
            <a:lvl3pPr marL="1278928" indent="0">
              <a:buNone/>
              <a:defRPr sz="3400"/>
            </a:lvl3pPr>
            <a:lvl4pPr marL="1918393" indent="0">
              <a:buNone/>
              <a:defRPr sz="2800"/>
            </a:lvl4pPr>
            <a:lvl5pPr marL="2557857" indent="0">
              <a:buNone/>
              <a:defRPr sz="2800"/>
            </a:lvl5pPr>
            <a:lvl6pPr marL="3197327" indent="0">
              <a:buNone/>
              <a:defRPr sz="2800"/>
            </a:lvl6pPr>
            <a:lvl7pPr marL="3836795" indent="0">
              <a:buNone/>
              <a:defRPr sz="2800"/>
            </a:lvl7pPr>
            <a:lvl8pPr marL="4476259" indent="0">
              <a:buNone/>
              <a:defRPr sz="2800"/>
            </a:lvl8pPr>
            <a:lvl9pPr marL="5115727" indent="0">
              <a:buNone/>
              <a:defRPr sz="28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39464" indent="0">
              <a:buNone/>
              <a:defRPr sz="1700"/>
            </a:lvl2pPr>
            <a:lvl3pPr marL="1278928" indent="0">
              <a:buNone/>
              <a:defRPr sz="1400"/>
            </a:lvl3pPr>
            <a:lvl4pPr marL="1918393" indent="0">
              <a:buNone/>
              <a:defRPr sz="1300"/>
            </a:lvl4pPr>
            <a:lvl5pPr marL="2557857" indent="0">
              <a:buNone/>
              <a:defRPr sz="1300"/>
            </a:lvl5pPr>
            <a:lvl6pPr marL="3197327" indent="0">
              <a:buNone/>
              <a:defRPr sz="1300"/>
            </a:lvl6pPr>
            <a:lvl7pPr marL="3836795" indent="0">
              <a:buNone/>
              <a:defRPr sz="1300"/>
            </a:lvl7pPr>
            <a:lvl8pPr marL="4476259" indent="0">
              <a:buNone/>
              <a:defRPr sz="1300"/>
            </a:lvl8pPr>
            <a:lvl9pPr marL="5115727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6373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7837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2994970" y="537845"/>
            <a:ext cx="4031615" cy="1147032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3305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0120" y="2982607"/>
            <a:ext cx="10881360" cy="205803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8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8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7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7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6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6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5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0717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8709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11238" y="6169672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46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892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839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785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732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67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62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572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414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95670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583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464" indent="0">
              <a:buNone/>
              <a:defRPr sz="2800" b="1"/>
            </a:lvl2pPr>
            <a:lvl3pPr marL="1278928" indent="0">
              <a:buNone/>
              <a:defRPr sz="2500" b="1"/>
            </a:lvl3pPr>
            <a:lvl4pPr marL="1918393" indent="0">
              <a:buNone/>
              <a:defRPr sz="2200" b="1"/>
            </a:lvl4pPr>
            <a:lvl5pPr marL="2557857" indent="0">
              <a:buNone/>
              <a:defRPr sz="2200" b="1"/>
            </a:lvl5pPr>
            <a:lvl6pPr marL="3197327" indent="0">
              <a:buNone/>
              <a:defRPr sz="2200" b="1"/>
            </a:lvl6pPr>
            <a:lvl7pPr marL="3836795" indent="0">
              <a:buNone/>
              <a:defRPr sz="2200" b="1"/>
            </a:lvl7pPr>
            <a:lvl8pPr marL="4476259" indent="0">
              <a:buNone/>
              <a:defRPr sz="2200" b="1"/>
            </a:lvl8pPr>
            <a:lvl9pPr marL="5115727" indent="0">
              <a:buNone/>
              <a:defRPr sz="2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03047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464" indent="0">
              <a:buNone/>
              <a:defRPr sz="2800" b="1"/>
            </a:lvl2pPr>
            <a:lvl3pPr marL="1278928" indent="0">
              <a:buNone/>
              <a:defRPr sz="2500" b="1"/>
            </a:lvl3pPr>
            <a:lvl4pPr marL="1918393" indent="0">
              <a:buNone/>
              <a:defRPr sz="2200" b="1"/>
            </a:lvl4pPr>
            <a:lvl5pPr marL="2557857" indent="0">
              <a:buNone/>
              <a:defRPr sz="2200" b="1"/>
            </a:lvl5pPr>
            <a:lvl6pPr marL="3197327" indent="0">
              <a:buNone/>
              <a:defRPr sz="2200" b="1"/>
            </a:lvl6pPr>
            <a:lvl7pPr marL="3836795" indent="0">
              <a:buNone/>
              <a:defRPr sz="2200" b="1"/>
            </a:lvl7pPr>
            <a:lvl8pPr marL="4476259" indent="0">
              <a:buNone/>
              <a:defRPr sz="2200" b="1"/>
            </a:lvl8pPr>
            <a:lvl9pPr marL="5115727" indent="0">
              <a:buNone/>
              <a:defRPr sz="2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503047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1198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5990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83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11240" y="6169678"/>
            <a:ext cx="10881360" cy="190690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11240" y="4069400"/>
            <a:ext cx="10881360" cy="2100262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040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081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12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4416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05203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6624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272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48832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85973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464" indent="0">
              <a:buNone/>
              <a:defRPr sz="1700"/>
            </a:lvl2pPr>
            <a:lvl3pPr marL="1278928" indent="0">
              <a:buNone/>
              <a:defRPr sz="1400"/>
            </a:lvl3pPr>
            <a:lvl4pPr marL="1918393" indent="0">
              <a:buNone/>
              <a:defRPr sz="1300"/>
            </a:lvl4pPr>
            <a:lvl5pPr marL="2557857" indent="0">
              <a:buNone/>
              <a:defRPr sz="1300"/>
            </a:lvl5pPr>
            <a:lvl6pPr marL="3197327" indent="0">
              <a:buNone/>
              <a:defRPr sz="1300"/>
            </a:lvl6pPr>
            <a:lvl7pPr marL="3836795" indent="0">
              <a:buNone/>
              <a:defRPr sz="1300"/>
            </a:lvl7pPr>
            <a:lvl8pPr marL="4476259" indent="0">
              <a:buNone/>
              <a:defRPr sz="1300"/>
            </a:lvl8pPr>
            <a:lvl9pPr marL="5115727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3379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39464" indent="0">
              <a:buNone/>
              <a:defRPr sz="3900"/>
            </a:lvl2pPr>
            <a:lvl3pPr marL="1278928" indent="0">
              <a:buNone/>
              <a:defRPr sz="3400"/>
            </a:lvl3pPr>
            <a:lvl4pPr marL="1918393" indent="0">
              <a:buNone/>
              <a:defRPr sz="2800"/>
            </a:lvl4pPr>
            <a:lvl5pPr marL="2557857" indent="0">
              <a:buNone/>
              <a:defRPr sz="2800"/>
            </a:lvl5pPr>
            <a:lvl6pPr marL="3197327" indent="0">
              <a:buNone/>
              <a:defRPr sz="2800"/>
            </a:lvl6pPr>
            <a:lvl7pPr marL="3836795" indent="0">
              <a:buNone/>
              <a:defRPr sz="2800"/>
            </a:lvl7pPr>
            <a:lvl8pPr marL="4476259" indent="0">
              <a:buNone/>
              <a:defRPr sz="2800"/>
            </a:lvl8pPr>
            <a:lvl9pPr marL="5115727" indent="0">
              <a:buNone/>
              <a:defRPr sz="28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39464" indent="0">
              <a:buNone/>
              <a:defRPr sz="1700"/>
            </a:lvl2pPr>
            <a:lvl3pPr marL="1278928" indent="0">
              <a:buNone/>
              <a:defRPr sz="1400"/>
            </a:lvl3pPr>
            <a:lvl4pPr marL="1918393" indent="0">
              <a:buNone/>
              <a:defRPr sz="1300"/>
            </a:lvl4pPr>
            <a:lvl5pPr marL="2557857" indent="0">
              <a:buNone/>
              <a:defRPr sz="1300"/>
            </a:lvl5pPr>
            <a:lvl6pPr marL="3197327" indent="0">
              <a:buNone/>
              <a:defRPr sz="1300"/>
            </a:lvl6pPr>
            <a:lvl7pPr marL="3836795" indent="0">
              <a:buNone/>
              <a:defRPr sz="1300"/>
            </a:lvl7pPr>
            <a:lvl8pPr marL="4476259" indent="0">
              <a:buNone/>
              <a:defRPr sz="1300"/>
            </a:lvl8pPr>
            <a:lvl9pPr marL="5115727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9427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8376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2994970" y="537845"/>
            <a:ext cx="4031615" cy="1147032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7910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0120" y="2982599"/>
            <a:ext cx="10881360" cy="205803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9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9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040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7036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11238" y="6169664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92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85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97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70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6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5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948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94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1875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95670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1445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26" indent="0">
              <a:buNone/>
              <a:defRPr sz="2800" b="1"/>
            </a:lvl2pPr>
            <a:lvl3pPr marL="1279852" indent="0">
              <a:buNone/>
              <a:defRPr sz="2500" b="1"/>
            </a:lvl3pPr>
            <a:lvl4pPr marL="1919778" indent="0">
              <a:buNone/>
              <a:defRPr sz="2200" b="1"/>
            </a:lvl4pPr>
            <a:lvl5pPr marL="2559705" indent="0">
              <a:buNone/>
              <a:defRPr sz="2200" b="1"/>
            </a:lvl5pPr>
            <a:lvl6pPr marL="3199631" indent="0">
              <a:buNone/>
              <a:defRPr sz="2200" b="1"/>
            </a:lvl6pPr>
            <a:lvl7pPr marL="3839559" indent="0">
              <a:buNone/>
              <a:defRPr sz="2200" b="1"/>
            </a:lvl7pPr>
            <a:lvl8pPr marL="4479485" indent="0">
              <a:buNone/>
              <a:defRPr sz="2200" b="1"/>
            </a:lvl8pPr>
            <a:lvl9pPr marL="5119411" indent="0">
              <a:buNone/>
              <a:defRPr sz="2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03039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26" indent="0">
              <a:buNone/>
              <a:defRPr sz="2800" b="1"/>
            </a:lvl2pPr>
            <a:lvl3pPr marL="1279852" indent="0">
              <a:buNone/>
              <a:defRPr sz="2500" b="1"/>
            </a:lvl3pPr>
            <a:lvl4pPr marL="1919778" indent="0">
              <a:buNone/>
              <a:defRPr sz="2200" b="1"/>
            </a:lvl4pPr>
            <a:lvl5pPr marL="2559705" indent="0">
              <a:buNone/>
              <a:defRPr sz="2200" b="1"/>
            </a:lvl5pPr>
            <a:lvl6pPr marL="3199631" indent="0">
              <a:buNone/>
              <a:defRPr sz="2200" b="1"/>
            </a:lvl6pPr>
            <a:lvl7pPr marL="3839559" indent="0">
              <a:buNone/>
              <a:defRPr sz="2200" b="1"/>
            </a:lvl7pPr>
            <a:lvl8pPr marL="4479485" indent="0">
              <a:buNone/>
              <a:defRPr sz="2200" b="1"/>
            </a:lvl8pPr>
            <a:lvl9pPr marL="5119411" indent="0">
              <a:buNone/>
              <a:defRPr sz="2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503039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6543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22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93421" y="2240289"/>
            <a:ext cx="6134100" cy="633634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7040881" y="2240289"/>
            <a:ext cx="6134100" cy="633634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31217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4040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926" indent="0">
              <a:buNone/>
              <a:defRPr sz="1700"/>
            </a:lvl2pPr>
            <a:lvl3pPr marL="1279852" indent="0">
              <a:buNone/>
              <a:defRPr sz="1400"/>
            </a:lvl3pPr>
            <a:lvl4pPr marL="1919778" indent="0">
              <a:buNone/>
              <a:defRPr sz="1300"/>
            </a:lvl4pPr>
            <a:lvl5pPr marL="2559705" indent="0">
              <a:buNone/>
              <a:defRPr sz="1300"/>
            </a:lvl5pPr>
            <a:lvl6pPr marL="3199631" indent="0">
              <a:buNone/>
              <a:defRPr sz="1300"/>
            </a:lvl6pPr>
            <a:lvl7pPr marL="3839559" indent="0">
              <a:buNone/>
              <a:defRPr sz="1300"/>
            </a:lvl7pPr>
            <a:lvl8pPr marL="4479485" indent="0">
              <a:buNone/>
              <a:defRPr sz="1300"/>
            </a:lvl8pPr>
            <a:lvl9pPr marL="5119411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3372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39926" indent="0">
              <a:buNone/>
              <a:defRPr sz="3900"/>
            </a:lvl2pPr>
            <a:lvl3pPr marL="1279852" indent="0">
              <a:buNone/>
              <a:defRPr sz="3400"/>
            </a:lvl3pPr>
            <a:lvl4pPr marL="1919778" indent="0">
              <a:buNone/>
              <a:defRPr sz="2800"/>
            </a:lvl4pPr>
            <a:lvl5pPr marL="2559705" indent="0">
              <a:buNone/>
              <a:defRPr sz="2800"/>
            </a:lvl5pPr>
            <a:lvl6pPr marL="3199631" indent="0">
              <a:buNone/>
              <a:defRPr sz="2800"/>
            </a:lvl6pPr>
            <a:lvl7pPr marL="3839559" indent="0">
              <a:buNone/>
              <a:defRPr sz="2800"/>
            </a:lvl7pPr>
            <a:lvl8pPr marL="4479485" indent="0">
              <a:buNone/>
              <a:defRPr sz="2800"/>
            </a:lvl8pPr>
            <a:lvl9pPr marL="5119411" indent="0">
              <a:buNone/>
              <a:defRPr sz="28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39926" indent="0">
              <a:buNone/>
              <a:defRPr sz="1700"/>
            </a:lvl2pPr>
            <a:lvl3pPr marL="1279852" indent="0">
              <a:buNone/>
              <a:defRPr sz="1400"/>
            </a:lvl3pPr>
            <a:lvl4pPr marL="1919778" indent="0">
              <a:buNone/>
              <a:defRPr sz="1300"/>
            </a:lvl4pPr>
            <a:lvl5pPr marL="2559705" indent="0">
              <a:buNone/>
              <a:defRPr sz="1300"/>
            </a:lvl5pPr>
            <a:lvl6pPr marL="3199631" indent="0">
              <a:buNone/>
              <a:defRPr sz="1300"/>
            </a:lvl6pPr>
            <a:lvl7pPr marL="3839559" indent="0">
              <a:buNone/>
              <a:defRPr sz="1300"/>
            </a:lvl7pPr>
            <a:lvl8pPr marL="4479485" indent="0">
              <a:buNone/>
              <a:defRPr sz="1300"/>
            </a:lvl8pPr>
            <a:lvl9pPr marL="5119411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3729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3432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2994962" y="537845"/>
            <a:ext cx="4031615" cy="1147032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198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404" indent="0">
              <a:buNone/>
              <a:defRPr sz="2700" b="1"/>
            </a:lvl2pPr>
            <a:lvl3pPr marL="1220810" indent="0">
              <a:buNone/>
              <a:defRPr sz="2400" b="1"/>
            </a:lvl3pPr>
            <a:lvl4pPr marL="1831220" indent="0">
              <a:buNone/>
              <a:defRPr sz="2100" b="1"/>
            </a:lvl4pPr>
            <a:lvl5pPr marL="2441622" indent="0">
              <a:buNone/>
              <a:defRPr sz="2100" b="1"/>
            </a:lvl5pPr>
            <a:lvl6pPr marL="3052032" indent="0">
              <a:buNone/>
              <a:defRPr sz="2100" b="1"/>
            </a:lvl6pPr>
            <a:lvl7pPr marL="3662439" indent="0">
              <a:buNone/>
              <a:defRPr sz="2100" b="1"/>
            </a:lvl7pPr>
            <a:lvl8pPr marL="4272845" indent="0">
              <a:buNone/>
              <a:defRPr sz="2100" b="1"/>
            </a:lvl8pPr>
            <a:lvl9pPr marL="4883250" indent="0">
              <a:buNone/>
              <a:defRPr sz="21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03038" y="2149158"/>
            <a:ext cx="5658486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404" indent="0">
              <a:buNone/>
              <a:defRPr sz="2700" b="1"/>
            </a:lvl2pPr>
            <a:lvl3pPr marL="1220810" indent="0">
              <a:buNone/>
              <a:defRPr sz="2400" b="1"/>
            </a:lvl3pPr>
            <a:lvl4pPr marL="1831220" indent="0">
              <a:buNone/>
              <a:defRPr sz="2100" b="1"/>
            </a:lvl4pPr>
            <a:lvl5pPr marL="2441622" indent="0">
              <a:buNone/>
              <a:defRPr sz="2100" b="1"/>
            </a:lvl5pPr>
            <a:lvl6pPr marL="3052032" indent="0">
              <a:buNone/>
              <a:defRPr sz="2100" b="1"/>
            </a:lvl6pPr>
            <a:lvl7pPr marL="3662439" indent="0">
              <a:buNone/>
              <a:defRPr sz="2100" b="1"/>
            </a:lvl7pPr>
            <a:lvl8pPr marL="4272845" indent="0">
              <a:buNone/>
              <a:defRPr sz="2100" b="1"/>
            </a:lvl8pPr>
            <a:lvl9pPr marL="4883250" indent="0">
              <a:buNone/>
              <a:defRPr sz="21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503038" y="3044825"/>
            <a:ext cx="5658486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26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8339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0580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40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5071" y="382279"/>
            <a:ext cx="7156450" cy="8194358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40081" y="2009145"/>
            <a:ext cx="4211640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10404" indent="0">
              <a:buNone/>
              <a:defRPr sz="1500"/>
            </a:lvl2pPr>
            <a:lvl3pPr marL="1220810" indent="0">
              <a:buNone/>
              <a:defRPr sz="1300"/>
            </a:lvl3pPr>
            <a:lvl4pPr marL="1831220" indent="0">
              <a:buNone/>
              <a:defRPr sz="1300"/>
            </a:lvl4pPr>
            <a:lvl5pPr marL="2441622" indent="0">
              <a:buNone/>
              <a:defRPr sz="1300"/>
            </a:lvl5pPr>
            <a:lvl6pPr marL="3052032" indent="0">
              <a:buNone/>
              <a:defRPr sz="1300"/>
            </a:lvl6pPr>
            <a:lvl7pPr marL="3662439" indent="0">
              <a:buNone/>
              <a:defRPr sz="1300"/>
            </a:lvl7pPr>
            <a:lvl8pPr marL="4272845" indent="0">
              <a:buNone/>
              <a:defRPr sz="1300"/>
            </a:lvl8pPr>
            <a:lvl9pPr marL="4883250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348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300"/>
            </a:lvl1pPr>
            <a:lvl2pPr marL="610404" indent="0">
              <a:buNone/>
              <a:defRPr sz="3600"/>
            </a:lvl2pPr>
            <a:lvl3pPr marL="1220810" indent="0">
              <a:buNone/>
              <a:defRPr sz="3200"/>
            </a:lvl3pPr>
            <a:lvl4pPr marL="1831220" indent="0">
              <a:buNone/>
              <a:defRPr sz="2700"/>
            </a:lvl4pPr>
            <a:lvl5pPr marL="2441622" indent="0">
              <a:buNone/>
              <a:defRPr sz="2700"/>
            </a:lvl5pPr>
            <a:lvl6pPr marL="3052032" indent="0">
              <a:buNone/>
              <a:defRPr sz="2700"/>
            </a:lvl6pPr>
            <a:lvl7pPr marL="3662439" indent="0">
              <a:buNone/>
              <a:defRPr sz="2700"/>
            </a:lvl7pPr>
            <a:lvl8pPr marL="4272845" indent="0">
              <a:buNone/>
              <a:defRPr sz="2700"/>
            </a:lvl8pPr>
            <a:lvl9pPr marL="4883250" indent="0">
              <a:buNone/>
              <a:defRPr sz="27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10404" indent="0">
              <a:buNone/>
              <a:defRPr sz="1500"/>
            </a:lvl2pPr>
            <a:lvl3pPr marL="1220810" indent="0">
              <a:buNone/>
              <a:defRPr sz="1300"/>
            </a:lvl3pPr>
            <a:lvl4pPr marL="1831220" indent="0">
              <a:buNone/>
              <a:defRPr sz="1300"/>
            </a:lvl4pPr>
            <a:lvl5pPr marL="2441622" indent="0">
              <a:buNone/>
              <a:defRPr sz="1300"/>
            </a:lvl5pPr>
            <a:lvl6pPr marL="3052032" indent="0">
              <a:buNone/>
              <a:defRPr sz="1300"/>
            </a:lvl6pPr>
            <a:lvl7pPr marL="3662439" indent="0">
              <a:buNone/>
              <a:defRPr sz="1300"/>
            </a:lvl7pPr>
            <a:lvl8pPr marL="4272845" indent="0">
              <a:buNone/>
              <a:defRPr sz="1300"/>
            </a:lvl8pPr>
            <a:lvl9pPr marL="4883250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400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2083" tIns="61043" rIns="122083" bIns="61043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40080" y="2240289"/>
            <a:ext cx="11521440" cy="6336348"/>
          </a:xfrm>
          <a:prstGeom prst="rect">
            <a:avLst/>
          </a:prstGeom>
        </p:spPr>
        <p:txBody>
          <a:bodyPr vert="horz" lIns="122083" tIns="61043" rIns="122083" bIns="6104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40080" y="8898908"/>
            <a:ext cx="2987040" cy="511175"/>
          </a:xfrm>
          <a:prstGeom prst="rect">
            <a:avLst/>
          </a:prstGeom>
        </p:spPr>
        <p:txBody>
          <a:bodyPr vert="horz" lIns="122083" tIns="61043" rIns="122083" bIns="61043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373880" y="8898908"/>
            <a:ext cx="4053840" cy="511175"/>
          </a:xfrm>
          <a:prstGeom prst="rect">
            <a:avLst/>
          </a:prstGeom>
        </p:spPr>
        <p:txBody>
          <a:bodyPr vert="horz" lIns="122083" tIns="61043" rIns="122083" bIns="61043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174480" y="8898908"/>
            <a:ext cx="2987040" cy="511175"/>
          </a:xfrm>
          <a:prstGeom prst="rect">
            <a:avLst/>
          </a:prstGeom>
        </p:spPr>
        <p:txBody>
          <a:bodyPr vert="horz" lIns="122083" tIns="61043" rIns="122083" bIns="61043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853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22081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801" indent="-457801" algn="l" defTabSz="122081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1911" indent="-381506" algn="l" defTabSz="1220810" rtl="0" eaLnBrk="1" latinLnBrk="0" hangingPunct="1">
        <a:spcBef>
          <a:spcPct val="20000"/>
        </a:spcBef>
        <a:buFont typeface="Arial" panose="020B0604020202020204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526015" indent="-305204" algn="l" defTabSz="12208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6424" indent="-305204" algn="l" defTabSz="122081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6834" indent="-305204" algn="l" defTabSz="1220810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7236" indent="-305204" algn="l" defTabSz="12208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7642" indent="-305204" algn="l" defTabSz="12208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8049" indent="-305204" algn="l" defTabSz="12208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8456" indent="-305204" algn="l" defTabSz="12208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2208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404" algn="l" defTabSz="12208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0810" algn="l" defTabSz="12208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1220" algn="l" defTabSz="12208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1622" algn="l" defTabSz="12208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2032" algn="l" defTabSz="12208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2439" algn="l" defTabSz="12208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2845" algn="l" defTabSz="12208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3250" algn="l" defTabSz="12208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7893" tIns="63952" rIns="127893" bIns="63952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7893" tIns="63952" rIns="127893" bIns="63952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40080" y="8898902"/>
            <a:ext cx="2987040" cy="511175"/>
          </a:xfrm>
          <a:prstGeom prst="rect">
            <a:avLst/>
          </a:prstGeom>
        </p:spPr>
        <p:txBody>
          <a:bodyPr vert="horz" lIns="127893" tIns="63952" rIns="127893" bIns="63952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373880" y="8898902"/>
            <a:ext cx="4053840" cy="511175"/>
          </a:xfrm>
          <a:prstGeom prst="rect">
            <a:avLst/>
          </a:prstGeom>
        </p:spPr>
        <p:txBody>
          <a:bodyPr vert="horz" lIns="127893" tIns="63952" rIns="127893" bIns="63952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174480" y="8898902"/>
            <a:ext cx="2987040" cy="511175"/>
          </a:xfrm>
          <a:prstGeom prst="rect">
            <a:avLst/>
          </a:prstGeom>
        </p:spPr>
        <p:txBody>
          <a:bodyPr vert="horz" lIns="127893" tIns="63952" rIns="127893" bIns="63952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82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278928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601" indent="-479601" algn="l" defTabSz="1278928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133" indent="-399659" algn="l" defTabSz="1278928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8666" indent="-319732" algn="l" defTabSz="1278928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8130" indent="-319732" algn="l" defTabSz="127892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7594" indent="-319732" algn="l" defTabSz="1278928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7060" indent="-319732" algn="l" defTabSz="127892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6526" indent="-319732" algn="l" defTabSz="127892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5994" indent="-319732" algn="l" defTabSz="127892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5461" indent="-319732" algn="l" defTabSz="127892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2789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464" algn="l" defTabSz="12789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8928" algn="l" defTabSz="12789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8393" algn="l" defTabSz="12789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7857" algn="l" defTabSz="12789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7327" algn="l" defTabSz="12789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6795" algn="l" defTabSz="12789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6259" algn="l" defTabSz="12789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5727" algn="l" defTabSz="12789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7893" tIns="63952" rIns="127893" bIns="63952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7893" tIns="63952" rIns="127893" bIns="63952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40080" y="8898902"/>
            <a:ext cx="2987040" cy="511175"/>
          </a:xfrm>
          <a:prstGeom prst="rect">
            <a:avLst/>
          </a:prstGeom>
        </p:spPr>
        <p:txBody>
          <a:bodyPr vert="horz" lIns="127893" tIns="63952" rIns="127893" bIns="63952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373880" y="8898902"/>
            <a:ext cx="4053840" cy="511175"/>
          </a:xfrm>
          <a:prstGeom prst="rect">
            <a:avLst/>
          </a:prstGeom>
        </p:spPr>
        <p:txBody>
          <a:bodyPr vert="horz" lIns="127893" tIns="63952" rIns="127893" bIns="63952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174480" y="8898902"/>
            <a:ext cx="2987040" cy="511175"/>
          </a:xfrm>
          <a:prstGeom prst="rect">
            <a:avLst/>
          </a:prstGeom>
        </p:spPr>
        <p:txBody>
          <a:bodyPr vert="horz" lIns="127893" tIns="63952" rIns="127893" bIns="63952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50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1278928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601" indent="-479601" algn="l" defTabSz="1278928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133" indent="-399659" algn="l" defTabSz="1278928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8666" indent="-319732" algn="l" defTabSz="1278928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8130" indent="-319732" algn="l" defTabSz="127892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7594" indent="-319732" algn="l" defTabSz="1278928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7060" indent="-319732" algn="l" defTabSz="127892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6526" indent="-319732" algn="l" defTabSz="127892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5994" indent="-319732" algn="l" defTabSz="127892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5461" indent="-319732" algn="l" defTabSz="127892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2789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464" algn="l" defTabSz="12789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8928" algn="l" defTabSz="12789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8393" algn="l" defTabSz="12789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7857" algn="l" defTabSz="12789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7327" algn="l" defTabSz="12789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6795" algn="l" defTabSz="12789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6259" algn="l" defTabSz="12789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5727" algn="l" defTabSz="12789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7985" tIns="63994" rIns="127985" bIns="63994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7985" tIns="63994" rIns="127985" bIns="6399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</p:spPr>
        <p:txBody>
          <a:bodyPr vert="horz" lIns="127985" tIns="63994" rIns="127985" bIns="63994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9F5E2-032A-491F-A043-A2674F9D864E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08/12/2019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</p:spPr>
        <p:txBody>
          <a:bodyPr vert="horz" lIns="127985" tIns="63994" rIns="127985" bIns="63994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174480" y="8898894"/>
            <a:ext cx="2987040" cy="511175"/>
          </a:xfrm>
          <a:prstGeom prst="rect">
            <a:avLst/>
          </a:prstGeom>
        </p:spPr>
        <p:txBody>
          <a:bodyPr vert="horz" lIns="127985" tIns="63994" rIns="127985" bIns="63994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38578-89EC-498A-AC24-B7B6202FB62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872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1279852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945" indent="-479945" algn="l" defTabSz="1279852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81" indent="-399953" algn="l" defTabSz="1279852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816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742" indent="-319963" algn="l" defTabSz="1279852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668" indent="-319963" algn="l" defTabSz="1279852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594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520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449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375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26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852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778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705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631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559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485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411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3" y="264104"/>
            <a:ext cx="11593368" cy="1976185"/>
          </a:xfrm>
          <a:solidFill>
            <a:srgbClr val="00B050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defTabSz="1278778"/>
            <a:r>
              <a:rPr lang="it-IT" sz="2800" dirty="0">
                <a:solidFill>
                  <a:schemeClr val="tx1"/>
                </a:solidFill>
              </a:rPr>
              <a:t/>
            </a:r>
            <a:br>
              <a:rPr lang="it-IT" sz="2800" dirty="0">
                <a:solidFill>
                  <a:schemeClr val="tx1"/>
                </a:solidFill>
              </a:rPr>
            </a:br>
            <a:endParaRPr lang="it-IT" sz="2500" dirty="0"/>
          </a:p>
        </p:txBody>
      </p:sp>
      <p:sp>
        <p:nvSpPr>
          <p:cNvPr id="7" name="Rettangolo 6"/>
          <p:cNvSpPr/>
          <p:nvPr/>
        </p:nvSpPr>
        <p:spPr>
          <a:xfrm>
            <a:off x="867663" y="416366"/>
            <a:ext cx="11248178" cy="1568335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2" tIns="45686" rIns="91372" bIns="456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971519" y="624136"/>
            <a:ext cx="10901897" cy="1224136"/>
          </a:xfrm>
          <a:prstGeom prst="rect">
            <a:avLst/>
          </a:prstGeom>
          <a:solidFill>
            <a:srgbClr val="FFFF00"/>
          </a:solidFill>
          <a:ln w="15875">
            <a:solidFill>
              <a:srgbClr val="FFFF00"/>
            </a:solidFill>
          </a:ln>
          <a:effectLst>
            <a:outerShdw blurRad="50800" dist="50800" dir="5400000" sx="1000" sy="1000" algn="ctr" rotWithShape="0">
              <a:srgbClr val="000000">
                <a:alpha val="0"/>
              </a:srgbClr>
            </a:outerShdw>
          </a:effectLst>
        </p:spPr>
        <p:txBody>
          <a:bodyPr vert="horz" lIns="127893" tIns="63952" rIns="127893" bIns="63952" rtlCol="0" anchor="ctr">
            <a:normAutofit/>
          </a:bodyPr>
          <a:lstStyle/>
          <a:p>
            <a:pPr algn="ctr" defTabSz="1278928">
              <a:spcBef>
                <a:spcPct val="0"/>
              </a:spcBef>
            </a:pPr>
            <a:endParaRPr lang="it-IT" sz="1800" b="1">
              <a:solidFill>
                <a:prstClr val="black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0088" y="2240291"/>
            <a:ext cx="11475759" cy="698947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1800" b="1" dirty="0" smtClean="0"/>
              <a:t>TRIENNIO A.S</a:t>
            </a:r>
            <a:r>
              <a:rPr lang="it-IT" sz="1800" b="1" dirty="0"/>
              <a:t>. </a:t>
            </a:r>
            <a:r>
              <a:rPr lang="it-IT" sz="1800" b="1" dirty="0" smtClean="0"/>
              <a:t>2019/2022</a:t>
            </a:r>
            <a:endParaRPr lang="it-IT" sz="1800" dirty="0"/>
          </a:p>
          <a:p>
            <a:pPr algn="ctr">
              <a:buNone/>
            </a:pPr>
            <a:endParaRPr lang="it-IT" sz="1800" dirty="0"/>
          </a:p>
          <a:p>
            <a:pPr algn="ctr">
              <a:buNone/>
            </a:pPr>
            <a:endParaRPr lang="it-IT" sz="1800" dirty="0"/>
          </a:p>
          <a:p>
            <a:pPr algn="ctr">
              <a:buNone/>
            </a:pPr>
            <a:endParaRPr lang="it-IT" sz="1800" dirty="0"/>
          </a:p>
          <a:p>
            <a:pPr algn="ctr">
              <a:buNone/>
            </a:pPr>
            <a:endParaRPr lang="it-IT" sz="1800" dirty="0"/>
          </a:p>
          <a:p>
            <a:pPr algn="ctr">
              <a:buNone/>
            </a:pPr>
            <a:r>
              <a:rPr lang="it-IT" sz="1800" b="1" dirty="0"/>
              <a:t>CURRICOLO VERTICALE D’ISTITUTO</a:t>
            </a:r>
          </a:p>
          <a:p>
            <a:pPr algn="ctr">
              <a:buNone/>
            </a:pPr>
            <a:r>
              <a:rPr lang="it-IT" sz="1800" b="1" dirty="0"/>
              <a:t>Programmazione dipartimentale verticale</a:t>
            </a:r>
          </a:p>
          <a:p>
            <a:pPr algn="ctr">
              <a:buNone/>
            </a:pPr>
            <a:r>
              <a:rPr lang="it-IT" sz="1800" b="1" dirty="0"/>
              <a:t>Allegato </a:t>
            </a:r>
            <a:r>
              <a:rPr lang="it-IT" sz="1800" b="1" dirty="0" smtClean="0"/>
              <a:t>5</a:t>
            </a:r>
            <a:endParaRPr lang="it-IT" sz="1800" b="1" dirty="0"/>
          </a:p>
          <a:p>
            <a:pPr algn="ctr">
              <a:buNone/>
            </a:pPr>
            <a:r>
              <a:rPr lang="it-IT" sz="1800" dirty="0"/>
              <a:t>Dipartimento </a:t>
            </a:r>
            <a:r>
              <a:rPr lang="it-IT" sz="1800" dirty="0" smtClean="0"/>
              <a:t>N. 5 </a:t>
            </a:r>
            <a:r>
              <a:rPr lang="it-IT" sz="1800" dirty="0"/>
              <a:t>– Area dei linguaggi non verbali</a:t>
            </a:r>
          </a:p>
          <a:p>
            <a:pPr>
              <a:buNone/>
            </a:pPr>
            <a:endParaRPr lang="it-IT" sz="1800" b="1" dirty="0"/>
          </a:p>
          <a:p>
            <a:pPr>
              <a:buNone/>
            </a:pPr>
            <a:endParaRPr lang="it-IT" sz="1800" b="1" dirty="0"/>
          </a:p>
          <a:p>
            <a:pPr>
              <a:buNone/>
            </a:pPr>
            <a:endParaRPr lang="it-IT" sz="1800" b="1" dirty="0"/>
          </a:p>
          <a:p>
            <a:pPr>
              <a:buNone/>
            </a:pPr>
            <a:endParaRPr lang="it-IT" sz="1800" b="1" dirty="0"/>
          </a:p>
          <a:p>
            <a:pPr>
              <a:buNone/>
            </a:pPr>
            <a:endParaRPr lang="it-IT" sz="1800" b="1" dirty="0"/>
          </a:p>
          <a:p>
            <a:pPr>
              <a:buNone/>
            </a:pPr>
            <a:endParaRPr lang="it-IT" sz="1800" b="1" dirty="0"/>
          </a:p>
          <a:p>
            <a:pPr>
              <a:buNone/>
            </a:pPr>
            <a:endParaRPr lang="it-IT" sz="1800" b="1" dirty="0"/>
          </a:p>
          <a:p>
            <a:pPr>
              <a:buNone/>
            </a:pPr>
            <a:endParaRPr lang="it-IT" sz="1800" b="1" dirty="0"/>
          </a:p>
          <a:p>
            <a:pPr>
              <a:buNone/>
            </a:pPr>
            <a:r>
              <a:rPr lang="it-IT" sz="1800" b="1" dirty="0"/>
              <a:t>Coordinatore del Dipartimento</a:t>
            </a:r>
          </a:p>
          <a:p>
            <a:pPr marL="0" indent="0">
              <a:buNone/>
            </a:pPr>
            <a:r>
              <a:rPr lang="it-IT" sz="1800" dirty="0" smtClean="0"/>
              <a:t> Docente Oriana Spina</a:t>
            </a:r>
            <a:endParaRPr lang="it-IT" sz="1800" dirty="0"/>
          </a:p>
          <a:p>
            <a:pPr>
              <a:buNone/>
            </a:pPr>
            <a:endParaRPr lang="it-IT" sz="1800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144216" y="768152"/>
            <a:ext cx="10585176" cy="9325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372" tIns="45686" rIns="91372" bIns="45686" rtlCol="0">
            <a:spAutoFit/>
          </a:bodyPr>
          <a:lstStyle/>
          <a:p>
            <a:pPr algn="ctr"/>
            <a:r>
              <a:rPr lang="it-IT" sz="1800" b="1" dirty="0">
                <a:solidFill>
                  <a:prstClr val="black"/>
                </a:solidFill>
              </a:rPr>
              <a:t>ISTITUTO COMPRENSIVO “CAPUANA-PARDO”</a:t>
            </a:r>
            <a:r>
              <a:rPr lang="it-IT" sz="1800" dirty="0">
                <a:solidFill>
                  <a:prstClr val="black"/>
                </a:solidFill>
              </a:rPr>
              <a:t/>
            </a:r>
            <a:br>
              <a:rPr lang="it-IT" sz="1800" dirty="0">
                <a:solidFill>
                  <a:prstClr val="black"/>
                </a:solidFill>
              </a:rPr>
            </a:br>
            <a:r>
              <a:rPr lang="it-IT" sz="1800" dirty="0">
                <a:solidFill>
                  <a:prstClr val="black"/>
                </a:solidFill>
              </a:rPr>
              <a:t>SCUOLA DELL’INFANZIA, PRIMARIA E SECONDARIA DI I GRADO</a:t>
            </a:r>
            <a:br>
              <a:rPr lang="it-IT" sz="1800" dirty="0">
                <a:solidFill>
                  <a:prstClr val="black"/>
                </a:solidFill>
              </a:rPr>
            </a:br>
            <a:r>
              <a:rPr lang="it-IT" sz="1800" dirty="0">
                <a:solidFill>
                  <a:prstClr val="black"/>
                </a:solidFill>
              </a:rPr>
              <a:t>CASTELVETRANO</a:t>
            </a:r>
          </a:p>
        </p:txBody>
      </p:sp>
    </p:spTree>
    <p:extLst>
      <p:ext uri="{BB962C8B-B14F-4D97-AF65-F5344CB8AC3E}">
        <p14:creationId xmlns:p14="http://schemas.microsoft.com/office/powerpoint/2010/main" val="559757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476917"/>
              </p:ext>
            </p:extLst>
          </p:nvPr>
        </p:nvGraphicFramePr>
        <p:xfrm>
          <a:off x="568155" y="336103"/>
          <a:ext cx="12233447" cy="8488681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296142"/>
                <a:gridCol w="2781673"/>
                <a:gridCol w="2718544"/>
                <a:gridCol w="2718544"/>
                <a:gridCol w="2718544"/>
              </a:tblGrid>
              <a:tr h="304800">
                <a:tc rowSpan="2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r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2) ASCOLTARE E DESCRIVERE</a:t>
                      </a:r>
                    </a:p>
                    <a:p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818388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Sapere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ascoltare e distinguere brani musicali di diverso genere in base al ritmo.</a:t>
                      </a: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Conoscere le sonorità di ambienti e di oggetti di vario genere.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Conoscere i parametri del suono:durata, altezza e ritmo.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Conoscere alcune tipologie dell’espressione vocale( giochi vocali, filastrocche, favole) e canti di vario genere.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Conoscere brani musicali di differenti repertori per poterli utilizzare durante le proprie attività espressive.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800" dirty="0" smtClean="0"/>
                        <a:t>Canti</a:t>
                      </a:r>
                      <a:r>
                        <a:rPr lang="it-IT" sz="800" baseline="0" dirty="0" smtClean="0"/>
                        <a:t> appartenenti a diversi repertori.</a:t>
                      </a:r>
                    </a:p>
                    <a:p>
                      <a:pPr algn="just"/>
                      <a:r>
                        <a:rPr lang="it-IT" sz="800" baseline="0" dirty="0" smtClean="0"/>
                        <a:t>Conoscere gli elementi di base del codice musicale. </a:t>
                      </a:r>
                      <a:r>
                        <a:rPr lang="it-IT" sz="800" dirty="0" smtClean="0"/>
                        <a:t>Conoscere i principali costruttivi dei brani</a:t>
                      </a:r>
                      <a:r>
                        <a:rPr lang="it-IT" sz="800" baseline="0" dirty="0" smtClean="0"/>
                        <a:t> musicali. Ascolto guidato e riflessioni su brani musicali appartenenti ad epoche e culture diverse. Conoscere alcuni autori di composizioni musicali di varie epoche.</a:t>
                      </a:r>
                      <a:endParaRPr lang="it-IT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Produzione,  propagazione, percezione  e parametri del suono.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Voci umane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Tecnica di base del canto.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Strumenti musicali e famiglie. 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Fondamenti delle tecniche esecutive  negli strumenti musicali.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Tecniche per la costruzione di  strumenti musicali.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Scrittura musicale, sistemi di notazione musicale tradizionale e non.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Giacimenti musicali (i quattro generi musicali).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Analogie, differenze e peculiarità stilistiche di  epoche e generi musicali diversi, con riferimento anche alle aree extraeuropee.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Criteri di organizzazione formale tradizionali, principali strutture e regole del linguaggio musicale  e loro valenza espressiva.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 usi e funzioni della musica nella realtà contemporanea, con particolare riguardo ai mass media.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Ruolo del compositore e funzione sociale della musica nei diversi contesti storici e sociali.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Luoghi del fare musica.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Relazioni tra linguaggi.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Percorsi progettuali visivi </a:t>
                      </a:r>
                      <a:r>
                        <a:rPr lang="it-IT" sz="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grafico-notazionali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(mappe sonore, ideografiche, pittoriche, …).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Fattori prosodici di parole e frasi, onomatopee, strutture ritmiche delle parole e  valori espressivi dei fonemi. </a:t>
                      </a: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80121" y="1416226"/>
            <a:ext cx="280120" cy="48936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340" tIns="45671" rIns="91340" bIns="45671" rtlCol="0">
            <a:spAutoFit/>
          </a:bodyPr>
          <a:lstStyle/>
          <a:p>
            <a:r>
              <a:rPr lang="it-IT" sz="1300" b="1" dirty="0"/>
              <a:t>COMPETENZA   </a:t>
            </a:r>
          </a:p>
          <a:p>
            <a:endParaRPr lang="it-IT" sz="1300" b="1" dirty="0"/>
          </a:p>
          <a:p>
            <a:endParaRPr lang="it-IT" sz="1300" b="1" dirty="0"/>
          </a:p>
          <a:p>
            <a:endParaRPr lang="it-IT" sz="1300" b="1" dirty="0"/>
          </a:p>
          <a:p>
            <a:r>
              <a:rPr lang="it-IT" sz="1300" b="1" dirty="0"/>
              <a:t>SPECIFICA</a:t>
            </a:r>
            <a:r>
              <a:rPr lang="it-IT" sz="1300" dirty="0"/>
              <a:t> </a:t>
            </a:r>
            <a:endParaRPr lang="it-IT" sz="13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20181" y="3849796"/>
            <a:ext cx="360039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22" y="408113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3" y="480120"/>
            <a:ext cx="72005" cy="93610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0"/>
            <a:ext cx="12801600" cy="3661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127876" tIns="63944" rIns="127876" bIns="63944" rtlCol="0">
            <a:spAutoFit/>
          </a:bodyPr>
          <a:lstStyle/>
          <a:p>
            <a:pPr>
              <a:tabLst>
                <a:tab pos="966477" algn="l"/>
                <a:tab pos="1932958" algn="l"/>
                <a:tab pos="2899434" algn="l"/>
                <a:tab pos="3865908" algn="l"/>
                <a:tab pos="4832381" algn="l"/>
                <a:tab pos="5798862" algn="l"/>
                <a:tab pos="6765339" algn="l"/>
                <a:tab pos="7731815" algn="l"/>
                <a:tab pos="8698291" algn="l"/>
                <a:tab pos="9664770" algn="l"/>
                <a:tab pos="10631244" algn="l"/>
                <a:tab pos="11597722" algn="l"/>
              </a:tabLst>
            </a:pPr>
            <a:r>
              <a:rPr lang="it-IT" sz="1300" b="1" dirty="0"/>
              <a:t>COMPETENZA CHIAVE EUROPEA:   :   </a:t>
            </a:r>
            <a:r>
              <a:rPr lang="it-IT" sz="15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CONSAPEVOLEZZA ED ESPRESSIONE CULTURALE:  IMMAGINI, SUONI, COLORI                 MUSICA</a:t>
            </a:r>
          </a:p>
        </p:txBody>
      </p:sp>
      <p:sp>
        <p:nvSpPr>
          <p:cNvPr id="16" name="Freccia a destra 15"/>
          <p:cNvSpPr/>
          <p:nvPr/>
        </p:nvSpPr>
        <p:spPr>
          <a:xfrm>
            <a:off x="9497144" y="0"/>
            <a:ext cx="216024" cy="26409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083" tIns="61043" rIns="122083" bIns="61043"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677220"/>
              </p:ext>
            </p:extLst>
          </p:nvPr>
        </p:nvGraphicFramePr>
        <p:xfrm>
          <a:off x="568155" y="408113"/>
          <a:ext cx="12233449" cy="8801786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3"/>
                <a:gridCol w="2718544"/>
                <a:gridCol w="2718544"/>
                <a:gridCol w="2718544"/>
                <a:gridCol w="2718544"/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r>
                        <a:rPr lang="it-IT" sz="1400" b="1" dirty="0" smtClean="0"/>
                        <a:t>SCUOLA DELL’INFANZIA</a:t>
                      </a:r>
                      <a:endParaRPr lang="it-IT" sz="1400" b="1" dirty="0"/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SCUOLA SECOND. </a:t>
                      </a:r>
                      <a:r>
                        <a:rPr lang="it-IT" sz="1400" b="1" dirty="0" err="1" smtClean="0"/>
                        <a:t>DI</a:t>
                      </a:r>
                      <a:r>
                        <a:rPr lang="it-IT" sz="1400" b="1" dirty="0" smtClean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</a:tr>
              <a:tr h="513771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7434575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1" dirty="0" smtClean="0"/>
                        <a:t>3)</a:t>
                      </a:r>
                    </a:p>
                    <a:p>
                      <a:pPr marL="342900" indent="-342900" algn="r">
                        <a:buNone/>
                      </a:pPr>
                      <a:r>
                        <a:rPr lang="it-IT" sz="1400" b="1" baseline="0" dirty="0" smtClean="0"/>
                        <a:t>COMUNICARE </a:t>
                      </a:r>
                    </a:p>
                    <a:p>
                      <a:pPr marL="342900" indent="-342900" algn="r">
                        <a:buNone/>
                      </a:pPr>
                      <a:r>
                        <a:rPr lang="it-IT" sz="1400" b="1" baseline="0" dirty="0" smtClean="0"/>
                        <a:t>ED ESPRIMERE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  Utilizzare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spontaneamente ed in modo appropriato le diverse tecniche grafico –pittoriche e plastiche.</a:t>
                      </a: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3.B  Conoscere i colori secondare e saperli riprodurli in modo autonomo utilizzando tecniche e materiale di vario tipo.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3.C  Rappresentare graficamente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situazioni vissute e /o inventate.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3.D  Partecipare alle </a:t>
                      </a:r>
                      <a:r>
                        <a:rPr lang="it-IT" sz="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attivita’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preparazione delle feste.</a:t>
                      </a:r>
                    </a:p>
                    <a:p>
                      <a:pPr marL="177800" indent="-177800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3A   Orientarsi nello spazio grafico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3B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Esplorare immagini e forme presenti nell’ambiente utilizzando le </a:t>
                      </a:r>
                      <a:r>
                        <a:rPr lang="it-IT" sz="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capacita’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sensoriali.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3C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Esprimere sensazioni ed emozioni attraverso il linguaggio delle immagini.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3D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Utilizzare diverse tecniche grafico-pittoriche.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3E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Manipolare materiali plastici a fini espressivi.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3F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Esprimere le sensazioni suscitate dall’osservazione di immagini.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3G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Esprimere sensazioni, emozioni, pensieri in produzioni di vario tipo (grafiche, plastiche), utilizzando materiali e tecniche adeguate ed integrando diversi linguaggi.</a:t>
                      </a:r>
                    </a:p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baseline="0" dirty="0" smtClean="0"/>
                        <a:t>3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Usare  gli elementi del linguaggio visivo.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3B  Rappresentare oggetti, animali e figure umane.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3C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Manipolare materiali diversi in modo creativo.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3D  Riprodurre immagini con tecniche diverse.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3E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E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laborare creativamente produzioni personali per esprimere sensazioni ed emozioni; rappresentare e comunicare la </a:t>
                      </a:r>
                      <a:r>
                        <a:rPr lang="it-IT" sz="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realta’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percepita.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3F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S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perimentare strumenti e tecniche diverse per realizzare prodotti grafici, plastici, pittorici e multimediali.</a:t>
                      </a:r>
                      <a:endParaRPr lang="it-IT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3A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-Ideare e progettare elaborati ricercando soluzioni creative e originali, ispirate dall’analisi della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realta’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  anche dallo studio dell’arte e della comunicazione visiva.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3B-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Utilizzare consapevolmente gli strumenti, le tecniche e le regole della rappresentazione visiva per una produzione creativa.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3C-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Rielaborare creativamente tecniche e materiali di uso comune o immagini per realizzare prodotti visivi, seguendo una precisa </a:t>
                      </a:r>
                      <a:r>
                        <a:rPr lang="it-IT" sz="8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finalita’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operativa.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3E-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Scegliere le tecniche e  i linguaggi </a:t>
                      </a:r>
                      <a:r>
                        <a:rPr lang="it-IT" sz="8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piu’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adeguati per realizzare prodotti visivi anche integrando </a:t>
                      </a:r>
                      <a:r>
                        <a:rPr lang="it-IT" sz="8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piu’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codici e facendo riferimento ad altre discipline.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4" y="3000406"/>
            <a:ext cx="280120" cy="50936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340" tIns="45671" rIns="91340" bIns="45671" rtlCol="0">
            <a:spAutoFit/>
          </a:bodyPr>
          <a:lstStyle/>
          <a:p>
            <a:r>
              <a:rPr lang="it-IT" sz="1300" b="1" dirty="0"/>
              <a:t>COMPETENZA   </a:t>
            </a:r>
          </a:p>
          <a:p>
            <a:endParaRPr lang="it-IT" sz="1300" b="1" dirty="0"/>
          </a:p>
          <a:p>
            <a:endParaRPr lang="it-IT" sz="1300" b="1" dirty="0"/>
          </a:p>
          <a:p>
            <a:endParaRPr lang="it-IT" sz="1300" b="1" dirty="0"/>
          </a:p>
          <a:p>
            <a:endParaRPr lang="it-IT" sz="1300" b="1" dirty="0"/>
          </a:p>
          <a:p>
            <a:r>
              <a:rPr lang="it-IT" sz="1300" b="1" dirty="0"/>
              <a:t>SPECIFICA</a:t>
            </a:r>
            <a:r>
              <a:rPr lang="it-IT" sz="1300" dirty="0"/>
              <a:t> </a:t>
            </a:r>
            <a:endParaRPr lang="it-IT" sz="13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57" y="4728603"/>
            <a:ext cx="360039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22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8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59079" y="7320880"/>
            <a:ext cx="93057" cy="82809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 rot="5400000">
            <a:off x="-413401" y="8505058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33169"/>
            <a:ext cx="12801600" cy="3661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127876" tIns="63944" rIns="127876" bIns="63944" rtlCol="0">
            <a:spAutoFit/>
          </a:bodyPr>
          <a:lstStyle/>
          <a:p>
            <a:pPr>
              <a:tabLst>
                <a:tab pos="966477" algn="l"/>
                <a:tab pos="1932958" algn="l"/>
                <a:tab pos="2899434" algn="l"/>
                <a:tab pos="3865908" algn="l"/>
                <a:tab pos="4832381" algn="l"/>
                <a:tab pos="5798862" algn="l"/>
                <a:tab pos="6765339" algn="l"/>
                <a:tab pos="7731815" algn="l"/>
                <a:tab pos="8698291" algn="l"/>
                <a:tab pos="9664770" algn="l"/>
                <a:tab pos="10631244" algn="l"/>
                <a:tab pos="11597722" algn="l"/>
              </a:tabLst>
            </a:pPr>
            <a:r>
              <a:rPr lang="it-IT" sz="1300" b="1" dirty="0"/>
              <a:t>COMPETENZA CHIAVE EUROPEA:   : </a:t>
            </a: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</a:rPr>
              <a:t>CONSAPEVOLEZZA ED ESPRESSIONE CULTURALE: IMMAGINI,  SUONI , COLORI                   </a:t>
            </a:r>
            <a:r>
              <a:rPr lang="it-IT" sz="15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ARTE</a:t>
            </a:r>
          </a:p>
        </p:txBody>
      </p:sp>
      <p:sp>
        <p:nvSpPr>
          <p:cNvPr id="16" name="Freccia a destra 15"/>
          <p:cNvSpPr/>
          <p:nvPr/>
        </p:nvSpPr>
        <p:spPr>
          <a:xfrm>
            <a:off x="8056986" y="120081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083" tIns="61043" rIns="122083" bIns="61043"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906090"/>
              </p:ext>
            </p:extLst>
          </p:nvPr>
        </p:nvGraphicFramePr>
        <p:xfrm>
          <a:off x="568155" y="-75121"/>
          <a:ext cx="12233449" cy="9871826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3"/>
                <a:gridCol w="2718544"/>
                <a:gridCol w="2718544"/>
                <a:gridCol w="2718544"/>
                <a:gridCol w="2718544"/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r>
                        <a:rPr lang="it-IT" sz="1400" b="1" dirty="0" smtClean="0"/>
                        <a:t>SCUOLA DELL’INFANZIA</a:t>
                      </a:r>
                      <a:endParaRPr lang="it-IT" sz="1400" b="1" dirty="0"/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SCUOLA SECOND. </a:t>
                      </a:r>
                      <a:r>
                        <a:rPr lang="it-IT" sz="1400" b="1" dirty="0" err="1" smtClean="0"/>
                        <a:t>DI</a:t>
                      </a:r>
                      <a:r>
                        <a:rPr lang="it-IT" sz="1400" b="1" dirty="0" smtClean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</a:tr>
              <a:tr h="349874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8668512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1" dirty="0" smtClean="0"/>
                        <a:t>3)</a:t>
                      </a:r>
                    </a:p>
                    <a:p>
                      <a:pPr marL="342900" indent="-342900" algn="r">
                        <a:buNone/>
                      </a:pPr>
                      <a:r>
                        <a:rPr lang="it-IT" sz="1400" b="1" baseline="0" dirty="0" smtClean="0"/>
                        <a:t>COMUNICARE </a:t>
                      </a:r>
                    </a:p>
                    <a:p>
                      <a:pPr marL="342900" indent="-342900" algn="r">
                        <a:buNone/>
                      </a:pPr>
                      <a:r>
                        <a:rPr lang="it-IT" sz="1400" b="1" baseline="0" dirty="0" smtClean="0"/>
                        <a:t>ED ESPRIMERE</a:t>
                      </a: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Conoscere e interpretare stimoli visivi rielaborandoli e riproducendoli con tecniche diverse.</a:t>
                      </a:r>
                    </a:p>
                    <a:p>
                      <a:pPr marL="0" algn="just" defTabSz="1221692" rtl="0" eaLnBrk="1" latinLnBrk="0" hangingPunct="1"/>
                      <a:endParaRPr lang="it-IT" sz="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1221692" rtl="0" eaLnBrk="1" latinLnBrk="0" hangingPunct="1"/>
                      <a:endParaRPr lang="it-IT" sz="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1221692" rtl="0" eaLnBrk="1" latinLnBrk="0" hangingPunct="1"/>
                      <a:endParaRPr lang="it-IT" sz="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1221692" rtl="0" eaLnBrk="1" latinLnBrk="0" hangingPunct="1"/>
                      <a:endParaRPr lang="it-IT" sz="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1221692" rtl="0" eaLnBrk="1" latinLnBrk="0" hangingPunct="1"/>
                      <a:endParaRPr lang="it-IT" sz="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1221692" rtl="0" eaLnBrk="1" latinLnBrk="0" hangingPunct="1"/>
                      <a:endParaRPr lang="it-IT" sz="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1221692" rtl="0" eaLnBrk="1" latinLnBrk="0" hangingPunct="1"/>
                      <a:endParaRPr lang="it-IT" sz="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1221692" rtl="0" eaLnBrk="1" latinLnBrk="0" hangingPunct="1"/>
                      <a:endParaRPr lang="it-IT" sz="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1221692" rtl="0" eaLnBrk="1" latinLnBrk="0" hangingPunct="1"/>
                      <a:endParaRPr lang="it-IT" sz="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1221692" rtl="0" eaLnBrk="1" latinLnBrk="0" hangingPunct="1"/>
                      <a:endParaRPr lang="it-IT" sz="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1221692" rtl="0" eaLnBrk="1" latinLnBrk="0" hangingPunct="1"/>
                      <a:endParaRPr lang="it-IT" sz="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1221692" rtl="0" eaLnBrk="1" latinLnBrk="0" hangingPunct="1"/>
                      <a:endParaRPr lang="it-IT" sz="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1221692" rtl="0" eaLnBrk="1" latinLnBrk="0" hangingPunct="1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Osservazione guidata di immagini e forme naturali.</a:t>
                      </a:r>
                    </a:p>
                    <a:p>
                      <a:pPr marL="0" algn="just" defTabSz="1221692" rtl="0" eaLnBrk="1" latinLnBrk="0" hangingPunct="1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Copiatura. Disegno libero. Utilizzo delle diverse tecniche di coloritura. Le principali tecniche grafiche: utilizzo di diversi materiali(matite colorate, pennarelli, pastelli a cera, tempere).</a:t>
                      </a:r>
                    </a:p>
                    <a:p>
                      <a:pPr marL="0" algn="just" defTabSz="1221692" rtl="0" eaLnBrk="1" latinLnBrk="0" hangingPunct="1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Completamento di disegni con tratti di forme diverse.</a:t>
                      </a:r>
                    </a:p>
                    <a:p>
                      <a:pPr marL="0" algn="just" defTabSz="1221692" rtl="0" eaLnBrk="1" latinLnBrk="0" hangingPunct="1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Colori primari e secondari.</a:t>
                      </a:r>
                    </a:p>
                    <a:p>
                      <a:pPr marL="0" algn="just" defTabSz="1221692" rtl="0" eaLnBrk="1" latinLnBrk="0" hangingPunct="1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scala dei colori.</a:t>
                      </a:r>
                    </a:p>
                    <a:p>
                      <a:pPr marL="0" algn="just" defTabSz="1221692" rtl="0" eaLnBrk="1" latinLnBrk="0" hangingPunct="1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Tecniche del puntinismo. Produzioni grafiche spontanee. Produzioni grafica di una storia letta o ascoltata.  Realizzazione di fumetti. Individuazione dei diversi piani e dello sfondo.</a:t>
                      </a:r>
                    </a:p>
                    <a:p>
                      <a:pPr marL="0" algn="just" defTabSz="1221692" rtl="0" eaLnBrk="1" latinLnBrk="0" hangingPunct="1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Produzione di oggetti e forme attraverso la manipolazione di vari materiali.</a:t>
                      </a:r>
                    </a:p>
                    <a:p>
                      <a:pPr marL="0" algn="just" defTabSz="1221692" rtl="0" eaLnBrk="1" latinLnBrk="0" hangingPunct="1"/>
                      <a:endParaRPr lang="it-IT" sz="8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Forme e sfondi.</a:t>
                      </a:r>
                    </a:p>
                    <a:p>
                      <a:pPr algn="just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Uso del colore e delle sue sfumature.</a:t>
                      </a:r>
                    </a:p>
                    <a:p>
                      <a:pPr algn="just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Disegni su esperienze vissute e/o aspetti emozionali.</a:t>
                      </a:r>
                    </a:p>
                    <a:p>
                      <a:pPr algn="just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Utilizzo di diverse tecniche plastiche(plastilina, creta,…). Utilizzo di diverse tecniche pittoriche (tempere, acquerelli, collage,…). Laboratorio di ritaglio e tecniche varie per la creazione di personaggi, storie e fumetti. Osservazione di opere d’arte presenti nel territorio. Proiezioni, illustrazioni e informazioni su opere d’arte di diverse epoche storiche. I monumenti e i musei del territorio.</a:t>
                      </a:r>
                    </a:p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linguaggio</a:t>
                      </a: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visivo</a:t>
                      </a: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punto, la linea, la superficie, il colore, la luce e l’ombra, il volume e lo spazio, la prospettiva.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composizione</a:t>
                      </a: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L’inquadratura, le linee di forza, simmetria e asimmetria, modulo e ritmo, il movimento.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Temi</a:t>
                      </a: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operativi</a:t>
                      </a: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L’albero e le foglie, i fiori e i frutti, il paesaggio, gli animali, gli oggetti, la figura umana e la sua rappresentazione, il volto, le maschere, la caricatura.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Immagine</a:t>
                      </a: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comunicazione</a:t>
                      </a: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Perche’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 come si comunica,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immagini e simboli,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percezione.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mezzi</a:t>
                      </a: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comunicazione</a:t>
                      </a: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visiva</a:t>
                      </a: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fotografia, la televisione, il cinema, la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pubblicita’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 il fumetto.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Tecniche</a:t>
                      </a: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strumenti</a:t>
                      </a: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matita, le matite colorate, i pastelli,  graffito e frottage, i pennarelli, le tempere, il carboncino e la sanguigna, il mosaico, il collage, lo sbalzo, gli inchiostri, gli acrilici, la pittura su vetro. 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4" y="3000406"/>
            <a:ext cx="280120" cy="50936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340" tIns="45671" rIns="91340" bIns="45671" rtlCol="0">
            <a:spAutoFit/>
          </a:bodyPr>
          <a:lstStyle/>
          <a:p>
            <a:r>
              <a:rPr lang="it-IT" sz="1300" b="1" dirty="0"/>
              <a:t>COMPETENZA   </a:t>
            </a:r>
          </a:p>
          <a:p>
            <a:endParaRPr lang="it-IT" sz="1300" b="1" dirty="0"/>
          </a:p>
          <a:p>
            <a:endParaRPr lang="it-IT" sz="1300" b="1" dirty="0"/>
          </a:p>
          <a:p>
            <a:endParaRPr lang="it-IT" sz="1300" b="1" dirty="0"/>
          </a:p>
          <a:p>
            <a:endParaRPr lang="it-IT" sz="1300" b="1" dirty="0"/>
          </a:p>
          <a:p>
            <a:r>
              <a:rPr lang="it-IT" sz="1300" b="1" dirty="0"/>
              <a:t>SPECIFICA</a:t>
            </a:r>
            <a:r>
              <a:rPr lang="it-IT" sz="1300" dirty="0"/>
              <a:t> </a:t>
            </a:r>
            <a:endParaRPr lang="it-IT" sz="13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390353" y="5088632"/>
            <a:ext cx="360039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7626" y="87617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8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6"/>
            <a:ext cx="12801600" cy="3661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127876" tIns="63944" rIns="127876" bIns="63944" rtlCol="0">
            <a:spAutoFit/>
          </a:bodyPr>
          <a:lstStyle/>
          <a:p>
            <a:pPr>
              <a:tabLst>
                <a:tab pos="966477" algn="l"/>
                <a:tab pos="1932958" algn="l"/>
                <a:tab pos="2899434" algn="l"/>
                <a:tab pos="3865908" algn="l"/>
                <a:tab pos="4832381" algn="l"/>
                <a:tab pos="5798862" algn="l"/>
                <a:tab pos="6765339" algn="l"/>
                <a:tab pos="7731815" algn="l"/>
                <a:tab pos="8698291" algn="l"/>
                <a:tab pos="9664770" algn="l"/>
                <a:tab pos="10631244" algn="l"/>
                <a:tab pos="11597722" algn="l"/>
              </a:tabLst>
            </a:pPr>
            <a:r>
              <a:rPr lang="it-IT" sz="1300" b="1" dirty="0"/>
              <a:t>COMPETENZA CHIAVE EUROPEA:   : </a:t>
            </a: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</a:rPr>
              <a:t>CONSAPEVOLEZZA ED ESPRESSIONE CULTURALE: IMMAGINI,  SUONI , COLORI                   </a:t>
            </a:r>
            <a:r>
              <a:rPr lang="it-IT" sz="15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ARTE</a:t>
            </a:r>
          </a:p>
        </p:txBody>
      </p:sp>
      <p:sp>
        <p:nvSpPr>
          <p:cNvPr id="16" name="Freccia a destra 15"/>
          <p:cNvSpPr/>
          <p:nvPr/>
        </p:nvSpPr>
        <p:spPr>
          <a:xfrm>
            <a:off x="8056985" y="9"/>
            <a:ext cx="216024" cy="22089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083" tIns="61043" rIns="122083" bIns="61043"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276167" y="295199"/>
            <a:ext cx="72008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435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269627"/>
              </p:ext>
            </p:extLst>
          </p:nvPr>
        </p:nvGraphicFramePr>
        <p:xfrm>
          <a:off x="568155" y="-89659"/>
          <a:ext cx="12233449" cy="969086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3"/>
                <a:gridCol w="2718544"/>
                <a:gridCol w="2718544"/>
                <a:gridCol w="2718544"/>
                <a:gridCol w="2718544"/>
              </a:tblGrid>
              <a:tr h="956598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r>
                        <a:rPr lang="it-IT" sz="1400" b="1" dirty="0" smtClean="0"/>
                        <a:t>SCUOLA DELL’INFANZIA</a:t>
                      </a:r>
                      <a:endParaRPr lang="it-IT" sz="1400" b="1" dirty="0"/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SCUOLA SECOND. </a:t>
                      </a:r>
                      <a:r>
                        <a:rPr lang="it-IT" sz="1400" b="1" dirty="0" err="1" smtClean="0"/>
                        <a:t>DI</a:t>
                      </a:r>
                      <a:r>
                        <a:rPr lang="it-IT" sz="1400" b="1" dirty="0" smtClean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</a:tr>
              <a:tr h="580791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4316423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4)OSSERVARE ,</a:t>
                      </a:r>
                      <a:r>
                        <a:rPr lang="it-IT" sz="1400" b="1" baseline="0" dirty="0" smtClean="0"/>
                        <a:t> LEGGERE E  INTERPRETARE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800" dirty="0" smtClean="0"/>
                        <a:t>4</a:t>
                      </a:r>
                      <a:r>
                        <a:rPr lang="it-IT" sz="800" baseline="0" dirty="0" smtClean="0"/>
                        <a:t> A  Osservare la realtà e riprodurla in modo creativo ispirandosi alle opere d’arte osservate., </a:t>
                      </a:r>
                      <a:endParaRPr lang="it-IT" sz="800" dirty="0" smtClean="0"/>
                    </a:p>
                    <a:p>
                      <a:r>
                        <a:rPr lang="it-IT" sz="800" dirty="0" smtClean="0"/>
                        <a:t>4B</a:t>
                      </a:r>
                      <a:r>
                        <a:rPr lang="it-IT" sz="800" baseline="0" dirty="0" smtClean="0"/>
                        <a:t>  Esplorare il proprio territorio per coglierne la valenza culturale.</a:t>
                      </a:r>
                      <a:endParaRPr lang="it-IT" sz="800" dirty="0" smtClean="0"/>
                    </a:p>
                    <a:p>
                      <a:r>
                        <a:rPr lang="it-IT" sz="800" dirty="0" smtClean="0"/>
                        <a:t>4C </a:t>
                      </a:r>
                      <a:r>
                        <a:rPr lang="it-IT" sz="800" baseline="0" dirty="0" smtClean="0"/>
                        <a:t> Esprimere creativamente le proprie emozioni attraverso il linguaggio cromatico.</a:t>
                      </a:r>
                      <a:endParaRPr lang="it-IT" sz="800" dirty="0" smtClean="0"/>
                    </a:p>
                    <a:p>
                      <a:endParaRPr lang="it-IT" sz="800" dirty="0" smtClean="0"/>
                    </a:p>
                    <a:p>
                      <a:endParaRPr lang="it-IT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 smtClean="0"/>
                        <a:t>2A   Riconoscere</a:t>
                      </a:r>
                      <a:r>
                        <a:rPr lang="it-IT" sz="1000" baseline="0" dirty="0" smtClean="0"/>
                        <a:t> operativamente linee, punti , colori e forme.</a:t>
                      </a:r>
                    </a:p>
                    <a:p>
                      <a:r>
                        <a:rPr lang="it-IT" sz="1000" baseline="0" dirty="0" smtClean="0"/>
                        <a:t>2B   Osservare immagini e decodificarne il messaggio.</a:t>
                      </a:r>
                    </a:p>
                    <a:p>
                      <a:r>
                        <a:rPr lang="it-IT" sz="1000" baseline="0" dirty="0" smtClean="0"/>
                        <a:t>2C   Leggere storie riconoscendo e facendo interagire personaggi ed azioni del racconto.</a:t>
                      </a:r>
                    </a:p>
                    <a:p>
                      <a:r>
                        <a:rPr lang="it-IT" sz="1000" baseline="0" dirty="0" smtClean="0"/>
                        <a:t>2D  Osservare un’ opera d’arte, dando spazio alle proprie sensazioni ed emozioni.</a:t>
                      </a:r>
                    </a:p>
                    <a:p>
                      <a:r>
                        <a:rPr lang="it-IT" sz="1000" baseline="0" dirty="0" smtClean="0"/>
                        <a:t>2E  Riconoscere i beni del patrimonio </a:t>
                      </a:r>
                      <a:r>
                        <a:rPr lang="it-IT" sz="1000" baseline="0" dirty="0" err="1" smtClean="0"/>
                        <a:t>artistico-culturale</a:t>
                      </a:r>
                      <a:r>
                        <a:rPr lang="it-IT" sz="1000" baseline="0" dirty="0" smtClean="0"/>
                        <a:t> nel proprio territorio.</a:t>
                      </a:r>
                    </a:p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 smtClean="0"/>
                        <a:t>2 A  Riconoscere gli elementi del linguaggio</a:t>
                      </a:r>
                      <a:r>
                        <a:rPr lang="it-IT" sz="1000" baseline="0" dirty="0" smtClean="0"/>
                        <a:t> visivo.</a:t>
                      </a:r>
                    </a:p>
                    <a:p>
                      <a:r>
                        <a:rPr lang="it-IT" sz="1000" baseline="0" dirty="0" smtClean="0"/>
                        <a:t>2B  Leggere e decodificare un testo visivo.</a:t>
                      </a:r>
                    </a:p>
                    <a:p>
                      <a:r>
                        <a:rPr lang="it-IT" sz="1000" baseline="0" dirty="0" smtClean="0"/>
                        <a:t>2C  Leggere gli elementi compositivi, espressivi e comunicativi nelle opere storiche.</a:t>
                      </a:r>
                    </a:p>
                    <a:p>
                      <a:r>
                        <a:rPr lang="it-IT" sz="1000" baseline="0" dirty="0" smtClean="0"/>
                        <a:t>2D  Riconoscere ed apprezzare i beni del patrimonio </a:t>
                      </a:r>
                      <a:r>
                        <a:rPr lang="it-IT" sz="1000" baseline="0" dirty="0" err="1" smtClean="0"/>
                        <a:t>artistico-culturale</a:t>
                      </a:r>
                      <a:r>
                        <a:rPr lang="it-IT" sz="1000" baseline="0" dirty="0" smtClean="0"/>
                        <a:t> nel proprio territorio.</a:t>
                      </a:r>
                    </a:p>
                    <a:p>
                      <a:r>
                        <a:rPr lang="it-IT" sz="1000" baseline="0" dirty="0" smtClean="0"/>
                        <a:t>2E  Osservare in un’opera d’arte, sia antica che moderna, gli elementi essenziali.</a:t>
                      </a:r>
                    </a:p>
                    <a:p>
                      <a:r>
                        <a:rPr lang="it-IT" sz="1000" baseline="0" dirty="0" smtClean="0"/>
                        <a:t>2F Analizzare e apprezzare nel proprio territorio gli aspetti  caratteristici del patrimonio ambientale ed urbanistico e i principali monumenti </a:t>
                      </a:r>
                      <a:r>
                        <a:rPr lang="it-IT" sz="1000" baseline="0" dirty="0" err="1" smtClean="0"/>
                        <a:t>storico-artistici</a:t>
                      </a:r>
                      <a:r>
                        <a:rPr lang="it-IT" sz="1000" baseline="0" dirty="0" smtClean="0"/>
                        <a:t>.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2A  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Utilizzare diverse tecniche osservative per descrivere, con un linguaggio verbale </a:t>
                      </a:r>
                      <a:r>
                        <a:rPr lang="it-IT" sz="8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apprpriato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gli elementi formali ed estetici di un contesto reale.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2B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Leggere e interpretare un’immagine o un’opera d’arte utilizzando gradi progressivi di approfondimento dell’analisi del testo visivo.  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2C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Riconoscere le regole compositive presenti nelle opere d’arte e nelle immagini della comunicazione multimediale per individuare la funzione simbolica, espressiva, comunicativa nei diversi ambiti di  appartenenza.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2D  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Leggere e commentare un’opera d’arte sapendola collocare nel contesto storico e culturale a cui appartiene.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2E   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Possedere una conoscenza delle linee fondamentali della produzione artistica dei principali periodi storici del passato e dell’arte moderna e contemporanea, anche appartenenti a contesti culturali diversi dal proprio.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2F   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Conoscere le tipologie del patrimonio ambientale, storico artistico e museale del territorio, sapendone leggere i significati e i valori estetici, storici e sociali.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it-IT" sz="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2G  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Ipotizzare</a:t>
                      </a:r>
                      <a:r>
                        <a:rPr lang="it-IT" sz="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strategie di intervento per la tutela, la conservazione e la valorizzazione dei beni culturali.</a:t>
                      </a: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1221692" rtl="0" eaLnBrk="1" latinLnBrk="0" hangingPunct="1">
                        <a:buFont typeface="+mj-lt"/>
                        <a:buNone/>
                      </a:pP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4164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49541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Sapere osservare opere d’arte dando spazio alle proprie sensazioni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ed emozioni.</a:t>
                      </a: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800" dirty="0" smtClean="0"/>
                        <a:t>Osservazione guidata di immagini e forme naturali.</a:t>
                      </a:r>
                    </a:p>
                    <a:p>
                      <a:r>
                        <a:rPr lang="it-IT" sz="800" dirty="0" smtClean="0"/>
                        <a:t>Copiatura. Disegno</a:t>
                      </a:r>
                      <a:r>
                        <a:rPr lang="it-IT" sz="800" baseline="0" dirty="0" smtClean="0"/>
                        <a:t> libero. Utilizzo delle diverse tecniche di coloritura. Le principali tecniche grafiche: utilizzo di diversi materiali(matite colorate, pennarelli, pastelli a cera, tempere).</a:t>
                      </a:r>
                    </a:p>
                    <a:p>
                      <a:r>
                        <a:rPr lang="it-IT" sz="800" baseline="0" dirty="0" smtClean="0"/>
                        <a:t>Completamento di disegni con tratti di forme diverse.</a:t>
                      </a:r>
                    </a:p>
                    <a:p>
                      <a:r>
                        <a:rPr lang="it-IT" sz="800" baseline="0" dirty="0" smtClean="0"/>
                        <a:t>Colori primari e secondari.</a:t>
                      </a:r>
                    </a:p>
                    <a:p>
                      <a:r>
                        <a:rPr lang="it-IT" sz="800" baseline="0" dirty="0" smtClean="0"/>
                        <a:t>La scala dei colori.</a:t>
                      </a:r>
                    </a:p>
                    <a:p>
                      <a:r>
                        <a:rPr lang="it-IT" sz="800" baseline="0" dirty="0" smtClean="0"/>
                        <a:t>Tecniche del </a:t>
                      </a:r>
                      <a:r>
                        <a:rPr lang="it-IT" sz="800" baseline="0" dirty="0" err="1" smtClean="0"/>
                        <a:t>puntinismo.Produzioni</a:t>
                      </a:r>
                      <a:r>
                        <a:rPr lang="it-IT" sz="800" baseline="0" dirty="0" smtClean="0"/>
                        <a:t> grafiche spontanee. Produzioni grafica di una storia letta o ascoltata.  Realizzazione di fumetti. Individuazione dei diversi piani e dello sfondo.</a:t>
                      </a:r>
                    </a:p>
                    <a:p>
                      <a:r>
                        <a:rPr lang="it-IT" sz="800" baseline="0" dirty="0" smtClean="0"/>
                        <a:t>Produzione di oggetti e forme attraverso la manipolazione di vari materiali.</a:t>
                      </a:r>
                    </a:p>
                    <a:p>
                      <a:endParaRPr lang="it-IT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800" dirty="0" smtClean="0"/>
                        <a:t>Forme e sfondi.</a:t>
                      </a:r>
                    </a:p>
                    <a:p>
                      <a:pPr algn="just"/>
                      <a:r>
                        <a:rPr lang="it-IT" sz="800" dirty="0" smtClean="0"/>
                        <a:t>Uso del colore e delle sue sfumature.</a:t>
                      </a:r>
                    </a:p>
                    <a:p>
                      <a:pPr algn="just"/>
                      <a:r>
                        <a:rPr lang="it-IT" sz="800" dirty="0" smtClean="0"/>
                        <a:t>Disegni su esperienze vissute e/o</a:t>
                      </a:r>
                      <a:r>
                        <a:rPr lang="it-IT" sz="800" baseline="0" dirty="0" smtClean="0"/>
                        <a:t> aspetti emozionali.</a:t>
                      </a:r>
                    </a:p>
                    <a:p>
                      <a:pPr algn="just"/>
                      <a:r>
                        <a:rPr lang="it-IT" sz="800" baseline="0" dirty="0" smtClean="0"/>
                        <a:t>Utilizzo di diverse tecniche plastiche(plastilina, creta,…). Utilizzo di diverse tecniche pittoriche (tempere, acquerelli, collage,…). Laboratorio di ritaglio e tecniche varie per la creazione di personaggi, storie e fumetti. Osservazione di opere d’arte presenti nel territorio. Proiezioni, illustrazioni e informazioni su opere d’arte di diverse epoche storiche. I monumenti e i musei del territorio.</a:t>
                      </a:r>
                      <a:endParaRPr lang="it-IT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beni culturali: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L’archeologia, il museo, le </a:t>
                      </a:r>
                      <a:r>
                        <a:rPr lang="it-IT" sz="8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citta’</a:t>
                      </a:r>
                      <a:r>
                        <a:rPr lang="it-IT" sz="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d’arte, proteggere i beni culturali,  il restauro e la conservazione.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storia dell’arte: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</a:t>
                      </a: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preistoria</a:t>
                      </a: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</a:t>
                      </a:r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prime </a:t>
                      </a:r>
                      <a:r>
                        <a:rPr lang="it-IT" sz="8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civilta’</a:t>
                      </a:r>
                      <a:r>
                        <a:rPr lang="it-IT" sz="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 medio oriente e del mediterraneo, il mondo greco e romano,  l’arte paleocristiana, l’arte bizantina, il romanico,</a:t>
                      </a:r>
                      <a:r>
                        <a:rPr lang="it-IT" sz="8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il gotico, umanesimo, rinascimento e manierismo, il barocco e il </a:t>
                      </a:r>
                      <a:r>
                        <a:rPr lang="it-IT" sz="800" b="0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rococo’</a:t>
                      </a:r>
                      <a:r>
                        <a:rPr lang="it-IT" sz="8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il neoclassicismo, il romanticismo, il realismo francese,  l’impressionismo, il post-impressionismo, il novecento,  le avanguardie storiche, l’arte fra le due guerre, il secondo dopoguerra, l’arte contemporanea.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lettura dell’opera d’arte: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Lettura denotativa: descrizione degli elementi formali dell’opera.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Lettura connotativa: attribuzione del significato dei diversi elementi.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Analisi stilistica, approfondimento sulla tematica dell’0pera  e interpretazione guidata dei suoi aspetti simbolici.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L’opera d’arte e il suo contesto storico e culturale.</a:t>
                      </a:r>
                      <a:endParaRPr lang="it-IT" sz="8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4" y="3000406"/>
            <a:ext cx="280120" cy="44934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340" tIns="45671" rIns="91340" bIns="45671" rtlCol="0">
            <a:spAutoFit/>
          </a:bodyPr>
          <a:lstStyle/>
          <a:p>
            <a:r>
              <a:rPr lang="it-IT" sz="1300" b="1" dirty="0"/>
              <a:t>COMPETENZA   </a:t>
            </a:r>
          </a:p>
          <a:p>
            <a:endParaRPr lang="it-IT" sz="1300" b="1" dirty="0"/>
          </a:p>
          <a:p>
            <a:r>
              <a:rPr lang="it-IT" sz="1300" b="1" dirty="0"/>
              <a:t>SPECIFICA</a:t>
            </a:r>
            <a:r>
              <a:rPr lang="it-IT" sz="1300" dirty="0"/>
              <a:t> </a:t>
            </a:r>
            <a:endParaRPr lang="it-IT" sz="13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9" y="4728597"/>
            <a:ext cx="288028" cy="21603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22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8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352124" y="6744806"/>
            <a:ext cx="45720" cy="82809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352128" y="7464897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6"/>
            <a:ext cx="12801600" cy="3661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127876" tIns="63944" rIns="127876" bIns="63944" rtlCol="0">
            <a:spAutoFit/>
          </a:bodyPr>
          <a:lstStyle/>
          <a:p>
            <a:pPr>
              <a:tabLst>
                <a:tab pos="966477" algn="l"/>
                <a:tab pos="1932958" algn="l"/>
                <a:tab pos="2899434" algn="l"/>
                <a:tab pos="3865908" algn="l"/>
                <a:tab pos="4832381" algn="l"/>
                <a:tab pos="5798862" algn="l"/>
                <a:tab pos="6765339" algn="l"/>
                <a:tab pos="7731815" algn="l"/>
                <a:tab pos="8698291" algn="l"/>
                <a:tab pos="9664770" algn="l"/>
                <a:tab pos="10631244" algn="l"/>
                <a:tab pos="11597722" algn="l"/>
              </a:tabLst>
            </a:pPr>
            <a:r>
              <a:rPr lang="it-IT" sz="1300" b="1" dirty="0"/>
              <a:t>COMPETENZA CHIAVE EUROPEA:   : </a:t>
            </a: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</a:rPr>
              <a:t>CONSAPEVOLEZZA ED ESPRESSIONE CULTURALE</a:t>
            </a:r>
            <a:r>
              <a:rPr lang="it-IT" sz="15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    IMMAGINI, SUONI, COLORI        ARTE</a:t>
            </a:r>
          </a:p>
        </p:txBody>
      </p:sp>
      <p:sp>
        <p:nvSpPr>
          <p:cNvPr id="16" name="Freccia a destra 15"/>
          <p:cNvSpPr/>
          <p:nvPr/>
        </p:nvSpPr>
        <p:spPr>
          <a:xfrm>
            <a:off x="8417024" y="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083" tIns="61043" rIns="122083" bIns="61043"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0" y="1848284"/>
            <a:ext cx="12801600" cy="283109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876" tIns="63944" rIns="127876" bIns="63944" rtlCol="0">
            <a:spAutoFit/>
          </a:bodyPr>
          <a:lstStyle/>
          <a:p>
            <a:pPr algn="ctr"/>
            <a:r>
              <a:rPr lang="it-IT" sz="1000" b="1" dirty="0">
                <a:solidFill>
                  <a:prstClr val="black"/>
                </a:solidFill>
              </a:rPr>
              <a:t>EVIDENZE E COMPITI SIGNIFICATIVI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424135" y="2239079"/>
            <a:ext cx="4096546" cy="329276"/>
          </a:xfrm>
          <a:prstGeom prst="rect">
            <a:avLst/>
          </a:prstGeom>
          <a:solidFill>
            <a:srgbClr val="FFFF00"/>
          </a:solidFill>
        </p:spPr>
        <p:txBody>
          <a:bodyPr wrap="square" lIns="127876" tIns="63944" rIns="127876" bIns="63944" rtlCol="0">
            <a:spAutoFit/>
          </a:bodyPr>
          <a:lstStyle/>
          <a:p>
            <a:pPr algn="ctr"/>
            <a:r>
              <a:rPr lang="it-IT" sz="1300" b="1" dirty="0">
                <a:solidFill>
                  <a:prstClr val="black"/>
                </a:solidFill>
              </a:rPr>
              <a:t>SCUOLA 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435534" y="2260747"/>
            <a:ext cx="3642498" cy="329276"/>
          </a:xfrm>
          <a:prstGeom prst="rect">
            <a:avLst/>
          </a:prstGeom>
          <a:solidFill>
            <a:schemeClr val="accent1"/>
          </a:solidFill>
        </p:spPr>
        <p:txBody>
          <a:bodyPr wrap="square" lIns="127876" tIns="63944" rIns="127876" bIns="63944" rtlCol="0">
            <a:spAutoFit/>
          </a:bodyPr>
          <a:lstStyle/>
          <a:p>
            <a:pPr algn="ctr"/>
            <a:r>
              <a:rPr lang="it-IT" sz="1300" b="1" dirty="0">
                <a:solidFill>
                  <a:prstClr val="black"/>
                </a:solidFill>
              </a:rPr>
              <a:t>SCUOLA 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078034" y="2239107"/>
            <a:ext cx="4598332" cy="329276"/>
          </a:xfrm>
          <a:prstGeom prst="rect">
            <a:avLst/>
          </a:prstGeom>
          <a:solidFill>
            <a:srgbClr val="00B050"/>
          </a:solidFill>
        </p:spPr>
        <p:txBody>
          <a:bodyPr wrap="square" lIns="127876" tIns="63944" rIns="127876" bIns="63944" rtlCol="0">
            <a:spAutoFit/>
          </a:bodyPr>
          <a:lstStyle/>
          <a:p>
            <a:pPr algn="ctr"/>
            <a:r>
              <a:rPr lang="it-IT" sz="1300" b="1" dirty="0">
                <a:solidFill>
                  <a:prstClr val="black"/>
                </a:solidFill>
              </a:rPr>
              <a:t>SCUOLA SEC DI   I GRADO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56182" y="5808730"/>
            <a:ext cx="3326770" cy="513941"/>
          </a:xfrm>
          <a:prstGeom prst="rect">
            <a:avLst/>
          </a:prstGeom>
          <a:noFill/>
        </p:spPr>
        <p:txBody>
          <a:bodyPr wrap="square" lIns="127876" tIns="63944" rIns="127876" bIns="63944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8078040" y="2605936"/>
            <a:ext cx="4443447" cy="5584561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pPr algn="just"/>
            <a:r>
              <a:rPr lang="it-IT" sz="1100" b="1" u="sng" dirty="0">
                <a:solidFill>
                  <a:prstClr val="black"/>
                </a:solidFill>
              </a:rPr>
              <a:t>EVIDENZE (INDICATORI)</a:t>
            </a:r>
          </a:p>
          <a:p>
            <a:pPr algn="just"/>
            <a:endParaRPr lang="it-IT" sz="1100" b="1" u="sng" dirty="0">
              <a:solidFill>
                <a:prstClr val="black"/>
              </a:solidFill>
            </a:endParaRPr>
          </a:p>
          <a:p>
            <a:pPr marL="171325" indent="-171325">
              <a:lnSpc>
                <a:spcPct val="115000"/>
              </a:lnSpc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  <a:ea typeface="Times New Roman"/>
                <a:cs typeface="Times New Roman"/>
              </a:rPr>
              <a:t>Progetta e realizza elaborati</a:t>
            </a:r>
          </a:p>
          <a:p>
            <a:pPr marL="171325" indent="-171325">
              <a:lnSpc>
                <a:spcPct val="115000"/>
              </a:lnSpc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  <a:ea typeface="Times New Roman"/>
                <a:cs typeface="Times New Roman"/>
              </a:rPr>
              <a:t>Riproduce immagini e Opere D’Arte osservate.</a:t>
            </a:r>
          </a:p>
          <a:p>
            <a:pPr marL="171325" indent="-171325">
              <a:lnSpc>
                <a:spcPct val="115000"/>
              </a:lnSpc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  <a:ea typeface="Times New Roman"/>
                <a:cs typeface="Times New Roman"/>
              </a:rPr>
              <a:t>Utilizza strumenti e tecniche espressive.</a:t>
            </a:r>
          </a:p>
          <a:p>
            <a:pPr marL="171325" indent="-171325">
              <a:lnSpc>
                <a:spcPct val="115000"/>
              </a:lnSpc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  <a:ea typeface="Times New Roman"/>
                <a:cs typeface="Times New Roman"/>
              </a:rPr>
              <a:t>Osserva legge e descrive un’Opera D’Arte o un’ immagine.</a:t>
            </a:r>
          </a:p>
          <a:p>
            <a:pPr marL="171325" indent="-171325">
              <a:lnSpc>
                <a:spcPct val="115000"/>
              </a:lnSpc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  <a:ea typeface="Times New Roman"/>
                <a:cs typeface="Times New Roman"/>
              </a:rPr>
              <a:t>Conosce le Opere D’Arte,  monumenti e i siti archeologici del proprio territorio.</a:t>
            </a:r>
            <a:r>
              <a:rPr lang="it-IT" sz="1000" dirty="0">
                <a:solidFill>
                  <a:prstClr val="black"/>
                </a:solidFill>
              </a:rPr>
              <a:t> </a:t>
            </a:r>
          </a:p>
          <a:p>
            <a:pPr marL="171325" indent="-171325">
              <a:lnSpc>
                <a:spcPct val="115000"/>
              </a:lnSpc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Utilizza voce, strumenti e nuove tecnologie per produrre anche in modo creativo messaggi musicali </a:t>
            </a:r>
          </a:p>
          <a:p>
            <a:pPr marL="171325" indent="-171325">
              <a:lnSpc>
                <a:spcPct val="115000"/>
              </a:lnSpc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Distingue e classifica gli elementi base del linguaggio musicale anche rispetto al contesto storico e culturale  </a:t>
            </a:r>
          </a:p>
          <a:p>
            <a:pPr marL="171325" indent="-171325">
              <a:lnSpc>
                <a:spcPct val="115000"/>
              </a:lnSpc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Legge, interpreta ed esprime apprezzamenti e valutazioni su fenomeni artistici di vario genere (musicale, visivo, letterario)</a:t>
            </a:r>
            <a:endParaRPr lang="it-IT" sz="1000" b="1" u="sng" dirty="0">
              <a:solidFill>
                <a:prstClr val="black"/>
              </a:solidFill>
            </a:endParaRPr>
          </a:p>
          <a:p>
            <a:pPr algn="just"/>
            <a:r>
              <a:rPr lang="it-IT" sz="1000" b="1" u="sng" dirty="0">
                <a:solidFill>
                  <a:prstClr val="black"/>
                </a:solidFill>
              </a:rPr>
              <a:t>COMPITI SIGNIFICATIVI (esempi)</a:t>
            </a:r>
          </a:p>
          <a:p>
            <a:pPr marL="171325" indent="-171325">
              <a:lnSpc>
                <a:spcPct val="115000"/>
              </a:lnSpc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  <a:ea typeface="Times New Roman"/>
                <a:cs typeface="Times New Roman"/>
              </a:rPr>
              <a:t>Progettare e realizzare elaborati, cartelloni per eventi prodotti a scuola (feste,  ricorrenze, manifestazioni).</a:t>
            </a:r>
          </a:p>
          <a:p>
            <a:pPr marL="171325" indent="-171325">
              <a:lnSpc>
                <a:spcPct val="115000"/>
              </a:lnSpc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  <a:ea typeface="Times New Roman"/>
                <a:cs typeface="Times New Roman"/>
              </a:rPr>
              <a:t>Realizzare manufatti con materiale e tecniche diversi in occasione di eventi o mostre.</a:t>
            </a:r>
          </a:p>
          <a:p>
            <a:pPr marL="171325" indent="-171325">
              <a:lnSpc>
                <a:spcPct val="115000"/>
              </a:lnSpc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  <a:ea typeface="Times New Roman"/>
                <a:cs typeface="Times New Roman"/>
              </a:rPr>
              <a:t>Rappresentare drammatizzazioni  utilizzando linguaggi diversi .</a:t>
            </a:r>
          </a:p>
          <a:p>
            <a:pPr marL="171325" indent="-171325">
              <a:lnSpc>
                <a:spcPct val="115000"/>
              </a:lnSpc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  <a:ea typeface="Times New Roman"/>
                <a:cs typeface="Times New Roman"/>
              </a:rPr>
              <a:t>Applicare gli strumenti e le tecniche espressive e i codici del linguaggio visivo per esprimere le proprie  esperienze personali o illustrare poesie o racconti.</a:t>
            </a:r>
          </a:p>
          <a:p>
            <a:pPr marL="171325" indent="-171325">
              <a:lnSpc>
                <a:spcPct val="115000"/>
              </a:lnSpc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  <a:ea typeface="Times New Roman"/>
                <a:cs typeface="Times New Roman"/>
              </a:rPr>
              <a:t>Analizzare Opere  D’Arte di genere e periodo diverso individuandone, con il supporto dell’ insegnante, le caratteristiche, il periodo storico..</a:t>
            </a:r>
          </a:p>
          <a:p>
            <a:pPr marL="171325" indent="-171325">
              <a:lnSpc>
                <a:spcPct val="115000"/>
              </a:lnSpc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Realizzare semplici esecuzioni musicali con strumenti non convenzionali e con strumenti musicali o esecuzioni corali a commento di eventi prodotti a scuola (feste, mostre, ricorrenze, presentazioni…) </a:t>
            </a:r>
          </a:p>
          <a:p>
            <a:pPr marL="171325" indent="-171325">
              <a:lnSpc>
                <a:spcPct val="115000"/>
              </a:lnSpc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Ascoltare brani musicali del repertorio classico e moderno, individuandone, con il supporto dell’insegnante, le caratteristiche e gli aspetti strutturali e stilistici; confrontare generi musicali diversi </a:t>
            </a:r>
            <a:endParaRPr lang="it-IT" sz="1000" b="1" u="sng" dirty="0">
              <a:solidFill>
                <a:prstClr val="black"/>
              </a:solidFill>
            </a:endParaRPr>
          </a:p>
          <a:p>
            <a:pPr algn="just"/>
            <a:endParaRPr lang="it-IT" sz="1300" b="1" u="sng" dirty="0">
              <a:solidFill>
                <a:prstClr val="black"/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4520681" y="2870178"/>
            <a:ext cx="3405424" cy="551531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pPr algn="just"/>
            <a:r>
              <a:rPr lang="it-IT" sz="1000" b="1" u="sng" dirty="0">
                <a:solidFill>
                  <a:prstClr val="black"/>
                </a:solidFill>
              </a:rPr>
              <a:t>EVIDENZE (INDICATORI)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Utilizza voce, strumenti e nuove tecnologie per produrre anche in modo creativo messaggi musicali;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Distingue e classifica gli elementi base del linguaggio musicale anche rispetto al contesto storico e culturale;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Utilizza tecniche, codici ed elementi del linguaggio iconico per creare velocemente e sperimentare immagini e forme;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Analizza testi conici, visivi e letterali individuando stili e generi, 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Legge, interpreta ed esprime apprezzamenti e valutazioni su fenomeni di vario genere (musicali, visivo e letterari)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- esprime valutazioni critiche su messaggi veicolati da codici multimediali, artistici, audiovisivi.</a:t>
            </a:r>
            <a:endParaRPr lang="it-IT" sz="1000" b="1" u="sng" dirty="0">
              <a:solidFill>
                <a:prstClr val="black"/>
              </a:solidFill>
            </a:endParaRPr>
          </a:p>
          <a:p>
            <a:pPr algn="just"/>
            <a:endParaRPr lang="it-IT" sz="1000" b="1" u="sng" dirty="0">
              <a:solidFill>
                <a:prstClr val="black"/>
              </a:solidFill>
            </a:endParaRPr>
          </a:p>
          <a:p>
            <a:pPr algn="just"/>
            <a:r>
              <a:rPr lang="it-IT" sz="1000" b="1" u="sng" dirty="0">
                <a:solidFill>
                  <a:prstClr val="black"/>
                </a:solidFill>
              </a:rPr>
              <a:t>COMPITI SIGNIFICATIVI (esempi)</a:t>
            </a:r>
          </a:p>
          <a:p>
            <a:pPr algn="just"/>
            <a:endParaRPr lang="it-IT" sz="1000" b="1" u="sng" dirty="0">
              <a:solidFill>
                <a:prstClr val="black"/>
              </a:solidFill>
            </a:endParaRP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Realizzare semplici esecuzioni musicali con strumenti non convenzionali e con strumenti musicali o esecuzioni corali a commento di eventi prodotti a scuola (feste, mostre, ricorrenze, presentazioni...) 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Ascoltare brani musicali del repertorio classico e moderno, individuandone, con il supporto dell’insegnante, le caratteristiche e gli aspetti strutturali e stilistici; confrontare generi musicali diversi 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Eseguire manufatti con tecniche diverse a tema in occasione di eventi, mostre, ecc. 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Analizzare opere d’arte di genere e periodo diverso, individuandone, con il supporto dell’insegnante, le caratteristiche, il periodo storico, il genere, gli aspetti stilistici 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Rappresentare drammatizzazioni utilizzando linguaggi diversi 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Realizzare mostre e spettacoli a partire dall’esperienza di vita nella classe 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672208" y="2789927"/>
            <a:ext cx="3600400" cy="5392201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pPr algn="just"/>
            <a:r>
              <a:rPr lang="it-IT" sz="1000" b="1" u="sng" dirty="0">
                <a:solidFill>
                  <a:prstClr val="black"/>
                </a:solidFill>
              </a:rPr>
              <a:t>EVIDENZE (INDICATORI)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Riferire  in forma orale per sommi capi il contenuto di spettacoli film e documentari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Illustrare racconti film e spettacoli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Drammatizzare racconti e narrazioni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Realizzare manufatti plastici e grafici utilizzando diverse tecniche manipolative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Esprimere semplici valutazioni su opere d’arte presenti sul territorio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Ascoltare  brani musicali, seguirne i ritmi col corpo, eseguire semplici danze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b="1" dirty="0">
                <a:solidFill>
                  <a:prstClr val="black"/>
                </a:solidFill>
              </a:rPr>
              <a:t> </a:t>
            </a:r>
            <a:r>
              <a:rPr lang="it-IT" sz="1000" dirty="0">
                <a:solidFill>
                  <a:prstClr val="black"/>
                </a:solidFill>
              </a:rPr>
              <a:t>riprodurre ritmi , fenomeni sonori e note musicali con la voce, con strumenti convenzionali e non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Partecipare al canto corale</a:t>
            </a:r>
          </a:p>
          <a:p>
            <a:pPr algn="just"/>
            <a:endParaRPr lang="it-IT" sz="1000" dirty="0">
              <a:solidFill>
                <a:prstClr val="black"/>
              </a:solidFill>
            </a:endParaRPr>
          </a:p>
          <a:p>
            <a:pPr marL="180848" indent="-180848" algn="just">
              <a:buFont typeface="+mj-lt"/>
              <a:buAutoNum type="romanUcPeriod"/>
            </a:pPr>
            <a:endParaRPr lang="it-IT" sz="1000" dirty="0">
              <a:solidFill>
                <a:prstClr val="black"/>
              </a:solidFill>
            </a:endParaRPr>
          </a:p>
          <a:p>
            <a:pPr algn="just"/>
            <a:r>
              <a:rPr lang="it-IT" sz="1000" b="1" u="sng" dirty="0">
                <a:solidFill>
                  <a:prstClr val="black"/>
                </a:solidFill>
              </a:rPr>
              <a:t>COMPITI SIGNIFICATIVI (esempi)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Drammatizzare situazioni e testi ascoltati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Rappresentare oggetti, animali ,vissuto, storie attraverso il disegno , la manipolazione, utilizzando tecniche e materiali diverse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Copiare opere di artisti; commentare l’originale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Ascoltare brani musicali, disegnare le evocazioni emotive, muoversi a ritmo di musica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Produrre sequenze sonore e semplici ritmi a commento di giochi, situazioni, recite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Esplorare il paesaggio sonoro circostante 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Classificare suoni (macchine, uccelli, 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Ideare semplici aeree musicali (esempio, rimare una filastrocca…)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Ideare semplici storie da drammatizzare, accompagnare col canto e con sequenze sonore</a:t>
            </a:r>
          </a:p>
          <a:p>
            <a:pPr marL="180848" indent="-180848" algn="just">
              <a:buFont typeface="+mj-lt"/>
              <a:buAutoNum type="romanUcPeriod"/>
            </a:pPr>
            <a:endParaRPr lang="it-IT" sz="1100" dirty="0">
              <a:solidFill>
                <a:prstClr val="black"/>
              </a:solidFill>
            </a:endParaRPr>
          </a:p>
          <a:p>
            <a:pPr algn="just"/>
            <a:endParaRPr lang="it-IT" sz="1100" dirty="0">
              <a:solidFill>
                <a:prstClr val="black"/>
              </a:solidFill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568152" y="405142"/>
            <a:ext cx="11732484" cy="329262"/>
          </a:xfrm>
          <a:prstGeom prst="rect">
            <a:avLst/>
          </a:prstGeom>
          <a:solidFill>
            <a:srgbClr val="FF9933"/>
          </a:solidFill>
        </p:spPr>
        <p:txBody>
          <a:bodyPr wrap="square" lIns="127876" tIns="63944" rIns="127876" bIns="63944" rtlCol="0">
            <a:spAutoFit/>
          </a:bodyPr>
          <a:lstStyle/>
          <a:p>
            <a:pPr>
              <a:tabLst>
                <a:tab pos="966477" algn="l"/>
                <a:tab pos="1932958" algn="l"/>
                <a:tab pos="2899434" algn="l"/>
                <a:tab pos="3865908" algn="l"/>
                <a:tab pos="4832381" algn="l"/>
                <a:tab pos="5798862" algn="l"/>
                <a:tab pos="6765339" algn="l"/>
                <a:tab pos="7731815" algn="l"/>
                <a:tab pos="8698291" algn="l"/>
                <a:tab pos="9664770" algn="l"/>
                <a:tab pos="10631244" algn="l"/>
                <a:tab pos="11597722" algn="l"/>
              </a:tabLst>
            </a:pPr>
            <a:r>
              <a:rPr lang="it-IT" sz="1300" b="1" dirty="0">
                <a:solidFill>
                  <a:prstClr val="black"/>
                </a:solidFill>
              </a:rPr>
              <a:t>COMPETENZA CHIAVE EUROPEA:   </a:t>
            </a:r>
            <a:r>
              <a:rPr lang="it-IT" sz="13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ESPRESSIONE CULTURALE 		LINGUAGGIO ARTISTICO </a:t>
            </a:r>
          </a:p>
        </p:txBody>
      </p:sp>
      <p:sp>
        <p:nvSpPr>
          <p:cNvPr id="30" name="Freccia a destra 29"/>
          <p:cNvSpPr/>
          <p:nvPr/>
        </p:nvSpPr>
        <p:spPr>
          <a:xfrm>
            <a:off x="6043247" y="511682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083" tIns="61043" rIns="122083" bIns="61043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1922878" y="846915"/>
            <a:ext cx="2282654" cy="344665"/>
          </a:xfrm>
          <a:prstGeom prst="rect">
            <a:avLst/>
          </a:prstGeom>
          <a:noFill/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400" dirty="0">
                <a:solidFill>
                  <a:prstClr val="black"/>
                </a:solidFill>
              </a:rPr>
              <a:t>Scuola dell’Infanzia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2232393" y="1152247"/>
            <a:ext cx="1944216" cy="344665"/>
          </a:xfrm>
          <a:prstGeom prst="rect">
            <a:avLst/>
          </a:prstGeom>
          <a:noFill/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400" dirty="0">
                <a:solidFill>
                  <a:prstClr val="black"/>
                </a:solidFill>
              </a:rPr>
              <a:t>Scuola Primaria</a:t>
            </a:r>
          </a:p>
        </p:txBody>
      </p:sp>
      <p:sp>
        <p:nvSpPr>
          <p:cNvPr id="33" name="CasellaDiTesto 32"/>
          <p:cNvSpPr txBox="1"/>
          <p:nvPr/>
        </p:nvSpPr>
        <p:spPr>
          <a:xfrm>
            <a:off x="1835494" y="1501173"/>
            <a:ext cx="2973219" cy="344665"/>
          </a:xfrm>
          <a:prstGeom prst="rect">
            <a:avLst/>
          </a:prstGeom>
          <a:noFill/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400" dirty="0">
                <a:solidFill>
                  <a:prstClr val="black"/>
                </a:solidFill>
              </a:rPr>
              <a:t>Scuola Sec. di I grado</a:t>
            </a:r>
          </a:p>
        </p:txBody>
      </p:sp>
      <p:sp>
        <p:nvSpPr>
          <p:cNvPr id="34" name="Freccia a destra 33"/>
          <p:cNvSpPr/>
          <p:nvPr/>
        </p:nvSpPr>
        <p:spPr>
          <a:xfrm>
            <a:off x="4275390" y="858249"/>
            <a:ext cx="504056" cy="20162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876" tIns="63944" rIns="127876" bIns="63944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35" name="Freccia a destra 34"/>
          <p:cNvSpPr/>
          <p:nvPr/>
        </p:nvSpPr>
        <p:spPr>
          <a:xfrm>
            <a:off x="4312568" y="1195708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876" tIns="63944" rIns="127876" bIns="63944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36" name="Freccia a destra 35"/>
          <p:cNvSpPr/>
          <p:nvPr/>
        </p:nvSpPr>
        <p:spPr>
          <a:xfrm>
            <a:off x="4276563" y="161885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876" tIns="63944" rIns="127876" bIns="63944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4816626" y="811865"/>
            <a:ext cx="4104456" cy="301561"/>
          </a:xfrm>
          <a:prstGeom prst="rect">
            <a:avLst/>
          </a:prstGeom>
          <a:solidFill>
            <a:srgbClr val="FFFF00"/>
          </a:solidFill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100" dirty="0">
                <a:solidFill>
                  <a:prstClr val="black"/>
                </a:solidFill>
              </a:rPr>
              <a:t>Campo di esperienza: IMMAGINI, SUONI, COLORI</a:t>
            </a:r>
            <a:endParaRPr lang="it-IT" sz="1100" b="1" dirty="0">
              <a:solidFill>
                <a:prstClr val="black"/>
              </a:solidFill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4816626" y="1195716"/>
            <a:ext cx="4104456" cy="30156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100" dirty="0">
                <a:solidFill>
                  <a:prstClr val="black"/>
                </a:solidFill>
              </a:rPr>
              <a:t>Disciplina di riferimento: ARTE E MUSICA</a:t>
            </a:r>
            <a:endParaRPr lang="it-IT" sz="1100" b="1" dirty="0">
              <a:solidFill>
                <a:prstClr val="black"/>
              </a:solidFill>
            </a:endParaRPr>
          </a:p>
        </p:txBody>
      </p:sp>
      <p:sp>
        <p:nvSpPr>
          <p:cNvPr id="39" name="CasellaDiTesto 38"/>
          <p:cNvSpPr txBox="1"/>
          <p:nvPr/>
        </p:nvSpPr>
        <p:spPr>
          <a:xfrm>
            <a:off x="4816624" y="1531951"/>
            <a:ext cx="4104456" cy="301561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100" dirty="0">
                <a:solidFill>
                  <a:prstClr val="black"/>
                </a:solidFill>
              </a:rPr>
              <a:t>Disciplina di riferimento: ARTE E MUSICA</a:t>
            </a:r>
            <a:endParaRPr lang="it-IT" sz="1100" b="1" dirty="0">
              <a:solidFill>
                <a:prstClr val="black"/>
              </a:solidFill>
            </a:endParaRPr>
          </a:p>
        </p:txBody>
      </p:sp>
      <p:sp>
        <p:nvSpPr>
          <p:cNvPr id="40" name="Parentesi graffa chiusa 39"/>
          <p:cNvSpPr/>
          <p:nvPr/>
        </p:nvSpPr>
        <p:spPr>
          <a:xfrm>
            <a:off x="9281127" y="1056184"/>
            <a:ext cx="144017" cy="576064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40" tIns="45671" rIns="91340" bIns="45671"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9428229" y="1166610"/>
            <a:ext cx="2872408" cy="292345"/>
          </a:xfrm>
          <a:prstGeom prst="rect">
            <a:avLst/>
          </a:prstGeom>
          <a:noFill/>
        </p:spPr>
        <p:txBody>
          <a:bodyPr wrap="square" lIns="91340" tIns="45671" rIns="91340" bIns="45671" rtlCol="0">
            <a:spAutoFit/>
          </a:bodyPr>
          <a:lstStyle/>
          <a:p>
            <a:r>
              <a:rPr lang="it-IT" sz="1300" dirty="0">
                <a:solidFill>
                  <a:prstClr val="black"/>
                </a:solidFill>
              </a:rPr>
              <a:t>Discipline concorrenti: TUTTE</a:t>
            </a:r>
            <a:endParaRPr lang="it-IT" sz="13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47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68152" y="528975"/>
            <a:ext cx="11732484" cy="329262"/>
          </a:xfrm>
          <a:prstGeom prst="rect">
            <a:avLst/>
          </a:prstGeom>
          <a:solidFill>
            <a:srgbClr val="FF9933"/>
          </a:solidFill>
        </p:spPr>
        <p:txBody>
          <a:bodyPr wrap="square" lIns="127876" tIns="63944" rIns="127876" bIns="63944" rtlCol="0">
            <a:spAutoFit/>
          </a:bodyPr>
          <a:lstStyle/>
          <a:p>
            <a:pPr>
              <a:tabLst>
                <a:tab pos="966477" algn="l"/>
                <a:tab pos="1932958" algn="l"/>
                <a:tab pos="2899434" algn="l"/>
                <a:tab pos="3865908" algn="l"/>
                <a:tab pos="4832381" algn="l"/>
                <a:tab pos="5798862" algn="l"/>
                <a:tab pos="6765339" algn="l"/>
                <a:tab pos="7731815" algn="l"/>
                <a:tab pos="8698291" algn="l"/>
                <a:tab pos="9664770" algn="l"/>
                <a:tab pos="10631244" algn="l"/>
                <a:tab pos="11597722" algn="l"/>
              </a:tabLst>
            </a:pPr>
            <a:r>
              <a:rPr lang="it-IT" sz="1300" b="1" dirty="0">
                <a:solidFill>
                  <a:prstClr val="black"/>
                </a:solidFill>
              </a:rPr>
              <a:t>COMPETENZA CHIAVE EUROPEA:   </a:t>
            </a:r>
            <a:r>
              <a:rPr lang="it-IT" sz="13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ESPRESSIONE CULTURALE 		LINGUAGGIO CORPOREO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922878" y="846915"/>
            <a:ext cx="2282654" cy="344665"/>
          </a:xfrm>
          <a:prstGeom prst="rect">
            <a:avLst/>
          </a:prstGeom>
          <a:noFill/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400" dirty="0">
                <a:solidFill>
                  <a:prstClr val="black"/>
                </a:solidFill>
              </a:rPr>
              <a:t>Scuola 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4275390" y="858249"/>
            <a:ext cx="504056" cy="20162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876" tIns="63944" rIns="127876" bIns="63944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816626" y="811865"/>
            <a:ext cx="4104456" cy="301561"/>
          </a:xfrm>
          <a:prstGeom prst="rect">
            <a:avLst/>
          </a:prstGeom>
          <a:solidFill>
            <a:srgbClr val="FFFF00"/>
          </a:solidFill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100" dirty="0">
                <a:solidFill>
                  <a:prstClr val="black"/>
                </a:solidFill>
              </a:rPr>
              <a:t>Campo di esperienza: IL CORPO E IL MOVIMENTO</a:t>
            </a:r>
            <a:endParaRPr lang="it-IT" sz="1100" b="1" dirty="0">
              <a:solidFill>
                <a:prstClr val="black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232393" y="1152247"/>
            <a:ext cx="1944216" cy="344665"/>
          </a:xfrm>
          <a:prstGeom prst="rect">
            <a:avLst/>
          </a:prstGeom>
          <a:noFill/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400" dirty="0">
                <a:solidFill>
                  <a:prstClr val="black"/>
                </a:solidFill>
              </a:rPr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4312568" y="1195708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876" tIns="63944" rIns="127876" bIns="63944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816626" y="1195716"/>
            <a:ext cx="4104456" cy="30156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100" dirty="0">
                <a:solidFill>
                  <a:prstClr val="black"/>
                </a:solidFill>
              </a:rPr>
              <a:t>Disciplina di riferimento: EDUCAZIONE FISICA</a:t>
            </a:r>
            <a:endParaRPr lang="it-IT" sz="1100" b="1" dirty="0">
              <a:solidFill>
                <a:prstClr val="black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835494" y="1501173"/>
            <a:ext cx="2973219" cy="344665"/>
          </a:xfrm>
          <a:prstGeom prst="rect">
            <a:avLst/>
          </a:prstGeom>
          <a:noFill/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400" dirty="0">
                <a:solidFill>
                  <a:prstClr val="black"/>
                </a:solidFill>
              </a:rPr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4276563" y="161885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876" tIns="63944" rIns="127876" bIns="63944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816624" y="1531951"/>
            <a:ext cx="4104456" cy="301561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100" dirty="0">
                <a:solidFill>
                  <a:prstClr val="black"/>
                </a:solidFill>
              </a:rPr>
              <a:t>Disciplina di riferimento: EDUCAZIONE FISICA</a:t>
            </a:r>
            <a:endParaRPr lang="it-IT" sz="1100" b="1" dirty="0">
              <a:solidFill>
                <a:prstClr val="black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80129" y="1848275"/>
            <a:ext cx="12097343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876" tIns="63944" rIns="127876" bIns="63944" rtlCol="0">
            <a:spAutoFit/>
          </a:bodyPr>
          <a:lstStyle/>
          <a:p>
            <a:pPr algn="ctr"/>
            <a:r>
              <a:rPr lang="it-IT" sz="1700" b="1" dirty="0">
                <a:solidFill>
                  <a:prstClr val="black"/>
                </a:solidFill>
              </a:rPr>
              <a:t>EVIDENZE E COMPITI SIGNIFICATIVI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280122" y="2239107"/>
            <a:ext cx="3888430" cy="329276"/>
          </a:xfrm>
          <a:prstGeom prst="rect">
            <a:avLst/>
          </a:prstGeom>
          <a:solidFill>
            <a:srgbClr val="FFFF00"/>
          </a:solidFill>
        </p:spPr>
        <p:txBody>
          <a:bodyPr wrap="square" lIns="127876" tIns="63944" rIns="127876" bIns="63944" rtlCol="0">
            <a:spAutoFit/>
          </a:bodyPr>
          <a:lstStyle/>
          <a:p>
            <a:pPr algn="ctr"/>
            <a:r>
              <a:rPr lang="it-IT" sz="1300" b="1" dirty="0">
                <a:solidFill>
                  <a:prstClr val="black"/>
                </a:solidFill>
              </a:rPr>
              <a:t>SCUOLA 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240570" y="2239107"/>
            <a:ext cx="3930527" cy="329276"/>
          </a:xfrm>
          <a:prstGeom prst="rect">
            <a:avLst/>
          </a:prstGeom>
          <a:solidFill>
            <a:schemeClr val="accent1"/>
          </a:solidFill>
        </p:spPr>
        <p:txBody>
          <a:bodyPr wrap="square" lIns="127876" tIns="63944" rIns="127876" bIns="63944" rtlCol="0">
            <a:spAutoFit/>
          </a:bodyPr>
          <a:lstStyle/>
          <a:p>
            <a:pPr algn="ctr"/>
            <a:r>
              <a:rPr lang="it-IT" sz="1300" b="1" dirty="0">
                <a:solidFill>
                  <a:prstClr val="black"/>
                </a:solidFill>
              </a:rPr>
              <a:t>SCUOLA 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128991" y="2239107"/>
            <a:ext cx="4248474" cy="329276"/>
          </a:xfrm>
          <a:prstGeom prst="rect">
            <a:avLst/>
          </a:prstGeom>
          <a:solidFill>
            <a:srgbClr val="00B050"/>
          </a:solidFill>
        </p:spPr>
        <p:txBody>
          <a:bodyPr wrap="square" lIns="127876" tIns="63944" rIns="127876" bIns="63944" rtlCol="0">
            <a:spAutoFit/>
          </a:bodyPr>
          <a:lstStyle/>
          <a:p>
            <a:pPr algn="ctr"/>
            <a:r>
              <a:rPr lang="it-IT" sz="1300" b="1" dirty="0">
                <a:solidFill>
                  <a:prstClr val="black"/>
                </a:solidFill>
              </a:rPr>
              <a:t>SCUOLA SEC DI   I GRADO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56182" y="5808730"/>
            <a:ext cx="3326770" cy="513941"/>
          </a:xfrm>
          <a:prstGeom prst="rect">
            <a:avLst/>
          </a:prstGeom>
          <a:noFill/>
        </p:spPr>
        <p:txBody>
          <a:bodyPr wrap="square" lIns="127876" tIns="63944" rIns="127876" bIns="63944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2" name="Parentesi graffa chiusa 21"/>
          <p:cNvSpPr/>
          <p:nvPr/>
        </p:nvSpPr>
        <p:spPr>
          <a:xfrm>
            <a:off x="9281127" y="1056184"/>
            <a:ext cx="144017" cy="576064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40" tIns="45671" rIns="91340" bIns="45671"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9428229" y="1166610"/>
            <a:ext cx="2872408" cy="292345"/>
          </a:xfrm>
          <a:prstGeom prst="rect">
            <a:avLst/>
          </a:prstGeom>
          <a:noFill/>
        </p:spPr>
        <p:txBody>
          <a:bodyPr wrap="square" lIns="91340" tIns="45671" rIns="91340" bIns="45671" rtlCol="0">
            <a:spAutoFit/>
          </a:bodyPr>
          <a:lstStyle/>
          <a:p>
            <a:r>
              <a:rPr lang="it-IT" sz="1300" dirty="0">
                <a:solidFill>
                  <a:prstClr val="black"/>
                </a:solidFill>
              </a:rPr>
              <a:t>Discipline concorrenti: TUTTE</a:t>
            </a:r>
            <a:endParaRPr lang="it-IT" sz="1300" b="1" dirty="0">
              <a:solidFill>
                <a:prstClr val="black"/>
              </a:solidFill>
            </a:endParaRPr>
          </a:p>
        </p:txBody>
      </p:sp>
      <p:sp>
        <p:nvSpPr>
          <p:cNvPr id="24" name="Freccia a destra 23"/>
          <p:cNvSpPr/>
          <p:nvPr/>
        </p:nvSpPr>
        <p:spPr>
          <a:xfrm>
            <a:off x="6019710" y="665133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083" tIns="61043" rIns="122083" bIns="61043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8078034" y="2586957"/>
            <a:ext cx="4299432" cy="5669201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pPr algn="just"/>
            <a:r>
              <a:rPr lang="it-IT" sz="1000" b="1" u="sng" dirty="0">
                <a:solidFill>
                  <a:prstClr val="black"/>
                </a:solidFill>
              </a:rPr>
              <a:t>EVIDENZE (INDICATORI)</a:t>
            </a:r>
          </a:p>
          <a:p>
            <a:pPr algn="just"/>
            <a:endParaRPr lang="it-IT" sz="1000" b="1" u="sng" dirty="0">
              <a:solidFill>
                <a:prstClr val="black"/>
              </a:solidFill>
            </a:endParaRPr>
          </a:p>
          <a:p>
            <a:pPr marL="342651" indent="-342651">
              <a:buFont typeface="Symbol"/>
              <a:buChar char=""/>
            </a:pPr>
            <a:r>
              <a:rPr lang="it-IT" sz="1000" dirty="0">
                <a:solidFill>
                  <a:prstClr val="black"/>
                </a:solidFill>
              </a:rPr>
              <a:t>Coordinare i movimenti del corpo in relazione all’uso di attrezzi</a:t>
            </a:r>
          </a:p>
          <a:p>
            <a:pPr marL="342651" indent="-342651">
              <a:buFont typeface="Symbol"/>
              <a:buChar char=""/>
            </a:pPr>
            <a:r>
              <a:rPr lang="it-IT" sz="1000" dirty="0">
                <a:solidFill>
                  <a:prstClr val="black"/>
                </a:solidFill>
              </a:rPr>
              <a:t>Controllare il ritmo respiratorio durante e dopo l’esercizio</a:t>
            </a:r>
          </a:p>
          <a:p>
            <a:pPr marL="342651" indent="-342651">
              <a:buFont typeface="Symbol"/>
              <a:buChar char=""/>
            </a:pPr>
            <a:r>
              <a:rPr lang="it-IT" sz="1000" dirty="0">
                <a:solidFill>
                  <a:prstClr val="black"/>
                </a:solidFill>
              </a:rPr>
              <a:t>Riconoscere ed utilizzare i diversi gradi di tensione e rilassamento per eseguire esercizi</a:t>
            </a:r>
          </a:p>
          <a:p>
            <a:pPr marL="342651" indent="-342651">
              <a:buFont typeface="Symbol"/>
              <a:buChar char=""/>
            </a:pPr>
            <a:r>
              <a:rPr lang="it-IT" sz="1000" dirty="0">
                <a:solidFill>
                  <a:prstClr val="black"/>
                </a:solidFill>
              </a:rPr>
              <a:t>Coordinare i movimenti del corpo e le facoltà sensoriali per eseguire lanci, esercizi di destrezza e precisione, ecc.</a:t>
            </a:r>
          </a:p>
          <a:p>
            <a:pPr marL="342651" indent="-342651">
              <a:buFont typeface="Symbol"/>
              <a:buChar char=""/>
            </a:pPr>
            <a:r>
              <a:rPr lang="it-IT" sz="1000" dirty="0">
                <a:solidFill>
                  <a:prstClr val="black"/>
                </a:solidFill>
              </a:rPr>
              <a:t>Affinare gli schemi motori statici anche utilizzando piccoli e grandi attrezzi</a:t>
            </a:r>
          </a:p>
          <a:p>
            <a:pPr marL="342651" indent="-342651">
              <a:buFont typeface="Symbol"/>
              <a:buChar char=""/>
            </a:pPr>
            <a:r>
              <a:rPr lang="it-IT" sz="1000" dirty="0">
                <a:solidFill>
                  <a:prstClr val="black"/>
                </a:solidFill>
              </a:rPr>
              <a:t>Affinare gli schemi motori dinamici anche utilizzando piccoli e grandi attrezzi</a:t>
            </a:r>
          </a:p>
          <a:p>
            <a:pPr marL="342651" indent="-342651">
              <a:buFont typeface="Symbol"/>
              <a:buChar char=""/>
            </a:pPr>
            <a:r>
              <a:rPr lang="it-IT" sz="1000" dirty="0">
                <a:solidFill>
                  <a:prstClr val="black"/>
                </a:solidFill>
              </a:rPr>
              <a:t>Coordinare diversi schemi motori di base (camminare palleggiando e lanciando, correre e lanciare un attrezzo, ecc.)</a:t>
            </a:r>
          </a:p>
          <a:p>
            <a:pPr marL="342651" indent="-342651" algn="just">
              <a:buFont typeface="Symbol"/>
              <a:buChar char=""/>
            </a:pPr>
            <a:r>
              <a:rPr lang="x-none" sz="1000">
                <a:solidFill>
                  <a:prstClr val="black"/>
                </a:solidFill>
              </a:rPr>
              <a:t>Eseguire  correttamente capriol</a:t>
            </a:r>
            <a:r>
              <a:rPr lang="it-IT" sz="1000" dirty="0">
                <a:solidFill>
                  <a:prstClr val="black"/>
                </a:solidFill>
              </a:rPr>
              <a:t>e, effettuare esercizi ginnici con attrezzi (parallele, anelli, pertica, ecc. e a corpo libero)</a:t>
            </a:r>
          </a:p>
          <a:p>
            <a:pPr marL="342651" indent="-342651" algn="just">
              <a:buFont typeface="Symbol"/>
              <a:buChar char=""/>
            </a:pPr>
            <a:r>
              <a:rPr lang="it-IT" sz="1000" dirty="0">
                <a:solidFill>
                  <a:prstClr val="black"/>
                </a:solidFill>
              </a:rPr>
              <a:t>Eseguire esercizi di ginnastica ritmica e danza sportiva</a:t>
            </a:r>
          </a:p>
          <a:p>
            <a:pPr marL="125642" indent="180214" algn="just"/>
            <a:r>
              <a:rPr lang="x-none" sz="1000">
                <a:solidFill>
                  <a:prstClr val="black"/>
                </a:solidFill>
              </a:rPr>
              <a:t> </a:t>
            </a:r>
            <a:endParaRPr lang="it-IT" sz="1000" dirty="0">
              <a:solidFill>
                <a:prstClr val="black"/>
              </a:solidFill>
            </a:endParaRPr>
          </a:p>
          <a:p>
            <a:pPr algn="just"/>
            <a:r>
              <a:rPr lang="it-IT" sz="1000" b="1" u="sng" dirty="0">
                <a:solidFill>
                  <a:prstClr val="black"/>
                </a:solidFill>
              </a:rPr>
              <a:t>COMPITI SIGNIFICATIVI (esempi)</a:t>
            </a:r>
          </a:p>
          <a:p>
            <a:pPr marL="342651" indent="-342651">
              <a:buFont typeface="Symbol"/>
              <a:buChar char=""/>
            </a:pPr>
            <a:r>
              <a:rPr lang="it-IT" sz="1000" dirty="0">
                <a:solidFill>
                  <a:prstClr val="black"/>
                </a:solidFill>
              </a:rPr>
              <a:t>Superare correndo (saltellando, camminando all’indietro) alcuni ostacoli ad altezze diverse.</a:t>
            </a:r>
          </a:p>
          <a:p>
            <a:pPr marL="342651" indent="-342651">
              <a:buFont typeface="Symbol"/>
              <a:buChar char=""/>
            </a:pPr>
            <a:r>
              <a:rPr lang="it-IT" sz="1000" dirty="0">
                <a:solidFill>
                  <a:prstClr val="black"/>
                </a:solidFill>
              </a:rPr>
              <a:t>Correre ( più o meno velocemente) sugli over.</a:t>
            </a:r>
          </a:p>
          <a:p>
            <a:pPr marL="342651" indent="-342651">
              <a:buFont typeface="Symbol"/>
              <a:buChar char=""/>
            </a:pPr>
            <a:r>
              <a:rPr lang="it-IT" sz="1000" dirty="0">
                <a:solidFill>
                  <a:prstClr val="black"/>
                </a:solidFill>
              </a:rPr>
              <a:t>Rotolare in avanti con una capovolta,.</a:t>
            </a:r>
          </a:p>
          <a:p>
            <a:pPr marL="342651" indent="-342651">
              <a:buFont typeface="Symbol"/>
              <a:buChar char=""/>
            </a:pPr>
            <a:r>
              <a:rPr lang="it-IT" sz="1000" dirty="0">
                <a:solidFill>
                  <a:prstClr val="black"/>
                </a:solidFill>
              </a:rPr>
              <a:t>Saltellare (a piedi uniti , con un piede, a balzi) sui cerchi.</a:t>
            </a:r>
          </a:p>
          <a:p>
            <a:pPr marL="342651" indent="-342651">
              <a:buFont typeface="Symbol"/>
              <a:buChar char=""/>
            </a:pPr>
            <a:r>
              <a:rPr lang="it-IT" sz="1000" dirty="0">
                <a:solidFill>
                  <a:prstClr val="black"/>
                </a:solidFill>
              </a:rPr>
              <a:t>Slalom veloce tra clavette</a:t>
            </a:r>
          </a:p>
          <a:p>
            <a:pPr marL="342651" indent="-342651">
              <a:buFont typeface="Symbol"/>
              <a:buChar char=""/>
            </a:pPr>
            <a:r>
              <a:rPr lang="it-IT" sz="1000" dirty="0">
                <a:solidFill>
                  <a:prstClr val="black"/>
                </a:solidFill>
              </a:rPr>
              <a:t>Traslocare su un asse di equilibrio.</a:t>
            </a:r>
          </a:p>
          <a:p>
            <a:pPr marL="342651" indent="-342651">
              <a:buFont typeface="Symbol"/>
              <a:buChar char=""/>
            </a:pPr>
            <a:r>
              <a:rPr lang="it-IT" sz="1000" dirty="0">
                <a:solidFill>
                  <a:prstClr val="black"/>
                </a:solidFill>
              </a:rPr>
              <a:t>Seguire uno stimolo sonoro a occhi chiusi.</a:t>
            </a:r>
          </a:p>
          <a:p>
            <a:pPr marL="342651" indent="-342651">
              <a:buFont typeface="Symbol"/>
              <a:buChar char=""/>
            </a:pPr>
            <a:r>
              <a:rPr lang="it-IT" sz="1000" dirty="0">
                <a:solidFill>
                  <a:prstClr val="black"/>
                </a:solidFill>
              </a:rPr>
              <a:t>Cadere all’indietro sul tappeto.</a:t>
            </a:r>
          </a:p>
          <a:p>
            <a:pPr marL="342651" indent="-342651">
              <a:buFont typeface="Symbol"/>
              <a:buChar char=""/>
            </a:pPr>
            <a:r>
              <a:rPr lang="x-none" sz="1000">
                <a:solidFill>
                  <a:prstClr val="black"/>
                </a:solidFill>
              </a:rPr>
              <a:t>Movimenti combinati: effettuare sui lati del campo andature diverse (galoppo laterale sul lato lungo, corsa lenta su un lato corto, corsa veloce sull’altro lato lungo, deambulazione normale sull’altro lato corto)</a:t>
            </a:r>
            <a:endParaRPr lang="it-IT" sz="1000" dirty="0">
              <a:solidFill>
                <a:prstClr val="black"/>
              </a:solidFill>
            </a:endParaRPr>
          </a:p>
          <a:p>
            <a:pPr marL="342651" indent="-342651">
              <a:buFont typeface="Symbol"/>
              <a:buChar char=""/>
            </a:pPr>
            <a:r>
              <a:rPr lang="it-IT" sz="1000" dirty="0">
                <a:solidFill>
                  <a:prstClr val="black"/>
                </a:solidFill>
                <a:latin typeface="Arial Narrow"/>
                <a:ea typeface="Times New Roman"/>
              </a:rPr>
              <a:t>Partecipare ai giochi conoscendo le regole e rispettandole</a:t>
            </a:r>
            <a:endParaRPr lang="it-IT" sz="10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651" indent="-342651">
              <a:buFont typeface="Symbol"/>
              <a:buChar char=""/>
            </a:pPr>
            <a:r>
              <a:rPr lang="it-IT" sz="1000" dirty="0">
                <a:solidFill>
                  <a:prstClr val="black"/>
                </a:solidFill>
                <a:latin typeface="Arial Narrow"/>
                <a:ea typeface="Times New Roman"/>
              </a:rPr>
              <a:t>Partecipare attivamente e responsabilmente al gioco per la finalità comune, per l’efficacia del gioco, per il coinvolgimento di tutti</a:t>
            </a:r>
            <a:endParaRPr lang="it-IT" sz="10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651" indent="-342651">
              <a:buFont typeface="Symbol"/>
              <a:buChar char=""/>
            </a:pPr>
            <a:r>
              <a:rPr lang="it-IT" sz="1000" dirty="0">
                <a:solidFill>
                  <a:prstClr val="black"/>
                </a:solidFill>
                <a:latin typeface="Arial Narrow"/>
                <a:ea typeface="Times New Roman"/>
              </a:rPr>
              <a:t>Partecipare ai giochi  a squadre accettando vittorie e sconfitte</a:t>
            </a:r>
            <a:endParaRPr lang="it-IT" sz="10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4585642" y="3020290"/>
            <a:ext cx="3240362" cy="417646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pPr algn="just"/>
            <a:r>
              <a:rPr lang="it-IT" sz="1000" b="1" u="sng" dirty="0">
                <a:solidFill>
                  <a:prstClr val="black"/>
                </a:solidFill>
              </a:rPr>
              <a:t>EVIDENZE (INDICATORI)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Coordinare azioni e schemi motori e utilizza strumenti ginnici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Partecipare a giochi rispettando le regole e gestendo ruoli ed eventuali conflitti 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Utilizzare il movimento come espressione di stati d’animo diversi 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Assumere comportamenti corretti dal punto di vista igienico, sanitario e e della sicurezza  di sé  e degli altri </a:t>
            </a:r>
          </a:p>
          <a:p>
            <a:pPr marL="171325" indent="-171325" algn="just">
              <a:buFont typeface="Arial" pitchFamily="34" charset="0"/>
              <a:buChar char="•"/>
            </a:pPr>
            <a:endParaRPr lang="it-IT" sz="1000" dirty="0">
              <a:solidFill>
                <a:prstClr val="black"/>
              </a:solidFill>
            </a:endParaRPr>
          </a:p>
          <a:p>
            <a:pPr algn="just"/>
            <a:endParaRPr lang="it-IT" sz="1000" dirty="0">
              <a:solidFill>
                <a:prstClr val="black"/>
              </a:solidFill>
            </a:endParaRPr>
          </a:p>
          <a:p>
            <a:pPr marL="180848" indent="-180848" algn="just">
              <a:buFont typeface="+mj-lt"/>
              <a:buAutoNum type="romanUcPeriod"/>
            </a:pPr>
            <a:endParaRPr lang="it-IT" sz="1000" dirty="0">
              <a:solidFill>
                <a:prstClr val="black"/>
              </a:solidFill>
            </a:endParaRPr>
          </a:p>
          <a:p>
            <a:pPr marL="180848" indent="-180848" algn="just">
              <a:buFont typeface="+mj-lt"/>
              <a:buAutoNum type="romanUcPeriod"/>
            </a:pPr>
            <a:endParaRPr lang="it-IT" sz="1000" dirty="0">
              <a:solidFill>
                <a:prstClr val="black"/>
              </a:solidFill>
            </a:endParaRPr>
          </a:p>
          <a:p>
            <a:pPr algn="just"/>
            <a:r>
              <a:rPr lang="it-IT" sz="1000" b="1" u="sng" dirty="0">
                <a:solidFill>
                  <a:prstClr val="black"/>
                </a:solidFill>
              </a:rPr>
              <a:t>COMPITI SIGNIFICATIVI (esempi)</a:t>
            </a:r>
          </a:p>
          <a:p>
            <a:pPr algn="just"/>
            <a:endParaRPr lang="it-IT" sz="1000" b="1" u="sng" dirty="0">
              <a:solidFill>
                <a:prstClr val="black"/>
              </a:solidFill>
            </a:endParaRP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Partecipare a eventi ludici e sportivi rispettando le regole e tenendo comportamenti improntati a fair-play, lealtà e correttezza 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Rappresentare drammatizzazioni attraverso il movimento, la danza, l’uso espressivo  del corpo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Effettuare giochi di comunicazione non verbale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Costruire decaloghi, schede, vademecum relativi ai corretti stili di vita per la conservazione della propria salute e dell’ambiente</a:t>
            </a:r>
          </a:p>
          <a:p>
            <a:pPr marL="171325" indent="-171325" algn="just">
              <a:buFont typeface="Arial" pitchFamily="34" charset="0"/>
              <a:buChar char="•"/>
            </a:pPr>
            <a:endParaRPr lang="it-IT" sz="1300" dirty="0">
              <a:solidFill>
                <a:prstClr val="black"/>
              </a:solidFill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568154" y="2586952"/>
            <a:ext cx="3816424" cy="5823003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pPr algn="just"/>
            <a:r>
              <a:rPr lang="it-IT" sz="1000" b="1" u="sng" dirty="0">
                <a:solidFill>
                  <a:prstClr val="black"/>
                </a:solidFill>
              </a:rPr>
              <a:t>EVIDENZE (INDICATORI)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Individuare e nominare le parti del proprio corpo e descriverne le funzioni 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Individuare semplici norme di igiene del proprio corpo e osservarle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Gestire in autonomia alcune azioni di routine di vita quotidiana: mangiare utilizzando le posate, vestirsi, svestirsi, utilizzare i servizi igienici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Padroneggiare gli schemi motori di base statici e dinamici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Controllare la motricità fine in operazioni di routine: colorare, piegare, tagliare, eseguire semplici compiti grafici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Controllare i propri movimenti per evitare rischi per se e per gli altri; 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Osservare comportamenti atti a prevenire rischi;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Esprimere intenzionalmente  messaggi attraverso il corpo: espressione non verbale, danze, drammatizzazioni, giochi di mimo;</a:t>
            </a:r>
          </a:p>
          <a:p>
            <a:pPr marL="171325" indent="-171325" algn="just">
              <a:buFont typeface="Arial" pitchFamily="34" charset="0"/>
              <a:buChar char="•"/>
            </a:pPr>
            <a:r>
              <a:rPr lang="it-IT" sz="1000" dirty="0">
                <a:solidFill>
                  <a:prstClr val="black"/>
                </a:solidFill>
              </a:rPr>
              <a:t>Eseguire giochi di movimento individuali e di squadra rispettando i compagni, le cose, le regole.</a:t>
            </a:r>
          </a:p>
          <a:p>
            <a:pPr algn="just"/>
            <a:r>
              <a:rPr lang="it-IT" sz="1000" b="1" u="sng" dirty="0">
                <a:solidFill>
                  <a:prstClr val="black"/>
                </a:solidFill>
              </a:rPr>
              <a:t>COMPITI SIGNIFICATIVI (esempi)</a:t>
            </a:r>
          </a:p>
          <a:p>
            <a:pPr marL="171325" indent="-171325" algn="just">
              <a:buFontTx/>
              <a:buChar char="-"/>
            </a:pPr>
            <a:r>
              <a:rPr lang="it-IT" sz="1000" dirty="0">
                <a:solidFill>
                  <a:prstClr val="black"/>
                </a:solidFill>
              </a:rPr>
              <a:t>Individuare e disegnare il corpo e le parti guardando i compagni o guardandosi allo specchio;</a:t>
            </a:r>
          </a:p>
          <a:p>
            <a:pPr marL="171325" indent="-171325" algn="just">
              <a:buFontTx/>
              <a:buChar char="-"/>
            </a:pPr>
            <a:r>
              <a:rPr lang="it-IT" sz="1000" dirty="0">
                <a:solidFill>
                  <a:prstClr val="black"/>
                </a:solidFill>
              </a:rPr>
              <a:t>Denominare parti e funzioni;</a:t>
            </a:r>
          </a:p>
          <a:p>
            <a:pPr marL="171325" indent="-171325" algn="just">
              <a:buFontTx/>
              <a:buChar char="-"/>
            </a:pPr>
            <a:r>
              <a:rPr lang="it-IT" sz="1000" dirty="0">
                <a:solidFill>
                  <a:prstClr val="black"/>
                </a:solidFill>
              </a:rPr>
              <a:t>Eseguire giochi motori di individuazione accompagnate da giochi sonori ( canzoncine, ritmi) per la denominazione;</a:t>
            </a:r>
          </a:p>
          <a:p>
            <a:pPr marL="171325" indent="-171325" algn="just">
              <a:buFontTx/>
              <a:buChar char="-"/>
            </a:pPr>
            <a:r>
              <a:rPr lang="it-IT" sz="1000" dirty="0">
                <a:solidFill>
                  <a:prstClr val="black"/>
                </a:solidFill>
              </a:rPr>
              <a:t>Ideare ed eseguire danze per esercitare diverse parti del corpo: camminare su un piede, saltellare, accompagnare una filastrocca o un ritmo;</a:t>
            </a:r>
          </a:p>
          <a:p>
            <a:pPr marL="171325" indent="-171325" algn="just">
              <a:buFontTx/>
              <a:buChar char="-"/>
            </a:pPr>
            <a:r>
              <a:rPr lang="it-IT" sz="1000" dirty="0">
                <a:solidFill>
                  <a:prstClr val="black"/>
                </a:solidFill>
              </a:rPr>
              <a:t>Eseguire semplici giochi di squadra, rispettando le regole date;</a:t>
            </a:r>
          </a:p>
          <a:p>
            <a:pPr marL="171325" indent="-171325" algn="just">
              <a:buFontTx/>
              <a:buChar char="-"/>
            </a:pPr>
            <a:r>
              <a:rPr lang="it-IT" sz="1000" dirty="0">
                <a:solidFill>
                  <a:prstClr val="black"/>
                </a:solidFill>
              </a:rPr>
              <a:t>In una discussione con i compagni individuare comportamenti di per sé pericolosi nel gioco e nei movimenti e suggerire il comportamento corretto;</a:t>
            </a:r>
          </a:p>
          <a:p>
            <a:pPr marL="171325" indent="-171325" algn="just">
              <a:buFontTx/>
              <a:buChar char="-"/>
            </a:pPr>
            <a:r>
              <a:rPr lang="it-IT" sz="1000" dirty="0">
                <a:solidFill>
                  <a:prstClr val="black"/>
                </a:solidFill>
              </a:rPr>
              <a:t>In una discussione di gruppo individuare con il supporto dell’insegnante comportamenti alimentari corretti e nocivi;</a:t>
            </a:r>
          </a:p>
          <a:p>
            <a:pPr marL="171325" indent="-171325" algn="just">
              <a:buFontTx/>
              <a:buChar char="-"/>
            </a:pPr>
            <a:r>
              <a:rPr lang="it-IT" sz="1000" dirty="0">
                <a:solidFill>
                  <a:prstClr val="black"/>
                </a:solidFill>
              </a:rPr>
              <a:t>Ipotizzare una giornata di sana alimentazione ( colazione, merenda, pranzo, merenda, cena).</a:t>
            </a:r>
            <a:endParaRPr lang="it-IT" sz="1000" b="1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12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68152" y="1560240"/>
            <a:ext cx="12097344" cy="4477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200" b="1" dirty="0">
                <a:solidFill>
                  <a:srgbClr val="000000"/>
                </a:solidFill>
                <a:ea typeface="Calibri"/>
                <a:cs typeface="Times New Roman"/>
              </a:rPr>
              <a:t>La verifica e la successiva valutazione degli indicatori descritti  verranno  effettuate in itinere tramite :</a:t>
            </a:r>
            <a:endParaRPr lang="it-IT" sz="1200" dirty="0">
              <a:ea typeface="Calibri"/>
              <a:cs typeface="Times New Roman"/>
            </a:endParaRPr>
          </a:p>
          <a:p>
            <a:pPr marL="342900" lvl="0" indent="-342900">
              <a:buFont typeface="Symbol"/>
              <a:buChar char=""/>
            </a:pPr>
            <a:r>
              <a:rPr lang="it-IT" sz="1200" dirty="0">
                <a:solidFill>
                  <a:srgbClr val="000000"/>
                </a:solidFill>
                <a:ea typeface="Calibri"/>
                <a:cs typeface="Times New Roman"/>
              </a:rPr>
              <a:t>l’osservazione occasionale e sistematica del comportamento verbale ,motorio ,logico ,esperienziale, relazionale degli alunni .</a:t>
            </a:r>
            <a:endParaRPr lang="it-IT" sz="1200" dirty="0"/>
          </a:p>
          <a:p>
            <a:pPr marL="342900" lvl="0" indent="-342900">
              <a:buFont typeface="Symbol"/>
              <a:buChar char=""/>
            </a:pPr>
            <a:r>
              <a:rPr lang="it-IT" sz="1200" dirty="0">
                <a:solidFill>
                  <a:srgbClr val="000000"/>
                </a:solidFill>
                <a:ea typeface="Calibri"/>
                <a:cs typeface="Times New Roman"/>
              </a:rPr>
              <a:t>Le Prove oggettive con l’ausilio di schede strutturate ,giochi strutturati.</a:t>
            </a:r>
            <a:endParaRPr lang="it-IT" sz="1200" dirty="0"/>
          </a:p>
          <a:p>
            <a:pPr marL="342900" lvl="0" indent="-342900">
              <a:buFont typeface="Symbol"/>
              <a:buChar char=""/>
            </a:pPr>
            <a:r>
              <a:rPr lang="it-IT" sz="1200" dirty="0">
                <a:solidFill>
                  <a:srgbClr val="000000"/>
                </a:solidFill>
                <a:ea typeface="Calibri"/>
                <a:cs typeface="Times New Roman"/>
              </a:rPr>
              <a:t>Le Prove aperte: conversazioni, drammatizzazioni ,elaborati grafico /pittorici ,attività ludiche </a:t>
            </a:r>
            <a:endParaRPr lang="it-IT" sz="1200" dirty="0"/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it-IT" sz="1200" dirty="0">
                <a:solidFill>
                  <a:srgbClr val="000000"/>
                </a:solidFill>
                <a:ea typeface="Calibri"/>
                <a:cs typeface="Times New Roman"/>
              </a:rPr>
              <a:t>La registrazione  dei dati rilevati.</a:t>
            </a:r>
            <a:endParaRPr lang="it-IT" sz="12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200" dirty="0">
                <a:ea typeface="Calibri"/>
                <a:cs typeface="Times New Roman"/>
              </a:rPr>
              <a:t> </a:t>
            </a:r>
            <a:endParaRPr lang="it-IT" sz="12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it-IT" sz="12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200" b="1" dirty="0" smtClean="0">
                <a:ea typeface="Calibri"/>
                <a:cs typeface="Times New Roman"/>
              </a:rPr>
              <a:t>Di seguito vengono riportate le rubriche di valutazione in riferimento alle sopra tabelle di evidenze e compiti significativi</a:t>
            </a:r>
            <a:endParaRPr lang="it-IT" sz="1200" b="1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200" b="1" dirty="0"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200" b="1" dirty="0">
                <a:ea typeface="Calibri"/>
                <a:cs typeface="Times New Roman"/>
              </a:rPr>
              <a:t>Metodo di misurazione degli indicatori esplicativi</a:t>
            </a:r>
            <a:r>
              <a:rPr lang="it-IT" sz="1200" dirty="0">
                <a:ea typeface="Calibri"/>
                <a:cs typeface="Times New Roman"/>
              </a:rPr>
              <a:t> 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200" b="1" dirty="0">
                <a:ea typeface="Calibri"/>
                <a:cs typeface="Times New Roman"/>
              </a:rPr>
              <a:t>A – AVANZATO</a:t>
            </a:r>
            <a:r>
              <a:rPr lang="it-IT" sz="1200" dirty="0">
                <a:ea typeface="Calibri"/>
                <a:cs typeface="Times New Roman"/>
              </a:rPr>
              <a:t> ( l’alunno svolge le consegne in piena autonomia mostrando padronanza e precisione       ,esprime di possedere la competenza indicata  raggiungendo il massimo livello di conoscenze e abilità acquisite 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200" b="1" dirty="0">
                <a:ea typeface="Calibri"/>
                <a:cs typeface="Times New Roman"/>
              </a:rPr>
              <a:t>B – INTERMEDIO</a:t>
            </a:r>
            <a:r>
              <a:rPr lang="it-IT" sz="1200" dirty="0">
                <a:ea typeface="Calibri"/>
                <a:cs typeface="Times New Roman"/>
              </a:rPr>
              <a:t> (l’alunno svolge consegne e risolve problemi in situazioni note  mostrando di sapere utilizzare le conoscenze e le abilità acquisite 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200" b="1" dirty="0">
                <a:ea typeface="Calibri"/>
                <a:cs typeface="Times New Roman"/>
              </a:rPr>
              <a:t>C- BASE</a:t>
            </a:r>
            <a:r>
              <a:rPr lang="it-IT" sz="1200" dirty="0">
                <a:ea typeface="Calibri"/>
                <a:cs typeface="Times New Roman"/>
              </a:rPr>
              <a:t> (l’alunno svolge semplici consegne anche in situazioni nuove ,mostrando di possedere conoscenze e abilità fondamentali 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200" b="1" dirty="0">
                <a:ea typeface="Calibri"/>
                <a:cs typeface="Times New Roman"/>
              </a:rPr>
              <a:t>D – INIZIALE</a:t>
            </a:r>
            <a:r>
              <a:rPr lang="it-IT" sz="1200" dirty="0">
                <a:ea typeface="Calibri"/>
                <a:cs typeface="Times New Roman"/>
              </a:rPr>
              <a:t> (l’alunno se opportunamente guidato svolge semplici compiti in situazioni note )</a:t>
            </a:r>
          </a:p>
        </p:txBody>
      </p:sp>
    </p:spTree>
    <p:extLst>
      <p:ext uri="{BB962C8B-B14F-4D97-AF65-F5344CB8AC3E}">
        <p14:creationId xmlns:p14="http://schemas.microsoft.com/office/powerpoint/2010/main" val="3959192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231163"/>
              </p:ext>
            </p:extLst>
          </p:nvPr>
        </p:nvGraphicFramePr>
        <p:xfrm>
          <a:off x="1504247" y="1704257"/>
          <a:ext cx="10317337" cy="6985373"/>
        </p:xfrm>
        <a:graphic>
          <a:graphicData uri="http://schemas.openxmlformats.org/drawingml/2006/table">
            <a:tbl>
              <a:tblPr firstRow="1" firstCol="1" bandRow="1"/>
              <a:tblGrid>
                <a:gridCol w="2345404"/>
                <a:gridCol w="260524"/>
                <a:gridCol w="200721"/>
                <a:gridCol w="189958"/>
                <a:gridCol w="115643"/>
                <a:gridCol w="115643"/>
                <a:gridCol w="189958"/>
                <a:gridCol w="189958"/>
                <a:gridCol w="230278"/>
                <a:gridCol w="200721"/>
                <a:gridCol w="216530"/>
                <a:gridCol w="189958"/>
                <a:gridCol w="189958"/>
                <a:gridCol w="189958"/>
                <a:gridCol w="189958"/>
                <a:gridCol w="189958"/>
                <a:gridCol w="189958"/>
                <a:gridCol w="232341"/>
                <a:gridCol w="115643"/>
                <a:gridCol w="115643"/>
                <a:gridCol w="189958"/>
                <a:gridCol w="189958"/>
                <a:gridCol w="115643"/>
                <a:gridCol w="115643"/>
                <a:gridCol w="189958"/>
                <a:gridCol w="189958"/>
                <a:gridCol w="189958"/>
                <a:gridCol w="194532"/>
                <a:gridCol w="189958"/>
                <a:gridCol w="189958"/>
                <a:gridCol w="189958"/>
                <a:gridCol w="193846"/>
                <a:gridCol w="189958"/>
                <a:gridCol w="189958"/>
                <a:gridCol w="189958"/>
                <a:gridCol w="190410"/>
                <a:gridCol w="194532"/>
                <a:gridCol w="195221"/>
                <a:gridCol w="194532"/>
                <a:gridCol w="195221"/>
                <a:gridCol w="194532"/>
                <a:gridCol w="195221"/>
                <a:gridCol w="194532"/>
                <a:gridCol w="195221"/>
              </a:tblGrid>
              <a:tr h="572978">
                <a:tc gridSpan="4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TABELLA RIASSUNTIVA PER LA VALUTAZIONE DELLE COMPETENZE ACQUISITE DAI BAMBINI ALLA FINE DELLA  SCUOLA DELL’INFANZIA                                             </a:t>
                      </a:r>
                      <a:r>
                        <a:rPr lang="it-IT" sz="11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il corpo e il movimento  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9906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INDICATORI DI COMPETENZE </a:t>
                      </a:r>
                      <a:endParaRPr lang="it-I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N° D’ORDINE</a:t>
                      </a:r>
                      <a:endParaRPr lang="it-I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574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Dimostra di avere consapevolezza del sé corporeo. 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2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Riconosce le varie parti del corpo su se stesso e sugli altri .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Ha acquisito buone norme e pratiche igienico - alimentari .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Rappresenta sé stesso ed altri con  il disegno grafico. 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Comprende i principali concetti topologici .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Sa orientarsi nello spazio grafico.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Utilizza appropriatamente i cinque sensi. 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Dimostra una lateralità: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Destra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sinistra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Utilizza correttamente gli schemi motori di base.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3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Sa orientarsi e muoversi adeguatamente  nello spazio circostante.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3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Effettua percorsi strutturati.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3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Esegue e condivide semplici movimenti abbinati a ritmi sonori e musicali .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1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Ha acquisito gli schemi fino-motori.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3941" marR="6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5253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394878"/>
              </p:ext>
            </p:extLst>
          </p:nvPr>
        </p:nvGraphicFramePr>
        <p:xfrm>
          <a:off x="1796099" y="3173351"/>
          <a:ext cx="9209409" cy="4442714"/>
        </p:xfrm>
        <a:graphic>
          <a:graphicData uri="http://schemas.openxmlformats.org/drawingml/2006/table">
            <a:tbl>
              <a:tblPr firstRow="1" firstCol="1" bandRow="1"/>
              <a:tblGrid>
                <a:gridCol w="1779270"/>
                <a:gridCol w="1009651"/>
                <a:gridCol w="1196341"/>
                <a:gridCol w="1370330"/>
                <a:gridCol w="1285241"/>
                <a:gridCol w="1285241"/>
                <a:gridCol w="1283335"/>
              </a:tblGrid>
              <a:tr h="327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DIMENSIONI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CRITERI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INDICATORI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EVIDENZE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AVANZATO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10/9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INTERMEDIO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BASE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7/6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INIZIALE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5/4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2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1)PARTECIPARE E CONOSCERE IL PROPRIO CORPO IN RELAZIONE ALLO SPAZIO E AL TEMPO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1)COORDINARE  AZIONI E SCHEMI MOTORI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Individua e riconosce le varie parti del corpo su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 se e gli altri</a:t>
                      </a:r>
                      <a:r>
                        <a:rPr lang="it-IT" sz="800">
                          <a:effectLst/>
                          <a:latin typeface="ArialNarrow"/>
                          <a:ea typeface="Times New Roman"/>
                          <a:cs typeface="ArialNarrow"/>
                        </a:rPr>
                        <a:t>.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Padroneggia tutti gli schemi motori di base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313055" algn="l"/>
                        </a:tabLst>
                      </a:pPr>
                      <a:r>
                        <a:rPr lang="it-IT" sz="800" dirty="0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Utilizza perfettamente tutti gli schemi motori di base.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Coordina tra loro alcuni schemi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motori di base con discreto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autocontrollo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Individua le caratteristiche essenziali del proprio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corpo nella sua globalita (dimensioni, forma,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posizione, peso</a:t>
                      </a:r>
                      <a:r>
                        <a:rPr lang="it-IT" sz="800">
                          <a:effectLst/>
                          <a:latin typeface="ArialNarrow"/>
                          <a:ea typeface="Times New Roman"/>
                          <a:cs typeface="ArialNarrow"/>
                        </a:rPr>
                        <a:t>…).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4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2526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2)COMUNICARE CON IL CORPO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2) UTILIZZARE IL MOVIMENTO COME ESPRESSIONE DI STATO D’ANIMO DIVERSI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RAPPRESENTARE DRAMMATIZZAZIONI ATTRAVERSO IL MOVIMENTO, LA DANZA, L’USO ESPRESSIVO DEL CORPO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Padroneggia il proprio corpo per esprimere producendo vissuti e  stati d’animo e sensazioni, attraverso la drammatizzazione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Utilizza il corpo per esprimere sensazioni,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emozioni, per accompagnare ritmi, brani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musicali, nel gioco simbolico e nelle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drammatizzazioni.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Utilizza il corpo e il movimento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 esprimersi in consegne guidate e nelle drammatizzazioni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Utilizza il corpo e il movimento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 esprimere vissuti e stati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it-IT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’</a:t>
                      </a: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animo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3)CONOSCERE NORME DI SALUTE, BENESSERE, PREVENZIONE E SICUREZZA 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3) ASSUMERE COMPORTAMNETI CORRETTI DAL PUNTO DI VISTA IGIENICO-SANITARIO E DELLA SICUREZZA DI Sé E DEGLI ALTRI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SCHEMI E STILI DI VITA PER LA CONSERVAZIONE DELLA PROPRIA SALUTE E DELL’AMBIENTE.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Padroneggia criteri base di igiene, di sicurezza per se e per gli altri.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Rispetta criteri base di igiene, di sicurezza per se e per gli altri.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Osserva le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norme igieniche e comportamenti di prevenzione degli infortuni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le basilari misure dell</a:t>
                      </a:r>
                      <a:r>
                        <a:rPr lang="it-IT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’</a:t>
                      </a: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igiene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personale che segue in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autonomia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1767293" y="2928399"/>
            <a:ext cx="9721081" cy="269236"/>
          </a:xfrm>
          <a:prstGeom prst="rect">
            <a:avLst/>
          </a:prstGeom>
        </p:spPr>
        <p:txBody>
          <a:bodyPr wrap="square" lIns="91372" tIns="45686" rIns="91372" bIns="45686">
            <a:spAutoFit/>
          </a:bodyPr>
          <a:lstStyle/>
          <a:p>
            <a:pPr algn="ctr">
              <a:lnSpc>
                <a:spcPct val="115000"/>
              </a:lnSpc>
            </a:pPr>
            <a:r>
              <a:rPr lang="it-IT" sz="1000" b="1" dirty="0">
                <a:ea typeface="Times New Roman"/>
                <a:cs typeface="Times New Roman"/>
              </a:rPr>
              <a:t>RUBRICA DI VALUTAZIONE DELLA </a:t>
            </a:r>
            <a:r>
              <a:rPr lang="it-IT" sz="1000" b="1" dirty="0" err="1">
                <a:ea typeface="Times New Roman"/>
                <a:cs typeface="Times New Roman"/>
              </a:rPr>
              <a:t>DISCIPLINA</a:t>
            </a:r>
            <a:r>
              <a:rPr lang="it-IT" sz="1000" b="1" dirty="0" err="1" smtClean="0">
                <a:ea typeface="Times New Roman"/>
                <a:cs typeface="Times New Roman"/>
              </a:rPr>
              <a:t>_”</a:t>
            </a:r>
            <a:r>
              <a:rPr lang="it-IT" sz="1000" b="1" dirty="0" err="1">
                <a:ea typeface="Times New Roman"/>
                <a:cs typeface="Times New Roman"/>
              </a:rPr>
              <a:t>educazione</a:t>
            </a:r>
            <a:r>
              <a:rPr lang="it-IT" sz="1000" b="1" dirty="0">
                <a:ea typeface="Times New Roman"/>
                <a:cs typeface="Times New Roman"/>
              </a:rPr>
              <a:t> fisica </a:t>
            </a:r>
            <a:r>
              <a:rPr lang="it-IT" sz="1000" b="1" dirty="0" smtClean="0">
                <a:ea typeface="Times New Roman"/>
                <a:cs typeface="Times New Roman"/>
              </a:rPr>
              <a:t>“ scuola primaria</a:t>
            </a:r>
            <a:endParaRPr lang="it-IT" sz="1000" b="1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9537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20717"/>
              </p:ext>
            </p:extLst>
          </p:nvPr>
        </p:nvGraphicFramePr>
        <p:xfrm>
          <a:off x="1796103" y="2936752"/>
          <a:ext cx="9209409" cy="4915915"/>
        </p:xfrm>
        <a:graphic>
          <a:graphicData uri="http://schemas.openxmlformats.org/drawingml/2006/table">
            <a:tbl>
              <a:tblPr firstRow="1" firstCol="1" bandRow="1"/>
              <a:tblGrid>
                <a:gridCol w="1779270"/>
                <a:gridCol w="1009651"/>
                <a:gridCol w="1196341"/>
                <a:gridCol w="1370330"/>
                <a:gridCol w="1285241"/>
                <a:gridCol w="1285241"/>
                <a:gridCol w="1283335"/>
              </a:tblGrid>
              <a:tr h="327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DIMENSIONI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CRITERI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INDICATORI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EVIDENZE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AVANZATO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10/9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INTERMEDIO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BASE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7/6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INIZIALE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5/4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2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1)PERCEPIRE  E CONOSCERE IL PROPRIO CORPO IN RELAZIONE ALLO SPAZIO E AL TEMPO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1) COORDINARE  AZIONI E SCHEMI MOTORI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Coordinare diversi schemi motori di base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Padroneggia le proprie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competenze motorie adeguandole a situazioni e contesti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313055" algn="l"/>
                        </a:tabLs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Coordina azioni, schemi motori, gesti in piena autonomia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Coordina azioni, schemi motori, gesti in autonomia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Coordina azioni, schemi motori, gesti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tecnici, con buon autocontrollo e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sufficiente destrezza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4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258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2)COMUNICARE CON IL CORPO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2) UTILIZZARE IL MOVIMENTO COME ESPRESSIONE DI STATO D’ANIMO DIVERSI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Utilizza gli aspetti comunicativo-relazionali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Attraverso il linguaggio non verbale per entrare in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relazione con gli altri e nel rispetto delle regole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Esprime con consapevolezza  gli stati d’animo in attività ludiche, nel gioco libero e di squadra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Esprime in pieno  gli stati d’animo in attività ludiche, nel gioco libero e di squadra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Esprime semplicente  stati d’animo in attività ludiche, nel gioco libero e di squadra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Esprime  stati d’animo in attività ludiche, nel gioco libero e di squadra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3)CONOSCERE NORME DI SALUTE, BENESSERE, PREVENZIONE E SICUREZZA 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3) ASSUMERE COMPORTAMNETI CORRETTI DAL PUNTO DI VISTA IGIENICO-SANITARIO E DELLA SICUREZZA DI Sé E DEGLI ALTRI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Partecipare a eventi ludici e sportivi rispettando le regole e tenendo comportamenti improntati a fair-play, lealtà e correttezza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Applica pienamneti comportamenti di prevenzione e dello star bene 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Riconosce, ricerca e applica a se stesso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comportamenti di promozione dello </a:t>
                      </a:r>
                      <a:r>
                        <a:rPr lang="it-IT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“</a:t>
                      </a: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star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bene</a:t>
                      </a:r>
                      <a:r>
                        <a:rPr lang="it-IT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”</a:t>
                      </a: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in ordine a un sano stile di vita e alla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prevenzione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Utilizza comportamenti corretti in ordine ad un sano stile di vita e prevenzione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Prende consapevolezza di comportamenti corretti in ordine ad un sano stile di vita e prevenzione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1792289" y="2640362"/>
            <a:ext cx="9793088" cy="246221"/>
          </a:xfrm>
          <a:prstGeom prst="rect">
            <a:avLst/>
          </a:prstGeom>
        </p:spPr>
        <p:txBody>
          <a:bodyPr wrap="square" lIns="91372" tIns="45686" rIns="91372" bIns="45686">
            <a:spAutoFit/>
          </a:bodyPr>
          <a:lstStyle/>
          <a:p>
            <a:pPr algn="ctr"/>
            <a:r>
              <a:rPr lang="it-IT" sz="1000" b="1" dirty="0">
                <a:ea typeface="Times New Roman"/>
                <a:cs typeface="Times New Roman"/>
              </a:rPr>
              <a:t>RUBRICA DI VALUTAZIONE DELLA </a:t>
            </a:r>
            <a:r>
              <a:rPr lang="it-IT" sz="1000" b="1" dirty="0" err="1">
                <a:ea typeface="Times New Roman"/>
                <a:cs typeface="Times New Roman"/>
              </a:rPr>
              <a:t>DISCIPLINA___”educazione</a:t>
            </a:r>
            <a:r>
              <a:rPr lang="it-IT" sz="1000" b="1" dirty="0">
                <a:ea typeface="Times New Roman"/>
                <a:cs typeface="Times New Roman"/>
              </a:rPr>
              <a:t> fisica </a:t>
            </a:r>
            <a:r>
              <a:rPr lang="it-IT" sz="1000" b="1" dirty="0" smtClean="0">
                <a:ea typeface="Times New Roman"/>
                <a:cs typeface="Times New Roman"/>
              </a:rPr>
              <a:t>“   Scuola </a:t>
            </a:r>
            <a:r>
              <a:rPr lang="it-IT" sz="1000" b="1" dirty="0">
                <a:ea typeface="Times New Roman"/>
                <a:cs typeface="Times New Roman"/>
              </a:rPr>
              <a:t>Sec. I </a:t>
            </a:r>
            <a:r>
              <a:rPr lang="it-IT" sz="1000" b="1" dirty="0" smtClean="0">
                <a:ea typeface="Times New Roman"/>
                <a:cs typeface="Times New Roman"/>
              </a:rPr>
              <a:t>grado</a:t>
            </a:r>
            <a:endParaRPr lang="it-IT" sz="1000" b="1" dirty="0"/>
          </a:p>
        </p:txBody>
      </p:sp>
    </p:spTree>
    <p:extLst>
      <p:ext uri="{BB962C8B-B14F-4D97-AF65-F5344CB8AC3E}">
        <p14:creationId xmlns:p14="http://schemas.microsoft.com/office/powerpoint/2010/main" val="573084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708500" y="1392531"/>
            <a:ext cx="11392193" cy="5599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127848" tIns="63927" rIns="127848" bIns="63927">
            <a:spAutoFit/>
          </a:bodyPr>
          <a:lstStyle/>
          <a:p>
            <a:pPr defTabSz="1278603" fontAlgn="base">
              <a:spcBef>
                <a:spcPct val="0"/>
              </a:spcBef>
              <a:spcAft>
                <a:spcPct val="0"/>
              </a:spcAft>
              <a:tabLst>
                <a:tab pos="966091" algn="l"/>
                <a:tab pos="1932188" algn="l"/>
                <a:tab pos="2898276" algn="l"/>
                <a:tab pos="3864367" algn="l"/>
                <a:tab pos="4832045" algn="l"/>
                <a:tab pos="5798138" algn="l"/>
                <a:tab pos="6764227" algn="l"/>
                <a:tab pos="7730320" algn="l"/>
                <a:tab pos="8697997" algn="l"/>
                <a:tab pos="9664089" algn="l"/>
                <a:tab pos="10630182" algn="l"/>
                <a:tab pos="11596271" algn="l"/>
              </a:tabLst>
            </a:pPr>
            <a:r>
              <a:rPr lang="it-IT" sz="1300" b="1" dirty="0">
                <a:solidFill>
                  <a:srgbClr val="000000"/>
                </a:solidFill>
                <a:ea typeface="Microsoft YaHei" pitchFamily="34" charset="-122"/>
                <a:cs typeface="Arial" charset="0"/>
              </a:rPr>
              <a:t>COMPETENZA CHIAVE EUROPEA:   </a:t>
            </a:r>
            <a:r>
              <a:rPr lang="it-IT" sz="1400" b="1" dirty="0">
                <a:solidFill>
                  <a:prstClr val="black"/>
                </a:solidFill>
                <a:latin typeface="Arial" charset="0"/>
                <a:cs typeface="Arial" charset="0"/>
              </a:rPr>
              <a:t>Consapevolezza ed espressione </a:t>
            </a:r>
            <a:r>
              <a:rPr lang="it-IT" sz="14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culturale </a:t>
            </a:r>
          </a:p>
          <a:p>
            <a:pPr defTabSz="1278603" fontAlgn="base">
              <a:spcBef>
                <a:spcPct val="0"/>
              </a:spcBef>
              <a:spcAft>
                <a:spcPct val="0"/>
              </a:spcAft>
              <a:tabLst>
                <a:tab pos="966091" algn="l"/>
                <a:tab pos="1932188" algn="l"/>
                <a:tab pos="2898276" algn="l"/>
                <a:tab pos="3864367" algn="l"/>
                <a:tab pos="4832045" algn="l"/>
                <a:tab pos="5798138" algn="l"/>
                <a:tab pos="6764227" algn="l"/>
                <a:tab pos="7730320" algn="l"/>
                <a:tab pos="8697997" algn="l"/>
                <a:tab pos="9664089" algn="l"/>
                <a:tab pos="10630182" algn="l"/>
                <a:tab pos="11596271" algn="l"/>
              </a:tabLst>
            </a:pPr>
            <a:r>
              <a:rPr lang="it-IT" sz="1300" b="1" dirty="0" smtClean="0">
                <a:solidFill>
                  <a:srgbClr val="000000"/>
                </a:solidFill>
                <a:ea typeface="Microsoft YaHei" pitchFamily="34" charset="-122"/>
                <a:cs typeface="Arial" charset="0"/>
              </a:rPr>
              <a:t>COMPETENZA </a:t>
            </a:r>
            <a:r>
              <a:rPr lang="it-IT" sz="1300" b="1" dirty="0">
                <a:solidFill>
                  <a:srgbClr val="000000"/>
                </a:solidFill>
                <a:ea typeface="Microsoft YaHei" pitchFamily="34" charset="-122"/>
                <a:cs typeface="Arial" charset="0"/>
              </a:rPr>
              <a:t>CHIAVE EUROPEA:   </a:t>
            </a:r>
            <a:r>
              <a:rPr lang="it-IT" sz="1400" b="1" dirty="0">
                <a:solidFill>
                  <a:prstClr val="black"/>
                </a:solidFill>
                <a:latin typeface="Arial" charset="0"/>
                <a:cs typeface="Arial" charset="0"/>
              </a:rPr>
              <a:t>Competenza alfabetica </a:t>
            </a:r>
            <a:r>
              <a:rPr lang="it-IT" sz="14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funzionale</a:t>
            </a:r>
          </a:p>
        </p:txBody>
      </p:sp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4888641" y="1966541"/>
            <a:ext cx="2239" cy="43363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083" tIns="61043" rIns="122083" bIns="61043"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724354" y="4872609"/>
            <a:ext cx="4652889" cy="22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083" tIns="61043" rIns="122083" bIns="61043"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H="1">
            <a:off x="3016425" y="4872609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083" tIns="61043" rIns="122083" bIns="61043"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5366993" y="4872612"/>
            <a:ext cx="10193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083" tIns="61043" rIns="122083" bIns="61043"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32597" y="5980963"/>
            <a:ext cx="1672003" cy="70783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91321" tIns="45658" rIns="91321" bIns="45658">
            <a:spAutoFit/>
          </a:bodyPr>
          <a:lstStyle/>
          <a:p>
            <a:pPr algn="ctr">
              <a:tabLst>
                <a:tab pos="966091" algn="l"/>
              </a:tabLst>
            </a:pPr>
            <a:r>
              <a:rPr lang="it-IT" sz="1000" b="1" dirty="0">
                <a:solidFill>
                  <a:srgbClr val="000000"/>
                </a:solidFill>
                <a:ea typeface="Microsoft YaHei" pitchFamily="34" charset="-122"/>
              </a:rPr>
              <a:t>1) PERCEZIONE E CONOSCENZA DEL PROPRIO CORPO IN RELAZIONE ALLO SPAZIO E AL TEMPO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045977" y="5981534"/>
            <a:ext cx="2088232" cy="861718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21" tIns="45658" rIns="91321" bIns="45658">
            <a:spAutoFit/>
          </a:bodyPr>
          <a:lstStyle/>
          <a:p>
            <a:pPr algn="ctr">
              <a:tabLst>
                <a:tab pos="966091" algn="l"/>
              </a:tabLst>
            </a:pPr>
            <a:r>
              <a:rPr lang="it-IT" sz="1000" b="1" dirty="0">
                <a:solidFill>
                  <a:srgbClr val="000000"/>
                </a:solidFill>
                <a:ea typeface="Microsoft YaHei" pitchFamily="34" charset="-122"/>
              </a:rPr>
              <a:t>2) IL LINGUAGGIO DEL CORPO COME MODALITA’ COMUNICATIVO-ESPRESSIVA ATTRAVERSO IL GIOCO, LA PSICOMOTRICITA’, LO SPORT, LE REGOLE E IL FAIR PLAY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4446625" y="5981533"/>
            <a:ext cx="1581959" cy="553941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21" tIns="45658" rIns="91321" bIns="45658">
            <a:spAutoFit/>
          </a:bodyPr>
          <a:lstStyle/>
          <a:p>
            <a:pPr algn="ctr">
              <a:tabLst>
                <a:tab pos="966091" algn="l"/>
                <a:tab pos="1932188" algn="l"/>
              </a:tabLst>
            </a:pPr>
            <a:r>
              <a:rPr lang="it-IT" sz="1000" b="1" dirty="0">
                <a:solidFill>
                  <a:srgbClr val="000000"/>
                </a:solidFill>
                <a:ea typeface="Microsoft YaHei" pitchFamily="34" charset="-122"/>
              </a:rPr>
              <a:t>3)  SALUTE E BENESSERE, PREVENZIONE E SICUREZZA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808505" y="2267909"/>
            <a:ext cx="2160271" cy="492386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91321" tIns="45658" rIns="91321" bIns="45658">
            <a:spAutoFit/>
          </a:bodyPr>
          <a:lstStyle/>
          <a:p>
            <a:pPr algn="ctr">
              <a:tabLst>
                <a:tab pos="966477" algn="l"/>
                <a:tab pos="1932958" algn="l"/>
              </a:tabLst>
            </a:pPr>
            <a:r>
              <a:rPr lang="it-IT" sz="13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COMPETENZE </a:t>
            </a:r>
          </a:p>
          <a:p>
            <a:pPr algn="ctr">
              <a:tabLst>
                <a:tab pos="966477" algn="l"/>
                <a:tab pos="1932958" algn="l"/>
              </a:tabLst>
            </a:pPr>
            <a:r>
              <a:rPr lang="it-IT" sz="13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SPECIFICHE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4888632" y="2743635"/>
            <a:ext cx="185" cy="34318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083" tIns="61043" rIns="122083" bIns="61043"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 flipV="1">
            <a:off x="4743158" y="2060258"/>
            <a:ext cx="147711" cy="14890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083" tIns="61043" rIns="122083" bIns="61043"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4888817" y="2060258"/>
            <a:ext cx="143608" cy="14890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083" tIns="61043" rIns="122083" bIns="61043"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1860756" y="3373755"/>
            <a:ext cx="2492811" cy="492386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21" tIns="45658" rIns="91321" bIns="45658">
            <a:spAutoFit/>
          </a:bodyPr>
          <a:lstStyle/>
          <a:p>
            <a:pPr algn="ctr">
              <a:tabLst>
                <a:tab pos="966477" algn="l"/>
                <a:tab pos="1932958" algn="l"/>
              </a:tabLst>
            </a:pPr>
            <a:r>
              <a:rPr lang="it-IT" sz="13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ESPRESSIONE CULTURALE</a:t>
            </a:r>
          </a:p>
          <a:p>
            <a:pPr algn="ctr">
              <a:tabLst>
                <a:tab pos="966477" algn="l"/>
                <a:tab pos="1932958" algn="l"/>
              </a:tabLst>
            </a:pPr>
            <a:r>
              <a:rPr lang="it-IT" sz="13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(LINGUAGGIO CORPOREO)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7210742" y="3373755"/>
            <a:ext cx="3284546" cy="492386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21" tIns="45658" rIns="91321" bIns="45658">
            <a:spAutoFit/>
          </a:bodyPr>
          <a:lstStyle/>
          <a:p>
            <a:pPr algn="ctr">
              <a:tabLst>
                <a:tab pos="966477" algn="l"/>
                <a:tab pos="1932958" algn="l"/>
              </a:tabLst>
            </a:pPr>
            <a:r>
              <a:rPr lang="it-IT" sz="13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ESPRESSIONE CULTURALE </a:t>
            </a:r>
          </a:p>
          <a:p>
            <a:pPr algn="ctr">
              <a:tabLst>
                <a:tab pos="966477" algn="l"/>
                <a:tab pos="1932958" algn="l"/>
              </a:tabLst>
            </a:pPr>
            <a:r>
              <a:rPr lang="it-IT" sz="13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(LINGUAGGIO 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ARTISTICO E MUSICALE)</a:t>
            </a:r>
            <a:endParaRPr lang="it-IT" sz="1300" b="1" dirty="0">
              <a:solidFill>
                <a:srgbClr val="000000"/>
              </a:solidFill>
              <a:ea typeface="Microsoft YaHei" charset="0"/>
              <a:cs typeface="Microsoft YaHei" charset="0"/>
            </a:endParaRPr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3016425" y="3864496"/>
            <a:ext cx="0" cy="1008112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083" tIns="61043" rIns="122083" bIns="61043"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 flipH="1">
            <a:off x="6829436" y="4872047"/>
            <a:ext cx="1" cy="1108925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083" tIns="61043" rIns="122083" bIns="61043"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8258189" y="4872038"/>
            <a:ext cx="2020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083" tIns="61043" rIns="122083" bIns="61043"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9819089" y="4872609"/>
            <a:ext cx="12615" cy="1142439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083" tIns="61043" rIns="122083" bIns="61043"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6128222" y="5985672"/>
            <a:ext cx="1073849" cy="446219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21" tIns="45658" rIns="91321" bIns="45658">
            <a:spAutoFit/>
          </a:bodyPr>
          <a:lstStyle/>
          <a:p>
            <a:pPr>
              <a:defRPr/>
            </a:pPr>
            <a:r>
              <a:rPr lang="it-IT" sz="1000" b="1" dirty="0">
                <a:solidFill>
                  <a:prstClr val="black"/>
                </a:solidFill>
              </a:rPr>
              <a:t>1)ESPLORARE E SPERIMENTARE</a:t>
            </a:r>
            <a:r>
              <a:rPr lang="it-IT" sz="1300" b="1" dirty="0">
                <a:solidFill>
                  <a:prstClr val="black"/>
                </a:solidFill>
              </a:rPr>
              <a:t>. </a:t>
            </a:r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7758122" y="6015048"/>
            <a:ext cx="1000132" cy="400053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21" tIns="45658" rIns="91321" bIns="45658">
            <a:spAutoFit/>
          </a:bodyPr>
          <a:lstStyle/>
          <a:p>
            <a:pPr>
              <a:defRPr/>
            </a:pPr>
            <a:r>
              <a:rPr lang="it-IT" sz="1000" b="1" dirty="0">
                <a:solidFill>
                  <a:prstClr val="black"/>
                </a:solidFill>
              </a:rPr>
              <a:t>2) ASCOLTARE E DESCRIVERE.</a:t>
            </a:r>
          </a:p>
        </p:txBody>
      </p:sp>
      <p:sp>
        <p:nvSpPr>
          <p:cNvPr id="9243" name="Rectangle 27"/>
          <p:cNvSpPr>
            <a:spLocks noChangeArrowheads="1"/>
          </p:cNvSpPr>
          <p:nvPr/>
        </p:nvSpPr>
        <p:spPr bwMode="auto">
          <a:xfrm>
            <a:off x="9115453" y="6015048"/>
            <a:ext cx="1214445" cy="400053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21" tIns="45658" rIns="91321" bIns="45658">
            <a:spAutoFit/>
          </a:bodyPr>
          <a:lstStyle/>
          <a:p>
            <a:pPr>
              <a:defRPr/>
            </a:pPr>
            <a:r>
              <a:rPr lang="it-IT" sz="1000" b="1" dirty="0">
                <a:solidFill>
                  <a:prstClr val="black"/>
                </a:solidFill>
              </a:rPr>
              <a:t>3) COMUNICARE ED ESPRIMERE.</a:t>
            </a:r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>
            <a:off x="8921081" y="3864497"/>
            <a:ext cx="0" cy="1008112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083" tIns="61043" rIns="122083" bIns="61043"/>
          <a:lstStyle/>
          <a:p>
            <a:endParaRPr lang="it-IT">
              <a:solidFill>
                <a:prstClr val="black"/>
              </a:solidFill>
            </a:endParaRPr>
          </a:p>
        </p:txBody>
      </p:sp>
      <p:cxnSp>
        <p:nvCxnSpPr>
          <p:cNvPr id="32" name="Forma 31"/>
          <p:cNvCxnSpPr/>
          <p:nvPr/>
        </p:nvCxnSpPr>
        <p:spPr>
          <a:xfrm rot="5400000" flipH="1" flipV="1">
            <a:off x="5759374" y="297900"/>
            <a:ext cx="301347" cy="5885935"/>
          </a:xfrm>
          <a:prstGeom prst="bentConnector2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" name="CasellaDiTesto 1"/>
          <p:cNvSpPr txBox="1"/>
          <p:nvPr/>
        </p:nvSpPr>
        <p:spPr>
          <a:xfrm>
            <a:off x="12305465" y="9193088"/>
            <a:ext cx="184731" cy="477054"/>
          </a:xfrm>
          <a:prstGeom prst="rect">
            <a:avLst/>
          </a:prstGeom>
          <a:noFill/>
        </p:spPr>
        <p:txBody>
          <a:bodyPr wrap="none" lIns="91372" tIns="45686" rIns="91372" bIns="456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36" name="Line 24"/>
          <p:cNvSpPr>
            <a:spLocks noChangeShapeType="1"/>
          </p:cNvSpPr>
          <p:nvPr/>
        </p:nvSpPr>
        <p:spPr bwMode="auto">
          <a:xfrm>
            <a:off x="11369352" y="4872609"/>
            <a:ext cx="0" cy="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083" tIns="61043" rIns="122083" bIns="61043"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37" name="Rectangle 27"/>
          <p:cNvSpPr>
            <a:spLocks noChangeArrowheads="1"/>
          </p:cNvSpPr>
          <p:nvPr/>
        </p:nvSpPr>
        <p:spPr bwMode="auto">
          <a:xfrm>
            <a:off x="10758518" y="6015048"/>
            <a:ext cx="1618946" cy="400053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21" tIns="45658" rIns="91321" bIns="45658">
            <a:spAutoFit/>
          </a:bodyPr>
          <a:lstStyle/>
          <a:p>
            <a:pPr>
              <a:defRPr/>
            </a:pPr>
            <a:r>
              <a:rPr lang="it-IT" sz="1000" b="1" dirty="0">
                <a:solidFill>
                  <a:prstClr val="black"/>
                </a:solidFill>
              </a:rPr>
              <a:t>4) OSSERVARE,LEGGERE E INTERPRETARE</a:t>
            </a:r>
          </a:p>
        </p:txBody>
      </p:sp>
      <p:sp>
        <p:nvSpPr>
          <p:cNvPr id="33" name="Line 3"/>
          <p:cNvSpPr>
            <a:spLocks noChangeShapeType="1"/>
          </p:cNvSpPr>
          <p:nvPr/>
        </p:nvSpPr>
        <p:spPr bwMode="auto">
          <a:xfrm>
            <a:off x="6832856" y="4872609"/>
            <a:ext cx="4536503" cy="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083" tIns="61043" rIns="122083" bIns="61043"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34" name="Line 24"/>
          <p:cNvSpPr>
            <a:spLocks noChangeShapeType="1"/>
          </p:cNvSpPr>
          <p:nvPr/>
        </p:nvSpPr>
        <p:spPr bwMode="auto">
          <a:xfrm>
            <a:off x="11369360" y="4872609"/>
            <a:ext cx="12615" cy="1142439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083" tIns="61043" rIns="122083" bIns="61043"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39" name="Line 11"/>
          <p:cNvSpPr>
            <a:spLocks noChangeShapeType="1"/>
          </p:cNvSpPr>
          <p:nvPr/>
        </p:nvSpPr>
        <p:spPr bwMode="auto">
          <a:xfrm>
            <a:off x="8921080" y="3072408"/>
            <a:ext cx="0" cy="288032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083" tIns="61043" rIns="122083" bIns="61043"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40" name="Line 5"/>
          <p:cNvSpPr>
            <a:spLocks noChangeShapeType="1"/>
          </p:cNvSpPr>
          <p:nvPr/>
        </p:nvSpPr>
        <p:spPr bwMode="auto">
          <a:xfrm flipH="1">
            <a:off x="712168" y="4872609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083" tIns="61043" rIns="122083" bIns="61043"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617640" y="241694"/>
            <a:ext cx="11483046" cy="1040262"/>
          </a:xfrm>
          <a:prstGeom prst="rect">
            <a:avLst/>
          </a:prstGeom>
        </p:spPr>
        <p:txBody>
          <a:bodyPr wrap="square" lIns="91372" tIns="45686" rIns="91372" bIns="45686">
            <a:spAutoFit/>
          </a:bodyPr>
          <a:lstStyle/>
          <a:p>
            <a:pPr algn="just" defTabSz="913741">
              <a:defRPr/>
            </a:pPr>
            <a:r>
              <a:rPr lang="it-IT" sz="1500" kern="0" dirty="0">
                <a:solidFill>
                  <a:prstClr val="black"/>
                </a:solidFill>
              </a:rPr>
              <a:t>Partendo dall’analisi dei nuclei fondanti delle discipline, il Dipartimento n. 4 ha individuato, con riferimento alla competenza chiave europea “Consapevolezza ed espressione culturale”, le competenze specifiche, i traguardi per lo sviluppo delle competenze al termine della Scuola dell’Infanzia, della Scuola Primaria e della Scuola Sec. di I grado , gli obiettivi di apprendimento relativi alla scuola dell’Infanzia e alle tappe fondamentali del primo ciclo, nonché i contenuti.</a:t>
            </a: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9714402" y="7125824"/>
            <a:ext cx="2088232" cy="1015537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21" tIns="45658" rIns="91321" bIns="45658">
            <a:spAutoFit/>
          </a:bodyPr>
          <a:lstStyle/>
          <a:p>
            <a:pPr algn="ctr">
              <a:tabLst>
                <a:tab pos="966091" algn="l"/>
              </a:tabLst>
            </a:pPr>
            <a:r>
              <a:rPr lang="it-IT" sz="1000" b="1" dirty="0" smtClean="0">
                <a:solidFill>
                  <a:srgbClr val="000000"/>
                </a:solidFill>
                <a:ea typeface="Microsoft YaHei" pitchFamily="34" charset="-122"/>
              </a:rPr>
              <a:t>4)INDIVIDUARE, COMPRENDERE, ESPRIMERE, CREARE E INTERPRETARE CONCETTI, SENTIMENTI, FATTI E OPINIONI, UTILIZZANDO MATERIALI VISIVI, SONORI, DIGITALI.</a:t>
            </a:r>
            <a:endParaRPr lang="it-IT" sz="1000" b="1" dirty="0">
              <a:solidFill>
                <a:srgbClr val="000000"/>
              </a:solidFill>
              <a:ea typeface="Microsoft YaHei" pitchFamily="34" charset="-122"/>
            </a:endParaRPr>
          </a:p>
        </p:txBody>
      </p:sp>
      <p:sp>
        <p:nvSpPr>
          <p:cNvPr id="42" name="Line 23"/>
          <p:cNvSpPr>
            <a:spLocks noChangeShapeType="1"/>
          </p:cNvSpPr>
          <p:nvPr/>
        </p:nvSpPr>
        <p:spPr bwMode="auto">
          <a:xfrm>
            <a:off x="10649272" y="4910019"/>
            <a:ext cx="2020" cy="219483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083" tIns="61043" rIns="122083" bIns="61043"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3672880" y="7257256"/>
            <a:ext cx="2088232" cy="553873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21" tIns="45658" rIns="91321" bIns="45658">
            <a:spAutoFit/>
          </a:bodyPr>
          <a:lstStyle/>
          <a:p>
            <a:pPr algn="ctr">
              <a:tabLst>
                <a:tab pos="966091" algn="l"/>
              </a:tabLst>
            </a:pPr>
            <a:r>
              <a:rPr lang="it-IT" sz="1000" b="1" dirty="0" smtClean="0">
                <a:solidFill>
                  <a:srgbClr val="000000"/>
                </a:solidFill>
                <a:ea typeface="Microsoft YaHei" pitchFamily="34" charset="-122"/>
              </a:rPr>
              <a:t>4) COMUNICARE </a:t>
            </a:r>
            <a:r>
              <a:rPr lang="it-IT" sz="1000" b="1" dirty="0">
                <a:solidFill>
                  <a:srgbClr val="000000"/>
                </a:solidFill>
                <a:ea typeface="Microsoft YaHei" pitchFamily="34" charset="-122"/>
              </a:rPr>
              <a:t>E RELAZIONARE EFFICACEMENTE IN MODO OPPORTUNO E CREAT</a:t>
            </a:r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>
            <a:off x="4353567" y="4910020"/>
            <a:ext cx="16139" cy="2385416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083" tIns="61043" rIns="122083" bIns="61043"/>
          <a:lstStyle/>
          <a:p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3027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760560" y="2125400"/>
          <a:ext cx="9385476" cy="6664590"/>
        </p:xfrm>
        <a:graphic>
          <a:graphicData uri="http://schemas.openxmlformats.org/drawingml/2006/table">
            <a:tbl>
              <a:tblPr firstRow="1" firstCol="1" bandRow="1"/>
              <a:tblGrid>
                <a:gridCol w="2211177"/>
                <a:gridCol w="196549"/>
                <a:gridCol w="171763"/>
                <a:gridCol w="171763"/>
                <a:gridCol w="171763"/>
                <a:gridCol w="103662"/>
                <a:gridCol w="103662"/>
                <a:gridCol w="171763"/>
                <a:gridCol w="211039"/>
                <a:gridCol w="103662"/>
                <a:gridCol w="103662"/>
                <a:gridCol w="171763"/>
                <a:gridCol w="171763"/>
                <a:gridCol w="171763"/>
                <a:gridCol w="177650"/>
                <a:gridCol w="171763"/>
                <a:gridCol w="171763"/>
                <a:gridCol w="171763"/>
                <a:gridCol w="171763"/>
                <a:gridCol w="171763"/>
                <a:gridCol w="178912"/>
                <a:gridCol w="178280"/>
                <a:gridCol w="178912"/>
                <a:gridCol w="178280"/>
                <a:gridCol w="178912"/>
                <a:gridCol w="178280"/>
                <a:gridCol w="178912"/>
                <a:gridCol w="178280"/>
                <a:gridCol w="178912"/>
                <a:gridCol w="178280"/>
                <a:gridCol w="178912"/>
                <a:gridCol w="201589"/>
                <a:gridCol w="171763"/>
                <a:gridCol w="171763"/>
                <a:gridCol w="174502"/>
                <a:gridCol w="178280"/>
                <a:gridCol w="178912"/>
                <a:gridCol w="178280"/>
                <a:gridCol w="178912"/>
                <a:gridCol w="178280"/>
                <a:gridCol w="178912"/>
                <a:gridCol w="178280"/>
                <a:gridCol w="178912"/>
              </a:tblGrid>
              <a:tr h="553636">
                <a:tc gridSpan="4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3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TABELLA RIASSUNTIVA PER LA VALUTAZIONE DELLE COMPETENZE ACQUISITE DAI BAMBINI ALLA FINE DELLA SCUOLA DELL’INFANZIA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300" b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IMMAGINI ,SUONI E COLORI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7851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INDICATORI DI COMPETENZE 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N° D’ORDINE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925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1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Discrimina suoni ,voci e rumori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1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Riconosce i colori primari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Sa comporre i colori derivati. 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5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Possiede una buona coordinazione fino –motoria.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5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Si esprime con elaborati creativi e significativi.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1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Utilizza tecniche e materiali  diversi nella realizzazione dei suoi elaborati.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1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Partecipa e segue con interesse i vari spettacoli manifestando le proprie  emozioni ,sensazioni e opinioni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1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Assume ruoli specifici nella rappresentazione di eventi o manifestazioni sociali, cori,  danze, drammatizzazioni. 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5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Mostra particolare talento: canto, danza, recitazione,altro. 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102" marR="68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274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747095"/>
              </p:ext>
            </p:extLst>
          </p:nvPr>
        </p:nvGraphicFramePr>
        <p:xfrm>
          <a:off x="640164" y="1416225"/>
          <a:ext cx="11449273" cy="6651394"/>
        </p:xfrm>
        <a:graphic>
          <a:graphicData uri="http://schemas.openxmlformats.org/drawingml/2006/table">
            <a:tbl>
              <a:tblPr firstRow="1" firstCol="1" bandRow="1"/>
              <a:tblGrid>
                <a:gridCol w="1080120"/>
                <a:gridCol w="1080120"/>
                <a:gridCol w="1584176"/>
                <a:gridCol w="2736304"/>
                <a:gridCol w="1656185"/>
                <a:gridCol w="1728192"/>
                <a:gridCol w="1584176"/>
              </a:tblGrid>
              <a:tr h="294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DIMENSIONI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CRITERI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INDICATORI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EVIDENZE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AVANZATO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10/9</a:t>
                      </a: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INTERMEDIO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BASE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7/6</a:t>
                      </a: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INIZIALE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5/4</a:t>
                      </a: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70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ESPLORARE  E SPERIMENTARE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Utilizza voce, strumenti e nuove tecnologie per produrre anche in modo creativo messaggi musicali</a:t>
                      </a: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Realizza semplici esecuzioni musicali con strumenti non convenzionali e con strumenti musicali o esecuzioni corali a commento di eventi prodotti a scuola (feste, mostre, ricorrenze, presentazioni…) - confrontare generi musicali diversi  </a:t>
                      </a: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313055" algn="l"/>
                        </a:tabLs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Esegue collettivamente e individualmente brani vocali/strumentali anche polifonici curando intonazione, espressività, interpretazione. 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Esplora diverse possibilità espressive della voce, di oggetti sonori e strumenti musicali, imparando ad ascoltare se stesso e gli altri;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Ascolta esprime apprezzamenti non solo rispetto alle sollecitazioni emotive, ma anche sotto l’aspetto estetico, ad esempio confrontando generi diversi. 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Ascolta brani musicali e li commenta dal punto di vista delle sollecitazioni emotive. 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Distingue e classifica gli elementi base del linguaggio musicale anche rispetto al contesto storico e culturale</a:t>
                      </a:r>
                      <a:endParaRPr lang="it-IT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313055" algn="l"/>
                        </a:tabLs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Distingue gli elementi basilari del linguaggio musicale anche all’interno di brani musicali. -Sa scrivere le note e leggere le note; sa utilizzare semplici spartiti per l’esecuzione vocale e strumentale.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Esplora, discrimina ed elabora eventi sonori dal punto di vista qualitativo, spaziale e in riferimento alla loro fonte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Riproduce eventi sonori e semplici brani musicali, anche in gruppo, con strumenti non convenzionali e convenzionali; -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Produce eventi sonori utilizzando strumenti non convenzionali;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L’alunno partecipa in modo attivo alla realizzazione di esperienze musicali attraverso l’esecuzione e l’interpretazione di brani strumentali e vocali appartenenti a generi e culture differenti.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Esegue, da solo e in gruppo, semplici brani vocali o strumentali, appartenenti a generi e culture differenti.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Canta in coro mantenendo una soddisfacente sintonia con gli altri.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Canta in coro </a:t>
                      </a: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951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ASCOLTARE E DESCRIVERE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Integra con altri </a:t>
                      </a:r>
                      <a:r>
                        <a:rPr lang="it-IT" sz="8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saperi</a:t>
                      </a: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e altre pratiche artistiche le proprie esperienze musicali, servendosi anche di appropriati codici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Articola combinazioni timbriche, ritmiche e melodiche, applicando schemi elementari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; le </a:t>
                      </a: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esegue con la voce, il corpo e gli strumenti.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Distingue alcune caratteristiche fondamentali dei suoni.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8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7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211991" y="912168"/>
            <a:ext cx="12593489" cy="322384"/>
          </a:xfrm>
          <a:prstGeom prst="rect">
            <a:avLst/>
          </a:prstGeom>
        </p:spPr>
        <p:txBody>
          <a:bodyPr wrap="square" lIns="91372" tIns="45686" rIns="91372" bIns="45686">
            <a:spAutoFit/>
          </a:bodyPr>
          <a:lstStyle/>
          <a:p>
            <a:pPr algn="ctr">
              <a:lnSpc>
                <a:spcPct val="115000"/>
              </a:lnSpc>
            </a:pPr>
            <a:r>
              <a:rPr lang="it-IT" sz="1300" b="1" dirty="0">
                <a:ea typeface="Times New Roman"/>
                <a:cs typeface="Times New Roman"/>
              </a:rPr>
              <a:t>RUBRICA DI VALUTAZIONE DELLA </a:t>
            </a:r>
            <a:r>
              <a:rPr lang="it-IT" sz="1300" b="1" dirty="0" smtClean="0">
                <a:ea typeface="Times New Roman"/>
                <a:cs typeface="Times New Roman"/>
              </a:rPr>
              <a:t>DISCIPLINA</a:t>
            </a:r>
            <a:r>
              <a:rPr lang="it-IT" sz="1300" b="1" dirty="0">
                <a:ea typeface="Times New Roman"/>
                <a:cs typeface="Times New Roman"/>
              </a:rPr>
              <a:t> </a:t>
            </a:r>
            <a:r>
              <a:rPr lang="it-IT" sz="1300" b="1" dirty="0" smtClean="0">
                <a:ea typeface="Times New Roman"/>
                <a:cs typeface="Times New Roman"/>
              </a:rPr>
              <a:t>”MUSICA “    </a:t>
            </a:r>
            <a:r>
              <a:rPr lang="it-IT" sz="1300" b="1" dirty="0">
                <a:ea typeface="Times New Roman"/>
                <a:cs typeface="Times New Roman"/>
              </a:rPr>
              <a:t>Scuola </a:t>
            </a:r>
            <a:r>
              <a:rPr lang="it-IT" sz="1300" b="1" dirty="0" smtClean="0">
                <a:ea typeface="Times New Roman"/>
                <a:cs typeface="Times New Roman"/>
              </a:rPr>
              <a:t>Primaria</a:t>
            </a:r>
            <a:endParaRPr lang="it-IT" sz="1300" b="1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68173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201840"/>
              </p:ext>
            </p:extLst>
          </p:nvPr>
        </p:nvGraphicFramePr>
        <p:xfrm>
          <a:off x="640164" y="1416230"/>
          <a:ext cx="11449273" cy="7709569"/>
        </p:xfrm>
        <a:graphic>
          <a:graphicData uri="http://schemas.openxmlformats.org/drawingml/2006/table">
            <a:tbl>
              <a:tblPr firstRow="1" firstCol="1" bandRow="1"/>
              <a:tblGrid>
                <a:gridCol w="1080120"/>
                <a:gridCol w="1080120"/>
                <a:gridCol w="1584176"/>
                <a:gridCol w="2736304"/>
                <a:gridCol w="1656185"/>
                <a:gridCol w="1728192"/>
                <a:gridCol w="1584176"/>
              </a:tblGrid>
              <a:tr h="294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DIMENSIONI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CRITERI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INDICATORI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EVIDENZE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AVANZATO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10/9</a:t>
                      </a: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INTERMEDIO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BASE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7/6</a:t>
                      </a: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INIZIALE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5/4</a:t>
                      </a: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70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ESPLORARE  E SPERIMENTARE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Utilizza voce, strumenti e nuove tecnologie per produrre anche in modo creativo messaggi musicali</a:t>
                      </a: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Realizza semplici esecuzioni musicali con strumenti non convenzionali e con strumenti musicali o esecuzioni corali a commento di eventi prodotti a scuola (feste, mostre, ricorrenze, presentazioni…) - confrontare generi musicali diversi  </a:t>
                      </a: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313055" algn="l"/>
                        </a:tabLs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Esegue collettivamente e individualmente brani vocali/strumentali anche polifonici curando intonazione, espressività, interpretazione. 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Esplora diverse possibilità espressive della voce, di oggetti sonori e strumenti musicali, imparando ad ascoltare se stesso e gli altri;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Ascolta esprime apprezzamenti non solo rispetto alle sollecitazioni emotive, ma anche sotto l’aspetto estetico, ad esempio confrontando generi diversi. 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Ascolta brani musicali e li commenta dal punto di vista delle sollecitazioni emotive. 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Distingue e classifica gli elementi base del linguaggio musicale anche rispetto al contesto storico e culturale</a:t>
                      </a:r>
                      <a:endParaRPr lang="it-IT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313055" algn="l"/>
                        </a:tabLs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Distingue gli elementi basilari del linguaggio musicale anche all’interno di brani musicali. -Sa scrivere le note e leggere le note; sa utilizzare semplici spartiti per l’esecuzione vocale e strumentale.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Esplora, discrimina ed elabora eventi sonori dal punto di vista qualitativo, spaziale e in riferimento alla loro fonte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Riproduce eventi sonori e semplici brani musicali, anche in gruppo, con strumenti non convenzionali e convenzionali; -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Produce eventi sonori utilizzando strumenti non convenzionali;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L’alunno partecipa in modo attivo alla realizzazione di esperienze musicali attraverso l’esecuzione e l’interpretazione di brani strumentali e vocali appartenenti a generi e culture differenti.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Esegue, da solo e in gruppo, semplici brani vocali o strumentali, appartenenti a generi e culture differenti.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Canta in coro mantenendo una soddisfacente sintonia con gli altri.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6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it-IT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Legge, interpreta ed esprime apprezzamenti e valutazioni su elaborati artistici di vario genere (musicali, visive e culturali)</a:t>
                      </a:r>
                      <a:endParaRPr lang="it-IT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Ascolta brani musicali del repertorio classico e moderno, individuandone, con il supporto dell’insegnante, le caratteristiche e gli aspetti strutturali e stilistici;</a:t>
                      </a:r>
                      <a:endParaRPr lang="it-IT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Usa diversi sistemi di notazione funzionali alla lettura, all’analisi e alla riproduzione di brani musicali. 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Fa uso di forme di notazione codificate.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la notazione musicale e la sa rappresentare -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Canta in coro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951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ASCOLTARE E DESCRIVERE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Integra con altri </a:t>
                      </a:r>
                      <a:r>
                        <a:rPr lang="it-IT" sz="8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saperi</a:t>
                      </a: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e altre pratiche artistiche le proprie esperienze musicali, servendosi anche di appropriati codici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Articola combinazioni timbriche, ritmiche e melodiche, applicando schemi elementari;le esegue con la voce, il corpo e gli strumenti.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Osserva opere d’arte.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Distingue alcune caratteristiche fondamentali dei suoni.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8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È in grado di ideare e realizzare, anche attraverso l’improvvisazione o partecipando a processi di elaborazione collettiva, messaggi musicali e multimediali, nel confronto critico con modelli appartenenti al patrimonio musicale, utilizzando anche sistemi informatici.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Legge, interpreta ed esprime apprezzamenti e valutazioni su fenomeni artistici di vario genere (musicale, visivo, letterario)</a:t>
                      </a:r>
                      <a:endParaRPr lang="it-IT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esplora , discrimina ed elabora eventi sonori dal punto di vista qualitativo, spaziale e in riferimento alla loro fonte.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7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8379" marR="2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211991" y="912168"/>
            <a:ext cx="12593489" cy="322384"/>
          </a:xfrm>
          <a:prstGeom prst="rect">
            <a:avLst/>
          </a:prstGeom>
        </p:spPr>
        <p:txBody>
          <a:bodyPr wrap="square" lIns="91372" tIns="45686" rIns="91372" bIns="45686">
            <a:spAutoFit/>
          </a:bodyPr>
          <a:lstStyle/>
          <a:p>
            <a:pPr algn="ctr">
              <a:lnSpc>
                <a:spcPct val="115000"/>
              </a:lnSpc>
            </a:pPr>
            <a:r>
              <a:rPr lang="it-IT" sz="1300" b="1" dirty="0">
                <a:ea typeface="Times New Roman"/>
                <a:cs typeface="Times New Roman"/>
              </a:rPr>
              <a:t>RUBRICA DI VALUTAZIONE DELLA DISCIPLINA__”MUSICA </a:t>
            </a:r>
            <a:r>
              <a:rPr lang="it-IT" sz="1300" b="1" dirty="0" smtClean="0">
                <a:ea typeface="Times New Roman"/>
                <a:cs typeface="Times New Roman"/>
              </a:rPr>
              <a:t>“  </a:t>
            </a:r>
            <a:r>
              <a:rPr lang="it-IT" sz="1300" b="1" dirty="0">
                <a:ea typeface="Times New Roman"/>
                <a:cs typeface="Times New Roman"/>
              </a:rPr>
              <a:t>Scuola </a:t>
            </a:r>
            <a:r>
              <a:rPr lang="it-IT" sz="1300" b="1" dirty="0" smtClean="0">
                <a:ea typeface="Times New Roman"/>
                <a:cs typeface="Times New Roman"/>
              </a:rPr>
              <a:t>secondaria </a:t>
            </a:r>
            <a:r>
              <a:rPr lang="it-IT" sz="1300" b="1" dirty="0">
                <a:ea typeface="Times New Roman"/>
                <a:cs typeface="Times New Roman"/>
              </a:rPr>
              <a:t>I </a:t>
            </a:r>
            <a:r>
              <a:rPr lang="it-IT" sz="1300" b="1" dirty="0" smtClean="0">
                <a:ea typeface="Times New Roman"/>
                <a:cs typeface="Times New Roman"/>
              </a:rPr>
              <a:t>grado</a:t>
            </a:r>
            <a:endParaRPr lang="it-IT" sz="1300" b="1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23550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989615"/>
              </p:ext>
            </p:extLst>
          </p:nvPr>
        </p:nvGraphicFramePr>
        <p:xfrm>
          <a:off x="2060718" y="2239965"/>
          <a:ext cx="8680163" cy="6337299"/>
        </p:xfrm>
        <a:graphic>
          <a:graphicData uri="http://schemas.openxmlformats.org/drawingml/2006/table">
            <a:tbl>
              <a:tblPr firstRow="1" firstCol="1" bandRow="1"/>
              <a:tblGrid>
                <a:gridCol w="1240023"/>
                <a:gridCol w="1240023"/>
                <a:gridCol w="1167223"/>
                <a:gridCol w="1312825"/>
                <a:gridCol w="1240023"/>
                <a:gridCol w="1240023"/>
                <a:gridCol w="1240023"/>
              </a:tblGrid>
              <a:tr h="332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DIMENSIONI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CRITERI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INDICATORI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EVIDENZE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AVANZATO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10/9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INTERMEDIO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BASE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7/6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INIZIALE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5/4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COMUNICAZIONE ED ESPRESSIONE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utilizzare consapevolmente gli strumenti, tecniche e le regole del linguaggio visivo.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Progetta e realizza elaborati.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Produce messaggi visivi consapevoli creativi e molto originali.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Produce messaggi visivi consapevoli e abbastanza originali.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Produce messaggi visivi essenziali adeguati allo scopo comunicativo.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Produce messaggi visivi adeguati allo scopo comunicativo solo se guidato.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16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Utilizza strumenti e tecniche espressive.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e padroneggia in modo completo ed esaustivo l’uso di strumenti e tecniche con un metodo di lavoro efficace e razionale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e utilizza in modo consapevole strumenti e tecniche con un metodo di lavoro piuttosto autonomo.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strumenti e tecniche essenziali e li utilizza  con una certa autonomia.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gli  strumenti  e le tecniche fondamentali e li utilizza solo se guidato.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63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Applica le regole e i codici del linguaggio visivo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le regole dei codici del linguaggio visivo in modo completo e le applica con soluzioni originali e creative.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e applica le regole dei codici del linguaggio visivo in modo  adeguato.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e applica le regole dei codici del linguaggio visivo in modo essenziale.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alcune semplici regole dei codici del linguaggio visivo  e  sa applicarli solo se guidato.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4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OSSERVAZIONE LETTURA E INTERPRETAZIONE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Oservare ed avviare alla lettura critica di immagini e delle opere d’arte più significative della produzione artistica dei principali periodi storici.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Osserva, legge e descrive un’opera d’arte o un’immagine.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Legge, osserva  e commenta criticamente  con un linguaggio appropriato un’opera d’arte sapendola collocare nel contesto storico e culturale a cui appartiene.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Osserva, legge e descrive con un linguaggio appropriato un’opera d’arte, collocandola nel contesto storico e culturale a cui appartiene.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Legge e descrive un’opera d’arte individuando solo alcuni elementi formali delle strutture compositiva dell’opera.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Osserva e descrive solo alcuni elementi dell’opera d’arte.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Conoscere del patrimonio ambientale, storico e artistico del proprio territorio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le opere d’arte, i monumenti e siti archeologici del proprio territorio.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Possiede una conoscenza approfondita dei principali beni artistici,archeologici  e ambientali del territorio.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Possiede una conoscenza dei principali beni artistici, archeologici e ambientali del territorio.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i principali beni artistici, archeologici e ambientali del territorio. 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Guidato , osserva e descrive alcuni aspetti fondamentali dei beni artistici, archeologici e ambientali del territorio.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6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80" marR="64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2152328" y="1848280"/>
            <a:ext cx="8640960" cy="290529"/>
          </a:xfrm>
          <a:prstGeom prst="rect">
            <a:avLst/>
          </a:prstGeom>
        </p:spPr>
        <p:txBody>
          <a:bodyPr wrap="square" lIns="91372" tIns="45686" rIns="91372" bIns="45686">
            <a:spAutoFit/>
          </a:bodyPr>
          <a:lstStyle/>
          <a:p>
            <a:pPr algn="ctr">
              <a:lnSpc>
                <a:spcPct val="115000"/>
              </a:lnSpc>
            </a:pPr>
            <a:r>
              <a:rPr lang="it-IT" sz="1100" b="1" dirty="0">
                <a:ea typeface="Times New Roman"/>
                <a:cs typeface="Times New Roman"/>
              </a:rPr>
              <a:t>RUBRICA DI VALUTAZIONE DELLA DISCIPLINA </a:t>
            </a:r>
            <a:r>
              <a:rPr lang="it-IT" sz="1100" b="1" dirty="0" smtClean="0">
                <a:ea typeface="Times New Roman"/>
                <a:cs typeface="Times New Roman"/>
              </a:rPr>
              <a:t>  ARTE </a:t>
            </a:r>
            <a:r>
              <a:rPr lang="it-IT" sz="1100" b="1" dirty="0">
                <a:ea typeface="Times New Roman"/>
                <a:cs typeface="Times New Roman"/>
              </a:rPr>
              <a:t>E </a:t>
            </a:r>
            <a:r>
              <a:rPr lang="it-IT" sz="1100" b="1" dirty="0" smtClean="0">
                <a:ea typeface="Times New Roman"/>
                <a:cs typeface="Times New Roman"/>
              </a:rPr>
              <a:t>IMMAGINE  </a:t>
            </a:r>
            <a:r>
              <a:rPr lang="it-IT" sz="1100" b="1" dirty="0">
                <a:ea typeface="Times New Roman"/>
                <a:cs typeface="Times New Roman"/>
              </a:rPr>
              <a:t>scuola primaria </a:t>
            </a:r>
          </a:p>
        </p:txBody>
      </p:sp>
    </p:spTree>
    <p:extLst>
      <p:ext uri="{BB962C8B-B14F-4D97-AF65-F5344CB8AC3E}">
        <p14:creationId xmlns:p14="http://schemas.microsoft.com/office/powerpoint/2010/main" val="27654634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691907"/>
              </p:ext>
            </p:extLst>
          </p:nvPr>
        </p:nvGraphicFramePr>
        <p:xfrm>
          <a:off x="2636471" y="2239963"/>
          <a:ext cx="7528675" cy="6477610"/>
        </p:xfrm>
        <a:graphic>
          <a:graphicData uri="http://schemas.openxmlformats.org/drawingml/2006/table">
            <a:tbl>
              <a:tblPr firstRow="1" firstCol="1" bandRow="1"/>
              <a:tblGrid>
                <a:gridCol w="1075525"/>
                <a:gridCol w="1075525"/>
                <a:gridCol w="1012382"/>
                <a:gridCol w="1138668"/>
                <a:gridCol w="1075525"/>
                <a:gridCol w="1075525"/>
                <a:gridCol w="1075525"/>
              </a:tblGrid>
              <a:tr h="294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DIMENSIONI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CRITERI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INDICATORI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EVIDENZE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AVANZATO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10/9</a:t>
                      </a: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INTERMEDIO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BASE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7/6</a:t>
                      </a: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LIVELLO  </a:t>
                      </a: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INIZIALE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5/4</a:t>
                      </a:r>
                      <a:endParaRPr lang="it-IT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0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COMUNICAZIONE </a:t>
                      </a: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ED ESPRESSIONE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3.1 Ideazione e progettazione di elaborati  personali e creativi, ispirati anche  dallo studio delle opere d’arte e della comunicazione visiva.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Progetta e realizza elaborati.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Produce messaggi visivi consapevoli creativi e molto originali.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Produce messaggi visivi consapevoli e abbastanza originali.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Produce messaggi visivi essenziali adeguati allo scopo comunicativo.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Produce messaggi visivi adeguati allo scopo comunicativo solo se guidato.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Riproduce immagini e opere d’arte osservate.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Riproduce e rielabora immagini creative ispirandosi  a un’opera d’arte o alla realtà.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Riproduce in modo corretto immagini traendo spunto da un’opera d’arte o dalla realtà.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Riproduce elaborati semplici, traendo spunto da un’opera d’arte o da immagini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Riesce a riprodurre semplici immagine solo se guidato.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0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3.2 Capacità di utilizzare consapevolmente gli strumenti, tecniche e le regole del linguaggio visivo.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Utilizza strumenti e tecniche espressive.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e padroneggia in modo completo ed esaustivo l’uso di strumenti e tecniche con un metodo di lavoro efficace e razionale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e utilizza in modo consapevole strumenti e tecniche con un metodo di lavoro piuttosto autonomo.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strumenti e tecniche essenziali e li utilizza  con una certa autonomia.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gli  strumenti  e le tecniche fondamentali e li utilizza solo se guidato.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Applica le regole e i codici del linguaggio visivo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le regole dei codici del linguaggio visivo in modo completo e le applica con soluzioni originali e creative.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e applica le regole dei codici del linguaggio visivo in modo  adeguato.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e applica le regole dei codici del linguaggio visivo in modo essenziale.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alcune semplici regole dei codici del linguaggio visivo  e  sa applicarli solo se guidato.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4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OSSERVAZIONE </a:t>
                      </a: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LETTURA E INTERPRETAZIONE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4.1 Osservazione e lettura critica di immagini e delle opere d’arte più significative della produzione artistica dei principali periodi storici.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Osserva, legge e descrive un’opera d’arte o un’immagine.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Legge, osserva  e commenta criticamente  con un linguaggio appropriato un’opera d’arte sapendola collocare nel contesto storico e culturale a cui appartiene.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Osserva, legge e descrive con un linguaggio appropriato un’opera d’arte, collocandola nel contesto storico e culturale a cui appartiene.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Legge e descrive un’opera d’arte individuando solo alcuni elementi formali delle strutture compositiva dell’opera.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Osserva e descrive solo alcuni elementi dell’opera d’arte.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0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4.2 Conoscenza del patrimonio ambientale, storico e artistico del proprio territorio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le opere d’arte, i monumenti e siti archeologici del proprio territorio.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Possiede una conoscenza approfondita dei principali beni artistici,archeologici  e ambientali del territorio.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Possiede una conoscenza dei principali beni artistici, archeologici e ambientali del territorio.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Conosce i principali beni artistici, archeologici e ambientali del territorio. 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Guidato , osserva e descrive alcuni aspetti fondamentali dei beni artistici, archeologici e ambientali del territorio.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7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6358" marR="56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ttangolo 2"/>
          <p:cNvSpPr/>
          <p:nvPr/>
        </p:nvSpPr>
        <p:spPr>
          <a:xfrm>
            <a:off x="2584376" y="1920282"/>
            <a:ext cx="8136904" cy="246221"/>
          </a:xfrm>
          <a:prstGeom prst="rect">
            <a:avLst/>
          </a:prstGeom>
        </p:spPr>
        <p:txBody>
          <a:bodyPr wrap="square" lIns="91372" tIns="45686" rIns="91372" bIns="45686">
            <a:spAutoFit/>
          </a:bodyPr>
          <a:lstStyle/>
          <a:p>
            <a:pPr algn="ctr"/>
            <a:r>
              <a:rPr lang="it-IT" sz="1000" b="1" dirty="0">
                <a:ea typeface="Times New Roman"/>
                <a:cs typeface="Times New Roman"/>
              </a:rPr>
              <a:t>RUBRICA DI VALUTAZIONE DELLA DISCIPLINA </a:t>
            </a:r>
            <a:r>
              <a:rPr lang="it-IT" sz="1000" b="1" dirty="0" smtClean="0">
                <a:ea typeface="Times New Roman"/>
                <a:cs typeface="Times New Roman"/>
              </a:rPr>
              <a:t>  ARTE </a:t>
            </a:r>
            <a:r>
              <a:rPr lang="it-IT" sz="1000" b="1" dirty="0">
                <a:ea typeface="Times New Roman"/>
                <a:cs typeface="Times New Roman"/>
              </a:rPr>
              <a:t>E IMMAGINE </a:t>
            </a:r>
            <a:r>
              <a:rPr lang="it-IT" sz="1000" b="1" dirty="0" smtClean="0">
                <a:ea typeface="Times New Roman"/>
                <a:cs typeface="Times New Roman"/>
              </a:rPr>
              <a:t>Scuola secondaria di </a:t>
            </a:r>
            <a:r>
              <a:rPr lang="it-IT" sz="1000" b="1" dirty="0">
                <a:ea typeface="Times New Roman"/>
                <a:cs typeface="Times New Roman"/>
              </a:rPr>
              <a:t>I grado 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2677340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" y="14"/>
            <a:ext cx="12801594" cy="366181"/>
          </a:xfrm>
          <a:prstGeom prst="rect">
            <a:avLst/>
          </a:prstGeom>
          <a:solidFill>
            <a:srgbClr val="FF0000"/>
          </a:solidFill>
        </p:spPr>
        <p:txBody>
          <a:bodyPr wrap="square" lIns="127876" tIns="63944" rIns="127876" bIns="63944" rtlCol="0">
            <a:spAutoFit/>
          </a:bodyPr>
          <a:lstStyle/>
          <a:p>
            <a:pPr>
              <a:tabLst>
                <a:tab pos="966477" algn="l"/>
                <a:tab pos="1932958" algn="l"/>
                <a:tab pos="2899434" algn="l"/>
                <a:tab pos="3865908" algn="l"/>
                <a:tab pos="4832381" algn="l"/>
                <a:tab pos="5798862" algn="l"/>
                <a:tab pos="6765339" algn="l"/>
                <a:tab pos="7731815" algn="l"/>
                <a:tab pos="8698291" algn="l"/>
                <a:tab pos="9664770" algn="l"/>
                <a:tab pos="10631244" algn="l"/>
                <a:tab pos="11597722" algn="l"/>
              </a:tabLst>
            </a:pPr>
            <a:endParaRPr lang="it-IT" sz="15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24135" y="408122"/>
            <a:ext cx="2822714" cy="513941"/>
          </a:xfrm>
          <a:prstGeom prst="rect">
            <a:avLst/>
          </a:prstGeom>
          <a:noFill/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2000" dirty="0"/>
              <a:t>Scuola</a:t>
            </a:r>
            <a:r>
              <a:rPr lang="it-IT" dirty="0" smtClean="0"/>
              <a:t> </a:t>
            </a:r>
            <a:r>
              <a:rPr lang="it-IT" sz="2000" dirty="0"/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2872411" y="624136"/>
            <a:ext cx="504056" cy="20162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876" tIns="63944" rIns="127876" bIns="63944"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240570" y="480130"/>
            <a:ext cx="5357395" cy="366181"/>
          </a:xfrm>
          <a:prstGeom prst="rect">
            <a:avLst/>
          </a:prstGeom>
          <a:solidFill>
            <a:srgbClr val="FFFF00"/>
          </a:solidFill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500" dirty="0"/>
              <a:t>Campo di esperienza: </a:t>
            </a:r>
            <a:r>
              <a:rPr lang="it-IT" sz="1500" b="1" dirty="0"/>
              <a:t>IL CORPO IN MOVIMENTO.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784178" y="912178"/>
            <a:ext cx="1944216" cy="436997"/>
          </a:xfrm>
          <a:prstGeom prst="rect">
            <a:avLst/>
          </a:prstGeom>
          <a:noFill/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2000" dirty="0"/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2872411" y="1056184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876" tIns="63944" rIns="127876" bIns="63944"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4240568" y="912180"/>
            <a:ext cx="5328592" cy="36618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500" dirty="0"/>
              <a:t>Disciplina di riferimento: </a:t>
            </a:r>
            <a:r>
              <a:rPr lang="it-IT" sz="1500" b="1" dirty="0"/>
              <a:t>EDUCAZIONE FISICA.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80122" y="1344225"/>
            <a:ext cx="2973219" cy="436997"/>
          </a:xfrm>
          <a:prstGeom prst="rect">
            <a:avLst/>
          </a:prstGeom>
          <a:noFill/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2000" dirty="0"/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2872411" y="148823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876" tIns="63944" rIns="127876" bIns="63944"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4240568" y="1344227"/>
            <a:ext cx="5328592" cy="366181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500" dirty="0"/>
              <a:t>Disciplina di riferimento: </a:t>
            </a:r>
            <a:r>
              <a:rPr lang="it-IT" sz="1500" b="1" dirty="0"/>
              <a:t>EDUCAZIONE FISICA.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0" y="1848275"/>
            <a:ext cx="12544468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876" tIns="63944" rIns="127876" bIns="63944" rtlCol="0">
            <a:spAutoFit/>
          </a:bodyPr>
          <a:lstStyle/>
          <a:p>
            <a:pPr algn="ctr"/>
            <a:r>
              <a:rPr lang="it-IT" sz="1700" b="1" dirty="0"/>
              <a:t>TRAGUARDI PER LO SVILUPPO DELLE COMPETENZE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3" y="2208314"/>
            <a:ext cx="4168552" cy="329276"/>
          </a:xfrm>
          <a:prstGeom prst="rect">
            <a:avLst/>
          </a:prstGeom>
          <a:solidFill>
            <a:srgbClr val="FFFF00"/>
          </a:solidFill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240562" y="2208314"/>
            <a:ext cx="3830826" cy="329276"/>
          </a:xfrm>
          <a:prstGeom prst="rect">
            <a:avLst/>
          </a:prstGeom>
          <a:solidFill>
            <a:schemeClr val="accent1"/>
          </a:solidFill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128992" y="2208314"/>
            <a:ext cx="4415477" cy="329276"/>
          </a:xfrm>
          <a:prstGeom prst="rect">
            <a:avLst/>
          </a:prstGeom>
          <a:solidFill>
            <a:srgbClr val="00B050"/>
          </a:solidFill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SEC </a:t>
            </a:r>
            <a:r>
              <a:rPr lang="it-IT" sz="1300" b="1" dirty="0" err="1"/>
              <a:t>DI</a:t>
            </a:r>
            <a:r>
              <a:rPr lang="it-IT" sz="1300" b="1" dirty="0"/>
              <a:t>    I  GRADO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56182" y="5808730"/>
            <a:ext cx="3326770" cy="513941"/>
          </a:xfrm>
          <a:prstGeom prst="rect">
            <a:avLst/>
          </a:prstGeom>
          <a:noFill/>
        </p:spPr>
        <p:txBody>
          <a:bodyPr wrap="square" lIns="127876" tIns="63944" rIns="127876" bIns="63944" rtlCol="0">
            <a:spAutoFit/>
          </a:bodyPr>
          <a:lstStyle/>
          <a:p>
            <a:endParaRPr lang="it-IT" dirty="0"/>
          </a:p>
        </p:txBody>
      </p:sp>
      <p:sp>
        <p:nvSpPr>
          <p:cNvPr id="22" name="Parentesi graffa chiusa 21"/>
          <p:cNvSpPr/>
          <p:nvPr/>
        </p:nvSpPr>
        <p:spPr>
          <a:xfrm>
            <a:off x="9641172" y="1056184"/>
            <a:ext cx="144017" cy="576064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9929192" y="1200208"/>
            <a:ext cx="2872408" cy="329267"/>
          </a:xfrm>
          <a:prstGeom prst="rect">
            <a:avLst/>
          </a:prstGeom>
          <a:noFill/>
        </p:spPr>
        <p:txBody>
          <a:bodyPr wrap="square" lIns="91340" tIns="45671" rIns="91340" bIns="45671" rtlCol="0">
            <a:spAutoFit/>
          </a:bodyPr>
          <a:lstStyle/>
          <a:p>
            <a:r>
              <a:rPr lang="it-IT" sz="1500" dirty="0"/>
              <a:t>Discipline concorrenti: Tutte</a:t>
            </a:r>
            <a:endParaRPr lang="it-IT" sz="1500" b="1" dirty="0"/>
          </a:p>
        </p:txBody>
      </p:sp>
      <p:sp>
        <p:nvSpPr>
          <p:cNvPr id="24" name="Freccia a destra 23"/>
          <p:cNvSpPr/>
          <p:nvPr/>
        </p:nvSpPr>
        <p:spPr>
          <a:xfrm>
            <a:off x="9353130" y="120081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083" tIns="61043" rIns="122083" bIns="61043" rtlCol="0" anchor="ctr"/>
          <a:lstStyle/>
          <a:p>
            <a:pPr algn="ctr"/>
            <a:endParaRPr lang="it-IT"/>
          </a:p>
        </p:txBody>
      </p:sp>
      <p:sp>
        <p:nvSpPr>
          <p:cNvPr id="27" name="CasellaDiTesto 26"/>
          <p:cNvSpPr txBox="1"/>
          <p:nvPr/>
        </p:nvSpPr>
        <p:spPr>
          <a:xfrm>
            <a:off x="8115312" y="2586030"/>
            <a:ext cx="4429156" cy="394556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800" b="1" u="sng" dirty="0"/>
              <a:t>Competenza specifica 1</a:t>
            </a:r>
          </a:p>
          <a:p>
            <a:pPr marL="180848" indent="-180848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L’ ALUNNO E’ CONSAPEVOLE DELLE PROPRIE COMPETENZE MOTORIE SIA NEI PUNTI DI FORZA CHE NEI LIMITI.</a:t>
            </a:r>
          </a:p>
          <a:p>
            <a:r>
              <a:rPr lang="it-IT" sz="800" dirty="0"/>
              <a:t> </a:t>
            </a:r>
            <a:r>
              <a:rPr lang="it-IT" sz="800" b="1" u="sng" dirty="0"/>
              <a:t>Competenza specifica 2</a:t>
            </a:r>
          </a:p>
          <a:p>
            <a:pPr marL="180848" indent="-180848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 UTILIZZA LE ABILITA’ MOTORIE E SPORTIVE ACQUISITE ADATTANDONE IL MOVIMENTO IN SITUAZIONE DI GIOCO.</a:t>
            </a:r>
          </a:p>
          <a:p>
            <a:pPr marL="180848" indent="-180848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 UTILIZZA GLI ASPETTI COMUNICATIVO-RELAZIONALI DEL LINGUAGGIO MOTORIO PER ENTRARE IN RELAZIONE  CON GLI ALTRI, PRATICANDO, INOLTRE ATTIVAMENTE I VALORI SPORTIVI (FAIR PLAY) COME MODALITA’ DI RELAZIONE QUOTIDIANA E DI RISPETTO DELLE REGOLE.</a:t>
            </a:r>
            <a:endParaRPr lang="it-IT" sz="800" dirty="0"/>
          </a:p>
          <a:p>
            <a:pPr marL="180848" indent="-180848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E’ CAPACE DI INTEGRARSI NEL GRUPPO, DI ASSUMERSI RESPONSABILITA’ E DI IMPEGNARSI PER IL BENE COMUNE.</a:t>
            </a:r>
          </a:p>
          <a:p>
            <a:r>
              <a:rPr lang="it-IT" sz="800" u="sng" dirty="0"/>
              <a:t>C</a:t>
            </a:r>
            <a:r>
              <a:rPr lang="it-IT" sz="800" b="1" u="sng" dirty="0"/>
              <a:t>ompetenza specifica 3</a:t>
            </a:r>
            <a:endParaRPr lang="it-IT" sz="800" b="1" dirty="0"/>
          </a:p>
          <a:p>
            <a:pPr marL="180848" indent="-180848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RICONOSCE, RICERCA ED APPLICA A SE STESSO COMPORTAMENTI </a:t>
            </a:r>
            <a:r>
              <a:rPr lang="it-IT" sz="800" dirty="0" err="1">
                <a:latin typeface="Calibri" pitchFamily="34" charset="0"/>
              </a:rPr>
              <a:t>DI</a:t>
            </a:r>
            <a:r>
              <a:rPr lang="it-IT" sz="800" dirty="0">
                <a:latin typeface="Calibri" pitchFamily="34" charset="0"/>
              </a:rPr>
              <a:t> PROMOZIONE DELLO  “ STAR BENE” IN ORDINE AD UN SANO STILE DI VITA E ALLA PREVENZIONE.</a:t>
            </a:r>
          </a:p>
          <a:p>
            <a:pPr marL="180848" indent="-180848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RISPETTA ALCUNI CRITERI BASE DI SICUREZZA PER SE’ E PER GLI ALTRI.</a:t>
            </a: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endParaRPr lang="it-IT" sz="800" dirty="0">
              <a:latin typeface="Calibri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4259417" y="2586951"/>
            <a:ext cx="3786215" cy="403789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pPr algn="just"/>
            <a:r>
              <a:rPr lang="it-IT" sz="800" b="1" u="sng" dirty="0"/>
              <a:t>Competenza specifica 1</a:t>
            </a:r>
          </a:p>
          <a:p>
            <a:pPr marL="180848" indent="-180848" algn="just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L’ALUNNO ACQUISISCE CONSAPEVOLEZZA </a:t>
            </a:r>
            <a:r>
              <a:rPr lang="it-IT" sz="800" dirty="0" err="1">
                <a:latin typeface="Calibri" pitchFamily="34" charset="0"/>
              </a:rPr>
              <a:t>DI</a:t>
            </a:r>
            <a:r>
              <a:rPr lang="it-IT" sz="800" dirty="0">
                <a:latin typeface="Calibri" pitchFamily="34" charset="0"/>
              </a:rPr>
              <a:t> SE’ ATTRAVERSO LA PERCEZIONE DEL PROPRIO CORPO E LA PADRONANZA DEGLI SCHEMI MOTORI E POSTURALI NEL CONTINUO ADATTAMENTO ALLE VARIABILI SPAZIALI E TEMPORALI CONTINGENTI.</a:t>
            </a:r>
          </a:p>
          <a:p>
            <a:pPr algn="just"/>
            <a:r>
              <a:rPr lang="it-IT" sz="800" b="1" u="sng" dirty="0"/>
              <a:t>Competenza specifica 2</a:t>
            </a:r>
          </a:p>
          <a:p>
            <a:pPr marL="180848" indent="-180848" algn="just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UTILIZZA IL LINGUAGGIO CORPOREO E MOTORIO PER COMUNICARE ED ESPRIMERE I PROPRI STATI D’ANIMO, ANCHE ATTRAVERSO LA DAMMATIZZAZIONE E LE ESPERIENZE RITMICO-MUSICALI E ARTISTICHE.</a:t>
            </a:r>
          </a:p>
          <a:p>
            <a:pPr marL="180848" indent="-180848" algn="just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SPERIMENTA IN FORMA SEMPLIFICATA E PROGRESSIVAMENTE SEMPRE PIU’ COMPLESSA, DIVERSE GESTUALITA’ TECNICHE.</a:t>
            </a:r>
          </a:p>
          <a:p>
            <a:pPr marL="180848" indent="-180848" algn="just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 SPERIMENTA UNA PLURALITA’ DI ESPERIENZE CHE PERMETTONO DI MATURARE COMPETENZE DI GIOCO - SPORT ANCHE COME ORIENTAMENTO ALLA FUTURA PRATICA SPORTIVA.</a:t>
            </a:r>
          </a:p>
          <a:p>
            <a:pPr marL="180848" indent="-180848" algn="just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 COMPRENDE ALL’INTERNO DELLE VARIE OCCASIONI DI GIOCO E DI  SPORT IL  VALORE  DELLE REGOLE EL’IMPORTANZA DI RISPETTARLE </a:t>
            </a:r>
            <a:r>
              <a:rPr lang="it-IT" sz="800" b="1" u="sng" dirty="0"/>
              <a:t>Competenza specifica 3</a:t>
            </a:r>
          </a:p>
          <a:p>
            <a:pPr algn="just"/>
            <a:r>
              <a:rPr lang="it-IT" sz="800" dirty="0">
                <a:latin typeface="Calibri" pitchFamily="34" charset="0"/>
              </a:rPr>
              <a:t>I.   AGISCE RISPETTANDO I CRITERI BASE DI SICUREZZA PER SE E PER GLI       .   ALTRI, SIA NEL MOVIMENTO CHE NELL’USO DI  ATTREZZI E TRASFERISCE . TALE CONSAPEVOLEZZA NELL’AMBIENTE SCOLASTICO ED   . EXTRASCOLASTICO.</a:t>
            </a:r>
          </a:p>
          <a:p>
            <a:pPr algn="just"/>
            <a:r>
              <a:rPr lang="it-IT" sz="800" dirty="0">
                <a:latin typeface="Calibri" pitchFamily="34" charset="0"/>
              </a:rPr>
              <a:t>II. RICONOSCE ALCUNI ESSENZIALI PRINCIPI RELATIVI AL PROPRIO . BENESSERE PSICOFISICO LEGATI ALLA CURA DEL PROPRIO CORPO, AD UN CORRETTO REGIME ALIMENTARE. </a:t>
            </a:r>
          </a:p>
          <a:p>
            <a:pPr marL="180848" indent="-180848" algn="just">
              <a:buFont typeface="+mj-lt"/>
              <a:buAutoNum type="romanUcPeriod"/>
            </a:pPr>
            <a:endParaRPr lang="it-IT" sz="800" dirty="0"/>
          </a:p>
          <a:p>
            <a:pPr marL="180848" indent="-180848" algn="just">
              <a:buFont typeface="+mj-lt"/>
              <a:buAutoNum type="romanUcPeriod"/>
            </a:pPr>
            <a:endParaRPr lang="it-IT" sz="800" dirty="0"/>
          </a:p>
          <a:p>
            <a:pPr marL="180848" indent="-180848" algn="just">
              <a:buFont typeface="+mj-lt"/>
              <a:buAutoNum type="romanUcPeriod"/>
            </a:pPr>
            <a:endParaRPr lang="it-IT" sz="800" dirty="0"/>
          </a:p>
          <a:p>
            <a:pPr marL="180848" indent="-180848" algn="just">
              <a:buFont typeface="+mj-lt"/>
              <a:buAutoNum type="romanUcPeriod"/>
            </a:pPr>
            <a:endParaRPr lang="it-IT" sz="800" dirty="0"/>
          </a:p>
          <a:p>
            <a:pPr marL="180848" indent="-180848" algn="just">
              <a:buFont typeface="+mj-lt"/>
              <a:buAutoNum type="romanUcPeriod"/>
            </a:pPr>
            <a:endParaRPr lang="it-IT" sz="800" dirty="0"/>
          </a:p>
          <a:p>
            <a:pPr algn="just"/>
            <a:endParaRPr lang="it-IT" sz="800" dirty="0"/>
          </a:p>
          <a:p>
            <a:pPr marL="180848" indent="-180848" algn="just">
              <a:buFont typeface="+mj-lt"/>
              <a:buAutoNum type="romanUcPeriod"/>
            </a:pPr>
            <a:endParaRPr lang="it-IT" sz="1100" dirty="0"/>
          </a:p>
          <a:p>
            <a:pPr marL="180848" indent="-180848" algn="just">
              <a:buFont typeface="+mj-lt"/>
              <a:buAutoNum type="romanUcPeriod"/>
            </a:pPr>
            <a:endParaRPr lang="it-IT" sz="1100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3" y="2568352"/>
            <a:ext cx="4168552" cy="3822456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pPr algn="just"/>
            <a:r>
              <a:rPr lang="it-IT" sz="800" b="1" u="sng" dirty="0"/>
              <a:t>Competenza specifica 1</a:t>
            </a:r>
          </a:p>
          <a:p>
            <a:pPr algn="just"/>
            <a:r>
              <a:rPr lang="it-IT" sz="800" dirty="0">
                <a:latin typeface="Calibri" pitchFamily="34" charset="0"/>
              </a:rPr>
              <a:t>I.     RICONOSCE IL PROPRIO CORPO E LE SUE DIVERSE PARTI.</a:t>
            </a:r>
          </a:p>
          <a:p>
            <a:r>
              <a:rPr lang="it-IT" sz="800" dirty="0">
                <a:latin typeface="Calibri" pitchFamily="34" charset="0"/>
              </a:rPr>
              <a:t>II.    VIVE INTERAMENTE LA PROPRIA CORPORIETA’.</a:t>
            </a:r>
          </a:p>
          <a:p>
            <a:r>
              <a:rPr lang="it-IT" sz="800" dirty="0">
                <a:latin typeface="Calibri" pitchFamily="34" charset="0"/>
              </a:rPr>
              <a:t>III.  MATURA  CONDOTTE CHE SUSCITANO UN’AUTONOMIA GLOBALE.</a:t>
            </a:r>
          </a:p>
          <a:p>
            <a:pPr marL="180848" indent="-180848" algn="just">
              <a:buFont typeface="+mj-lt"/>
              <a:buAutoNum type="romanUcPeriod"/>
            </a:pPr>
            <a:endParaRPr lang="it-IT" sz="800" dirty="0"/>
          </a:p>
          <a:p>
            <a:pPr marL="180848" indent="-180848" algn="just"/>
            <a:r>
              <a:rPr lang="it-IT" sz="800" b="1" u="sng" dirty="0"/>
              <a:t>Competenza specifica 2</a:t>
            </a:r>
          </a:p>
          <a:p>
            <a:pPr algn="just"/>
            <a:r>
              <a:rPr lang="it-IT" sz="800" dirty="0">
                <a:latin typeface="Calibri" pitchFamily="34" charset="0"/>
              </a:rPr>
              <a:t>I.  RICONOSCE I RITMI DEL PROPRIO CORPO, DIFFERENZIA LA SESSUALITA’ ED ADOTTA PRATICHE CORRETTE PER LA CURA E L’ IGIENE DEL CORPO  E PER L’ ALIMENTAZIONE.</a:t>
            </a:r>
          </a:p>
          <a:p>
            <a:pPr algn="just"/>
            <a:r>
              <a:rPr lang="it-IT" sz="800" dirty="0">
                <a:latin typeface="Calibri" pitchFamily="34" charset="0"/>
              </a:rPr>
              <a:t>II.   PROVA PIACERE NEL MOVIMENTO E SPERIMENTA SCHEMI POSTURALI E MOTORI APPLICANDOLI ALLE VARIE ATTIVITA’ (INDIVIDUALI E DI GRUPPO).</a:t>
            </a:r>
          </a:p>
          <a:p>
            <a:pPr algn="just"/>
            <a:r>
              <a:rPr lang="it-IT" sz="800" dirty="0">
                <a:latin typeface="Calibri" pitchFamily="34" charset="0"/>
              </a:rPr>
              <a:t>III.   INTERAGISCE CON GLI ALTRI NEI GIOCHI DI MOVIMENTO, NELLA DANZA E NELLA COMUNICAZIONE ESPRESSIVA.</a:t>
            </a:r>
          </a:p>
          <a:p>
            <a:pPr algn="just"/>
            <a:r>
              <a:rPr lang="it-IT" sz="800" dirty="0">
                <a:latin typeface="Calibri" pitchFamily="34" charset="0"/>
              </a:rPr>
              <a:t>IV.  RAPPRESENTA IL CORPO  IN FORMA STATICA E DINAMICA IN RELAZIONE A SE STESSO E AGLI ALTRI.</a:t>
            </a:r>
          </a:p>
          <a:p>
            <a:pPr algn="just"/>
            <a:endParaRPr lang="it-IT" sz="800" dirty="0"/>
          </a:p>
          <a:p>
            <a:pPr marL="180848" indent="-180848" algn="just"/>
            <a:r>
              <a:rPr lang="it-IT" sz="800" b="1" u="sng" dirty="0"/>
              <a:t>Competenza specifica 3</a:t>
            </a:r>
          </a:p>
          <a:p>
            <a:pPr algn="just"/>
            <a:r>
              <a:rPr lang="it-IT" sz="800" dirty="0">
                <a:latin typeface="Calibri" pitchFamily="34" charset="0"/>
              </a:rPr>
              <a:t>I.  RICONOSCE I RITMI DEL PROPRIO CORPO, DIFFERENZIA LA SESSUALITA’ ED ADOTTA PRATICHE CORRETTE PER LA CURA E L’ IGIENE DEL CORPO  E PER L’ ALIMENTAZIONE.</a:t>
            </a:r>
            <a:endParaRPr lang="it-IT" sz="800" dirty="0"/>
          </a:p>
          <a:p>
            <a:pPr marL="180848" indent="-180848" algn="just">
              <a:buFont typeface="+mj-lt"/>
              <a:buAutoNum type="romanUcPeriod"/>
            </a:pPr>
            <a:endParaRPr lang="it-IT" sz="800" dirty="0"/>
          </a:p>
          <a:p>
            <a:pPr marL="180848" indent="-180848" algn="just">
              <a:buFont typeface="+mj-lt"/>
              <a:buAutoNum type="romanUcPeriod"/>
            </a:pPr>
            <a:endParaRPr lang="it-IT" sz="800" dirty="0"/>
          </a:p>
          <a:p>
            <a:pPr marL="180848" indent="-180848" algn="just">
              <a:buFont typeface="+mj-lt"/>
              <a:buAutoNum type="romanUcPeriod"/>
            </a:pPr>
            <a:endParaRPr lang="it-IT" sz="800" dirty="0"/>
          </a:p>
          <a:p>
            <a:pPr marL="180848" indent="-180848" algn="just">
              <a:buFont typeface="+mj-lt"/>
              <a:buAutoNum type="romanUcPeriod"/>
            </a:pPr>
            <a:endParaRPr lang="it-IT" sz="800" dirty="0"/>
          </a:p>
          <a:p>
            <a:pPr marL="180848" indent="-180848" algn="just">
              <a:buFont typeface="+mj-lt"/>
              <a:buAutoNum type="romanUcPeriod"/>
            </a:pPr>
            <a:endParaRPr lang="it-IT" sz="800" dirty="0"/>
          </a:p>
          <a:p>
            <a:pPr marL="180848" indent="-180848" algn="just">
              <a:buFont typeface="+mj-lt"/>
              <a:buAutoNum type="romanUcPeriod"/>
            </a:pPr>
            <a:endParaRPr lang="it-IT" sz="800" dirty="0"/>
          </a:p>
          <a:p>
            <a:pPr marL="180848" indent="-180848" algn="just">
              <a:buFont typeface="+mj-lt"/>
              <a:buAutoNum type="romanUcPeriod"/>
            </a:pPr>
            <a:endParaRPr lang="it-IT" sz="800" dirty="0"/>
          </a:p>
          <a:p>
            <a:pPr algn="just"/>
            <a:endParaRPr lang="it-IT" sz="800" dirty="0"/>
          </a:p>
          <a:p>
            <a:pPr algn="just"/>
            <a:endParaRPr lang="it-IT" sz="800" dirty="0"/>
          </a:p>
          <a:p>
            <a:pPr algn="just"/>
            <a:endParaRPr lang="it-IT" sz="800" dirty="0"/>
          </a:p>
          <a:p>
            <a:pPr marL="180848" indent="-180848">
              <a:buFont typeface="+mj-lt"/>
              <a:buAutoNum type="romanUcPeriod"/>
            </a:pPr>
            <a:endParaRPr lang="it-IT" sz="800" dirty="0"/>
          </a:p>
          <a:p>
            <a:pPr marL="180848" indent="-180848">
              <a:buFont typeface="+mj-lt"/>
              <a:buAutoNum type="romanUcPeriod"/>
            </a:pPr>
            <a:endParaRPr lang="it-IT" sz="800" dirty="0"/>
          </a:p>
        </p:txBody>
      </p:sp>
      <p:sp>
        <p:nvSpPr>
          <p:cNvPr id="26" name="CasellaDiTesto 3"/>
          <p:cNvSpPr txBox="1">
            <a:spLocks noChangeArrowheads="1"/>
          </p:cNvSpPr>
          <p:nvPr/>
        </p:nvSpPr>
        <p:spPr bwMode="auto">
          <a:xfrm>
            <a:off x="0" y="0"/>
            <a:ext cx="12801600" cy="3661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lIns="127876" tIns="63944" rIns="127876" bIns="63944">
            <a:spAutoFit/>
          </a:bodyPr>
          <a:lstStyle>
            <a:lvl1pPr eaLnBrk="0" hangingPunct="0"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tabLst>
                <a:tab pos="966477" algn="l"/>
                <a:tab pos="1932958" algn="l"/>
              </a:tabLst>
            </a:pPr>
            <a:r>
              <a:rPr lang="it-IT" sz="1300" b="1" dirty="0">
                <a:latin typeface="Calibri" pitchFamily="34" charset="0"/>
              </a:rPr>
              <a:t>COMPETENZA CHIAVE EUROPEA:   </a:t>
            </a:r>
            <a:r>
              <a:rPr lang="it-IT" sz="15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rPr>
              <a:t>CONSAPEVOLEZZA ED ESPRESSIONE CULTURALE         </a:t>
            </a:r>
            <a:r>
              <a:rPr lang="it-IT" sz="15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ESPRESSIONE CULTURALE    (LINGUAGGIO CORPOREO)</a:t>
            </a:r>
          </a:p>
        </p:txBody>
      </p:sp>
      <p:sp>
        <p:nvSpPr>
          <p:cNvPr id="30" name="Freccia a destra 29"/>
          <p:cNvSpPr/>
          <p:nvPr/>
        </p:nvSpPr>
        <p:spPr>
          <a:xfrm>
            <a:off x="6544817" y="120080"/>
            <a:ext cx="216024" cy="19208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72" tIns="45686" rIns="91372" bIns="45686"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-1215" y="10"/>
            <a:ext cx="12801594" cy="3292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127876" tIns="63944" rIns="127876" bIns="63944" rtlCol="0">
            <a:spAutoFit/>
          </a:bodyPr>
          <a:lstStyle/>
          <a:p>
            <a:pPr>
              <a:tabLst>
                <a:tab pos="966477" algn="l"/>
                <a:tab pos="1932958" algn="l"/>
              </a:tabLst>
            </a:pPr>
            <a:r>
              <a:rPr lang="it-IT" sz="1300" b="1" dirty="0"/>
              <a:t>COMPETENZA CHIAVE EUROPEA: CONSAPEVOLEZZA ED ESPRESSIONE CULTURALE        </a:t>
            </a: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ESPRESSIONE CULTURALE   (LINGUAGGIO 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ARTISTICO E MUSICALE)</a:t>
            </a: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24135" y="408122"/>
            <a:ext cx="2822714" cy="513941"/>
          </a:xfrm>
          <a:prstGeom prst="rect">
            <a:avLst/>
          </a:prstGeom>
          <a:noFill/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2000" dirty="0"/>
              <a:t>Scuola</a:t>
            </a:r>
            <a:r>
              <a:rPr lang="it-IT" dirty="0" smtClean="0"/>
              <a:t> </a:t>
            </a:r>
            <a:r>
              <a:rPr lang="it-IT" sz="2000" dirty="0"/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2872411" y="624136"/>
            <a:ext cx="504056" cy="20162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876" tIns="63944" rIns="127876" bIns="63944"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240570" y="480130"/>
            <a:ext cx="5357395" cy="366181"/>
          </a:xfrm>
          <a:prstGeom prst="rect">
            <a:avLst/>
          </a:prstGeom>
          <a:solidFill>
            <a:srgbClr val="FFFF00"/>
          </a:solidFill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500" dirty="0"/>
              <a:t>Campo di esperienza: </a:t>
            </a:r>
            <a:r>
              <a:rPr lang="it-IT" sz="1500" b="1" dirty="0"/>
              <a:t>IMMAGINI, SUONI, COLORI.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784178" y="912178"/>
            <a:ext cx="1944216" cy="436997"/>
          </a:xfrm>
          <a:prstGeom prst="rect">
            <a:avLst/>
          </a:prstGeom>
          <a:noFill/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2000" dirty="0"/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2872411" y="1056184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876" tIns="63944" rIns="127876" bIns="63944"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4240568" y="912180"/>
            <a:ext cx="5328592" cy="36618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500" dirty="0"/>
              <a:t>Discipline di riferimento: </a:t>
            </a:r>
            <a:r>
              <a:rPr lang="it-IT" sz="1500" b="1" dirty="0"/>
              <a:t>ARTE E MUSICA.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80122" y="1344225"/>
            <a:ext cx="2973219" cy="436997"/>
          </a:xfrm>
          <a:prstGeom prst="rect">
            <a:avLst/>
          </a:prstGeom>
          <a:noFill/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2000" dirty="0"/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2872411" y="148823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876" tIns="63944" rIns="127876" bIns="63944"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4240568" y="1344227"/>
            <a:ext cx="5328592" cy="366181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500" dirty="0"/>
              <a:t>Discipline di riferimento: </a:t>
            </a:r>
            <a:r>
              <a:rPr lang="it-IT" sz="1500" b="1" dirty="0"/>
              <a:t>ARTE E MUSICA.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" y="1852592"/>
            <a:ext cx="1247303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876" tIns="63944" rIns="127876" bIns="63944" rtlCol="0">
            <a:spAutoFit/>
          </a:bodyPr>
          <a:lstStyle/>
          <a:p>
            <a:pPr algn="ctr"/>
            <a:r>
              <a:rPr lang="it-IT" sz="1700" b="1" dirty="0"/>
              <a:t>TRAGUARDI PER LO SVILUPPO DELLE COMPETENZE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3" y="2208314"/>
            <a:ext cx="4168552" cy="329276"/>
          </a:xfrm>
          <a:prstGeom prst="rect">
            <a:avLst/>
          </a:prstGeom>
          <a:solidFill>
            <a:srgbClr val="FFFF00"/>
          </a:solidFill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240562" y="2208314"/>
            <a:ext cx="3830826" cy="329276"/>
          </a:xfrm>
          <a:prstGeom prst="rect">
            <a:avLst/>
          </a:prstGeom>
          <a:solidFill>
            <a:schemeClr val="accent1"/>
          </a:solidFill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129000" y="2208314"/>
            <a:ext cx="4344039" cy="329276"/>
          </a:xfrm>
          <a:prstGeom prst="rect">
            <a:avLst/>
          </a:prstGeom>
          <a:solidFill>
            <a:srgbClr val="00B050"/>
          </a:solidFill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SEC </a:t>
            </a:r>
            <a:r>
              <a:rPr lang="it-IT" sz="1300" b="1" dirty="0" err="1"/>
              <a:t>DI</a:t>
            </a:r>
            <a:r>
              <a:rPr lang="it-IT" sz="1300" b="1" dirty="0"/>
              <a:t>    I  GRADO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56182" y="5808730"/>
            <a:ext cx="3326770" cy="513941"/>
          </a:xfrm>
          <a:prstGeom prst="rect">
            <a:avLst/>
          </a:prstGeom>
          <a:noFill/>
        </p:spPr>
        <p:txBody>
          <a:bodyPr wrap="square" lIns="127876" tIns="63944" rIns="127876" bIns="63944" rtlCol="0">
            <a:spAutoFit/>
          </a:bodyPr>
          <a:lstStyle/>
          <a:p>
            <a:endParaRPr lang="it-IT" dirty="0"/>
          </a:p>
        </p:txBody>
      </p:sp>
      <p:sp>
        <p:nvSpPr>
          <p:cNvPr id="22" name="Parentesi graffa chiusa 21"/>
          <p:cNvSpPr/>
          <p:nvPr/>
        </p:nvSpPr>
        <p:spPr>
          <a:xfrm>
            <a:off x="9615517" y="1085824"/>
            <a:ext cx="144017" cy="576064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9857184" y="1200208"/>
            <a:ext cx="2944416" cy="329267"/>
          </a:xfrm>
          <a:prstGeom prst="rect">
            <a:avLst/>
          </a:prstGeom>
          <a:noFill/>
        </p:spPr>
        <p:txBody>
          <a:bodyPr wrap="square" lIns="91340" tIns="45671" rIns="91340" bIns="45671" rtlCol="0">
            <a:spAutoFit/>
          </a:bodyPr>
          <a:lstStyle/>
          <a:p>
            <a:r>
              <a:rPr lang="it-IT" sz="1500" dirty="0"/>
              <a:t>Discipline concorrenti: TUTTE</a:t>
            </a:r>
          </a:p>
        </p:txBody>
      </p:sp>
      <p:sp>
        <p:nvSpPr>
          <p:cNvPr id="24" name="Freccia a destra 23"/>
          <p:cNvSpPr/>
          <p:nvPr/>
        </p:nvSpPr>
        <p:spPr>
          <a:xfrm>
            <a:off x="5767405" y="120081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083" tIns="61043" rIns="122083" bIns="61043" rtlCol="0" anchor="ctr"/>
          <a:lstStyle/>
          <a:p>
            <a:pPr algn="ctr"/>
            <a:endParaRPr lang="it-IT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8129000" y="2586029"/>
            <a:ext cx="4344039" cy="406867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pPr marL="114449" indent="-114449"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u="sng" dirty="0"/>
              <a:t>Competenza specifica 1</a:t>
            </a:r>
          </a:p>
          <a:p>
            <a:pPr marL="114449" indent="-114449"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800" dirty="0">
                <a:latin typeface="Calibri" pitchFamily="34" charset="0"/>
              </a:rPr>
              <a:t>I. PARTECIPA IN MODO ATTIVO ALLA REALIZZAZIONE  </a:t>
            </a:r>
            <a:r>
              <a:rPr lang="it-IT" sz="800" dirty="0" err="1">
                <a:latin typeface="Calibri" pitchFamily="34" charset="0"/>
              </a:rPr>
              <a:t>DI</a:t>
            </a:r>
            <a:r>
              <a:rPr lang="it-IT" sz="800" dirty="0">
                <a:latin typeface="Calibri" pitchFamily="34" charset="0"/>
              </a:rPr>
              <a:t> ESPERIENZE MUSICALI ATTRAVERSO L’ESECUZIONE E L’INTERPRETAZIONE </a:t>
            </a:r>
            <a:r>
              <a:rPr lang="it-IT" sz="800" dirty="0" err="1">
                <a:latin typeface="Calibri" pitchFamily="34" charset="0"/>
              </a:rPr>
              <a:t>DI</a:t>
            </a:r>
            <a:r>
              <a:rPr lang="it-IT" sz="800" dirty="0">
                <a:latin typeface="Calibri" pitchFamily="34" charset="0"/>
              </a:rPr>
              <a:t> BRANI STRUMENTALI E VOCALI APPARTENENTI A GENERI E CULTURE DIFFERENTI.</a:t>
            </a:r>
            <a:r>
              <a:rPr lang="it-IT" sz="800" b="1" u="sng" dirty="0"/>
              <a:t> </a:t>
            </a:r>
          </a:p>
          <a:p>
            <a:pPr marL="114449" indent="-114449"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u="sng" dirty="0"/>
              <a:t>Competenza specifica 2</a:t>
            </a:r>
          </a:p>
          <a:p>
            <a:pPr marL="180848" indent="-180848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E’ IN GRADO </a:t>
            </a:r>
            <a:r>
              <a:rPr lang="it-IT" sz="800" dirty="0" err="1">
                <a:latin typeface="Calibri" pitchFamily="34" charset="0"/>
              </a:rPr>
              <a:t>DI</a:t>
            </a:r>
            <a:r>
              <a:rPr lang="it-IT" sz="800" dirty="0">
                <a:latin typeface="Calibri" pitchFamily="34" charset="0"/>
              </a:rPr>
              <a:t> IDEARE PRODURRE  E REALIZZARE ANCHE ATTRAVERSO L’IMPROVVISAZIONE  MESSAGGI MUSICALI E MULTIMEDIALI.</a:t>
            </a:r>
          </a:p>
          <a:p>
            <a:pPr marL="180848" indent="-180848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COMPRENDE E VALUTA EVENTI, MATERIALI, OPERE MUSICALI CONOSCENDONE I SIGNIFICATI, ANCHE IN RELAZIONE ALLE PROPRIE ESPERIENZE MUSICALI E AI DIVERSI CONTESTI STORICO CULTURALI.</a:t>
            </a: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marL="114449" indent="-114449"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u="sng" dirty="0"/>
              <a:t>Competenza specifica 3</a:t>
            </a:r>
          </a:p>
          <a:p>
            <a:pPr marL="180848" indent="-180848">
              <a:buFont typeface="+mj-lt"/>
              <a:buAutoNum type="romanUcPeriod"/>
              <a:tabLst>
                <a:tab pos="180848" algn="l"/>
              </a:tabLst>
            </a:pPr>
            <a:r>
              <a:rPr lang="it-IT" sz="800" dirty="0">
                <a:latin typeface="Calibri" pitchFamily="34" charset="0"/>
              </a:rPr>
              <a:t>UTILIZZA IN MODO FUNZIONALE E AUTONOMO TECNICHE E MATERIALI DIFFERENTI ANCHE CON L’INTEGRAZIONE DI PIU’ MEDIA E CODICI ESPRESSIVI.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800" dirty="0"/>
              <a:t>II.    </a:t>
            </a:r>
            <a:r>
              <a:rPr lang="it-IT" sz="800" dirty="0">
                <a:latin typeface="Calibri" pitchFamily="34" charset="0"/>
              </a:rPr>
              <a:t>REALIZZA ELABORATI PERSONALI E CREATIVI APPLICANDO LE CONOSCENZE E LE REGOLE         DEL LINGUAGGIO VISIVO.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800" b="1" u="sng" dirty="0"/>
              <a:t>Competenza specifica 4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800" dirty="0">
                <a:latin typeface="Calibri" pitchFamily="34" charset="0"/>
              </a:rPr>
              <a:t>I. LEGGE LE OPERE PIU’ SIGNIFICATIVE PRODOTTE NELL’ARTE ANTICA, MEDIEVALE,  MODERNA E CONTEMPORANEA, SAPENDOLE COLLOCARE NEI RISPETTIVI CONTESTI STORICI</a:t>
            </a:r>
            <a:r>
              <a:rPr lang="it-IT" sz="400" dirty="0">
                <a:latin typeface="Calibri" pitchFamily="34" charset="0"/>
              </a:rPr>
              <a:t> , </a:t>
            </a:r>
            <a:r>
              <a:rPr lang="it-IT" sz="800" dirty="0">
                <a:latin typeface="Calibri" pitchFamily="34" charset="0"/>
              </a:rPr>
              <a:t> CULTURALI E AMBIENTALI.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800" dirty="0"/>
              <a:t>II..</a:t>
            </a:r>
            <a:r>
              <a:rPr lang="it-IT" sz="800" dirty="0">
                <a:latin typeface="Calibri" pitchFamily="34" charset="0"/>
              </a:rPr>
              <a:t>CONOSCE I PRINCIPALI BENI DEL PATRIMONIO ARTISTICO, CULTURALE E AMBIENTALE DEL PROPRIO TERRITORIO.</a:t>
            </a:r>
          </a:p>
          <a:p>
            <a:pPr>
              <a:tabLst>
                <a:tab pos="180848" algn="l"/>
              </a:tabLst>
            </a:pPr>
            <a:endParaRPr lang="it-IT" sz="800" dirty="0">
              <a:latin typeface="Calibri" pitchFamily="34" charset="0"/>
            </a:endParaRPr>
          </a:p>
          <a:p>
            <a:pPr>
              <a:tabLst>
                <a:tab pos="180848" algn="l"/>
              </a:tabLst>
            </a:pPr>
            <a:endParaRPr lang="it-IT" sz="800" dirty="0">
              <a:latin typeface="Calibri" pitchFamily="34" charset="0"/>
            </a:endParaRPr>
          </a:p>
          <a:p>
            <a:pPr>
              <a:tabLst>
                <a:tab pos="180848" algn="l"/>
              </a:tabLst>
            </a:pPr>
            <a:endParaRPr lang="it-IT" sz="800" dirty="0">
              <a:latin typeface="Calibri" pitchFamily="34" charset="0"/>
            </a:endParaRPr>
          </a:p>
          <a:p>
            <a:pPr>
              <a:tabLst>
                <a:tab pos="180848" algn="l"/>
              </a:tabLst>
            </a:pPr>
            <a:endParaRPr lang="it-IT" sz="800" dirty="0">
              <a:latin typeface="Calibri" pitchFamily="34" charset="0"/>
            </a:endParaRPr>
          </a:p>
          <a:p>
            <a:pPr>
              <a:tabLst>
                <a:tab pos="180848" algn="l"/>
              </a:tabLst>
            </a:pPr>
            <a:endParaRPr lang="it-IT" sz="800" dirty="0">
              <a:latin typeface="Calibri" pitchFamily="34" charset="0"/>
            </a:endParaRPr>
          </a:p>
          <a:p>
            <a:pPr>
              <a:tabLst>
                <a:tab pos="180848" algn="l"/>
              </a:tabLst>
            </a:pPr>
            <a:endParaRPr lang="it-IT" sz="800" dirty="0">
              <a:latin typeface="Calibri" pitchFamily="34" charset="0"/>
            </a:endParaRPr>
          </a:p>
          <a:p>
            <a:pPr>
              <a:tabLst>
                <a:tab pos="180848" algn="l"/>
              </a:tabLst>
            </a:pPr>
            <a:endParaRPr lang="it-IT" sz="800" dirty="0">
              <a:latin typeface="Calibri" pitchFamily="34" charset="0"/>
            </a:endParaRPr>
          </a:p>
          <a:p>
            <a:pPr marL="180848" indent="-180848">
              <a:buFont typeface="+mj-lt"/>
              <a:buAutoNum type="romanUcPeriod"/>
              <a:tabLst>
                <a:tab pos="180848" algn="l"/>
              </a:tabLst>
            </a:pPr>
            <a:endParaRPr lang="it-IT" sz="800" dirty="0">
              <a:latin typeface="Calibri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it-IT" sz="800" dirty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it-IT" sz="800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3" y="2568353"/>
            <a:ext cx="4168552" cy="3822456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800" b="1" u="sng" dirty="0"/>
              <a:t>Competenza specifica 1</a:t>
            </a:r>
          </a:p>
          <a:p>
            <a:pPr marL="180848" indent="-180848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Il BAMBINO SCOPRE IL PAESAGGIO SONORO RIPRODUCENDOLO ATTRAVERSO VOCE, CORPO E OGGETTI.</a:t>
            </a:r>
          </a:p>
          <a:p>
            <a:pPr marL="180848" indent="-180848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SPERIMENTA, ESPLORA  E COMBINA I PRIMI ALFABETI MUSICALI PER PRODURRE SEMPLICI SEQUENZE  SONORE.</a:t>
            </a:r>
            <a:endParaRPr lang="it-IT" sz="800" dirty="0"/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endParaRPr lang="it-IT" sz="800" dirty="0"/>
          </a:p>
          <a:p>
            <a:pPr marL="180848" indent="-180848"/>
            <a:r>
              <a:rPr lang="it-IT" sz="800" b="1" u="sng" dirty="0"/>
              <a:t>Competenza specifica 2</a:t>
            </a:r>
          </a:p>
          <a:p>
            <a:pPr marL="180848" indent="-180848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 SI ESPRIME ATTRAVERSO LA DRAMMATIZZAZIONE, IL DISEGNO, LA PITTURA E ALTRE ATTIVITA’ MANIPOLATIVIE UTILIZZANDO MATERIALI, STRUMENTI E TECNICHE DIVERSE;</a:t>
            </a:r>
          </a:p>
          <a:p>
            <a:pPr marL="180848" indent="-180848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ESPLORA LE POTENZIALITA’ OFFERTE DALLE TECNOLOGIE.</a:t>
            </a: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marL="180848" indent="-180848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r>
              <a:rPr lang="it-IT" sz="800" b="1" u="sng" dirty="0"/>
              <a:t>Competenza specifica 3</a:t>
            </a:r>
          </a:p>
          <a:p>
            <a:endParaRPr lang="it-IT" sz="800" dirty="0"/>
          </a:p>
          <a:p>
            <a:r>
              <a:rPr lang="it-IT" sz="800" b="1" u="sng" dirty="0"/>
              <a:t>Competenza specifica 4</a:t>
            </a:r>
          </a:p>
          <a:p>
            <a:r>
              <a:rPr lang="it-IT" sz="800" dirty="0"/>
              <a:t>I      </a:t>
            </a:r>
            <a:r>
              <a:rPr lang="it-IT" sz="800" dirty="0">
                <a:latin typeface="Calibri" pitchFamily="34" charset="0"/>
              </a:rPr>
              <a:t>SEGUE CON CURIOSITA’ E PIACERE SPETTACOLI DI VARIO TIPO ( TEATRALI, MUSICALI, VISIVI E DI ANIMAZIONE); SVILUPPA INTERESSE PER L’ASCOLTO DELLA MUSICA.</a:t>
            </a:r>
            <a:endParaRPr lang="it-IT" sz="800" dirty="0"/>
          </a:p>
          <a:p>
            <a:r>
              <a:rPr lang="it-IT" sz="800" b="1" u="sng" dirty="0"/>
              <a:t>Competenza specifica 5</a:t>
            </a:r>
          </a:p>
          <a:p>
            <a:r>
              <a:rPr lang="it-IT" sz="800" dirty="0"/>
              <a:t>I    SVILUPPA INTERESSE PER LA PRODUZIONE DI OPERE D’ARTE.</a:t>
            </a:r>
          </a:p>
          <a:p>
            <a:pPr marL="180848" indent="-180848">
              <a:buFont typeface="+mj-lt"/>
              <a:buAutoNum type="romanUcPeriod"/>
            </a:pPr>
            <a:endParaRPr lang="it-IT" sz="800" dirty="0"/>
          </a:p>
          <a:p>
            <a:pPr marL="180848" indent="-180848">
              <a:buFont typeface="+mj-lt"/>
              <a:buAutoNum type="romanUcPeriod"/>
            </a:pPr>
            <a:endParaRPr lang="it-IT" sz="800" dirty="0"/>
          </a:p>
          <a:p>
            <a:pPr marL="180848" indent="-180848">
              <a:buFont typeface="+mj-lt"/>
              <a:buAutoNum type="romanUcPeriod"/>
            </a:pPr>
            <a:endParaRPr lang="it-IT" sz="800" dirty="0"/>
          </a:p>
          <a:p>
            <a:pPr marL="180848" indent="-180848">
              <a:buFont typeface="+mj-lt"/>
              <a:buAutoNum type="romanUcPeriod"/>
            </a:pPr>
            <a:endParaRPr lang="it-IT" sz="800" dirty="0"/>
          </a:p>
          <a:p>
            <a:pPr marL="180848" indent="-180848">
              <a:buFont typeface="+mj-lt"/>
              <a:buAutoNum type="romanUcPeriod"/>
            </a:pPr>
            <a:endParaRPr lang="it-IT" sz="800" dirty="0"/>
          </a:p>
          <a:p>
            <a:pPr marL="180848" indent="-180848">
              <a:buFont typeface="+mj-lt"/>
              <a:buAutoNum type="romanUcPeriod"/>
            </a:pPr>
            <a:endParaRPr lang="it-IT" sz="800" dirty="0"/>
          </a:p>
          <a:p>
            <a:pPr marL="180848" indent="-180848">
              <a:buFont typeface="+mj-lt"/>
              <a:buAutoNum type="romanUcPeriod"/>
            </a:pPr>
            <a:endParaRPr lang="it-IT" sz="800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4259417" y="2586949"/>
            <a:ext cx="3786215" cy="3822456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127876" tIns="63944" rIns="127876" bIns="63944" rtlCol="0">
            <a:spAutoFit/>
          </a:bodyPr>
          <a:lstStyle/>
          <a:p>
            <a:r>
              <a:rPr lang="it-IT" sz="800" b="1" u="sng" dirty="0"/>
              <a:t>Competenza specifica 1</a:t>
            </a:r>
          </a:p>
          <a:p>
            <a:pPr marL="180848" indent="-180848" algn="just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ESPLORA, DISCRIMINA ED ELABORA EVENTI SONORI RISPETTO ALLA QUALITA’, ALLO SPAZIO, ALLA FONTE, AL RITMO, ALL’INTENSITA’ E AL FATTORE EMOTIVO.</a:t>
            </a:r>
          </a:p>
          <a:p>
            <a:pPr marL="180848" indent="-180848" algn="just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GESTISCE DIVERSE POSSIBILITA’ ESPRESSIVE DELLA VOCE IMPARANDO AD ASCOLTARE SE’ STESSO E GLI ALTRI.</a:t>
            </a:r>
          </a:p>
          <a:p>
            <a:pPr marL="180848" indent="-180848" algn="just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 ESEGUE DA SOLO E IN GRUPPO SEMPLICI BRANI VOCALI APPARTENENTI A GENERI E CULTURE  MUSICALI DIFFERENTI.</a:t>
            </a:r>
          </a:p>
          <a:p>
            <a:pPr marL="180848" indent="-180848" algn="just">
              <a:buFont typeface="+mj-lt"/>
              <a:buAutoNum type="romanUcPeriod"/>
            </a:pPr>
            <a:endParaRPr lang="it-IT" sz="800" dirty="0">
              <a:latin typeface="Calibri" pitchFamily="34" charset="0"/>
            </a:endParaRPr>
          </a:p>
          <a:p>
            <a:pPr algn="just"/>
            <a:r>
              <a:rPr lang="it-IT" sz="800" b="1" u="sng" dirty="0"/>
              <a:t>Competenza specifica 2</a:t>
            </a:r>
          </a:p>
          <a:p>
            <a:pPr algn="just"/>
            <a:r>
              <a:rPr lang="it-IT" sz="800" b="1" u="sng" dirty="0"/>
              <a:t>I.</a:t>
            </a:r>
            <a:r>
              <a:rPr lang="it-IT" sz="800" b="1" dirty="0"/>
              <a:t>  RICONOSCE GLI ELEMENTI COSTITUTIVI </a:t>
            </a:r>
            <a:r>
              <a:rPr lang="it-IT" sz="800" b="1" dirty="0" err="1"/>
              <a:t>DI</a:t>
            </a:r>
            <a:r>
              <a:rPr lang="it-IT" sz="800" b="1" dirty="0"/>
              <a:t> UN SEMPLICE BRANO MUSICALE UTILIZZANDOLI NELLA PRATICA. </a:t>
            </a:r>
            <a:endParaRPr lang="it-IT" sz="800" dirty="0">
              <a:latin typeface="Calibri" pitchFamily="34" charset="0"/>
            </a:endParaRPr>
          </a:p>
          <a:p>
            <a:pPr marL="285541" indent="-285541" algn="just"/>
            <a:r>
              <a:rPr lang="it-IT" sz="800" dirty="0">
                <a:latin typeface="Calibri" pitchFamily="34" charset="0"/>
              </a:rPr>
              <a:t>II.   ASCOLTA, INTERPRETA E DESCRIVE BRANI MUSICALI </a:t>
            </a:r>
            <a:r>
              <a:rPr lang="it-IT" sz="800" dirty="0" err="1">
                <a:latin typeface="Calibri" pitchFamily="34" charset="0"/>
              </a:rPr>
              <a:t>DI</a:t>
            </a:r>
            <a:r>
              <a:rPr lang="it-IT" sz="800" dirty="0">
                <a:latin typeface="Calibri" pitchFamily="34" charset="0"/>
              </a:rPr>
              <a:t> DIVERSO GENERE.</a:t>
            </a:r>
          </a:p>
          <a:p>
            <a:pPr marL="285541" indent="-285541" algn="just">
              <a:buAutoNum type="romanUcPeriod" startAt="2"/>
            </a:pPr>
            <a:endParaRPr lang="it-IT" sz="800" dirty="0">
              <a:latin typeface="Calibri" pitchFamily="34" charset="0"/>
            </a:endParaRPr>
          </a:p>
          <a:p>
            <a:pPr algn="just"/>
            <a:r>
              <a:rPr lang="it-IT" sz="800" dirty="0">
                <a:latin typeface="Calibri" pitchFamily="34" charset="0"/>
              </a:rPr>
              <a:t>.</a:t>
            </a:r>
            <a:r>
              <a:rPr lang="it-IT" sz="800" b="1" u="sng" dirty="0"/>
              <a:t> Competenza specifica 3</a:t>
            </a:r>
          </a:p>
          <a:p>
            <a:pPr algn="just"/>
            <a:endParaRPr lang="it-IT" sz="800" dirty="0"/>
          </a:p>
          <a:p>
            <a:pPr marL="180848" indent="-180848" algn="just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 UTILIZZA  LE CONOSCENZE DEL LINGUAGGIO VISUALE PER PRODURRE E RIELABORARE IN MODO CREATIVO LE IMMAGINI ATTRAVERSO TECNICHE, MATERIALI E STRUMENTI DIVERSIFICATI.</a:t>
            </a:r>
            <a:r>
              <a:rPr lang="it-IT" sz="800" b="1" u="sng" dirty="0"/>
              <a:t> </a:t>
            </a:r>
          </a:p>
          <a:p>
            <a:pPr marL="180848" indent="-180848" algn="just"/>
            <a:r>
              <a:rPr lang="it-IT" sz="800"/>
              <a:t>II.   </a:t>
            </a:r>
            <a:r>
              <a:rPr lang="it-IT" sz="800" dirty="0"/>
              <a:t>UTILIZZA LE ABILITA’ RELATIVE AL LINGUAGGIO VISIVO PER PRODURRE VARIE TIPOLOGIE </a:t>
            </a:r>
            <a:r>
              <a:rPr lang="it-IT" sz="800" dirty="0" err="1"/>
              <a:t>DI</a:t>
            </a:r>
            <a:r>
              <a:rPr lang="it-IT" sz="800" dirty="0"/>
              <a:t> TESTI VISIVI: ESPRESSIVI, NARRATIVI, RAPPRESENTATIVI E COMUNICATIVI.</a:t>
            </a:r>
          </a:p>
          <a:p>
            <a:pPr algn="just"/>
            <a:endParaRPr lang="it-IT" sz="800" dirty="0">
              <a:latin typeface="Calibri" pitchFamily="34" charset="0"/>
            </a:endParaRPr>
          </a:p>
          <a:p>
            <a:pPr algn="just"/>
            <a:r>
              <a:rPr lang="it-IT" sz="800" b="1" u="sng" dirty="0"/>
              <a:t>Competenza specifica 4</a:t>
            </a:r>
          </a:p>
          <a:p>
            <a:pPr marL="180848" indent="-180848" algn="just">
              <a:buFont typeface="+mj-lt"/>
              <a:buAutoNum type="romanUcPeriod"/>
            </a:pPr>
            <a:r>
              <a:rPr lang="it-IT" sz="800" dirty="0">
                <a:latin typeface="Calibri" pitchFamily="34" charset="0"/>
              </a:rPr>
              <a:t>UTILIZZA  I DIVERSI CODICI DEL LINGUAGGIO VISUALE PER OSSERVARE, DESCRIVERE E LEGGERE IMMAGINI.</a:t>
            </a:r>
          </a:p>
          <a:p>
            <a:pPr algn="just"/>
            <a:r>
              <a:rPr lang="it-IT" sz="800" dirty="0"/>
              <a:t>II .</a:t>
            </a:r>
            <a:r>
              <a:rPr lang="it-IT" sz="800" dirty="0">
                <a:latin typeface="Calibri" pitchFamily="34" charset="0"/>
              </a:rPr>
              <a:t>  CONOSCE I PRINCIPALI BENI PAESAGGISTICI ED ARTISTICO- CULTURALI PRESENTI NEL PROPRIO TERRITORIO E METTE IN ATTO COMPORTAMENTI DI RISPETTO  E DI TUTELA.</a:t>
            </a:r>
          </a:p>
          <a:p>
            <a:pPr algn="just"/>
            <a:endParaRPr lang="it-IT" sz="800" dirty="0">
              <a:latin typeface="Calibri" pitchFamily="34" charset="0"/>
            </a:endParaRPr>
          </a:p>
          <a:p>
            <a:pPr algn="just"/>
            <a:endParaRPr lang="it-IT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6695"/>
              </p:ext>
            </p:extLst>
          </p:nvPr>
        </p:nvGraphicFramePr>
        <p:xfrm>
          <a:off x="568154" y="-75118"/>
          <a:ext cx="12233447" cy="916843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296142"/>
                <a:gridCol w="2781673"/>
                <a:gridCol w="2718544"/>
                <a:gridCol w="2718544"/>
                <a:gridCol w="2718544"/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r>
                        <a:rPr lang="it-IT" sz="1400" b="1" dirty="0" smtClean="0"/>
                        <a:t>SCUOLA DELL’INFANZIA</a:t>
                      </a:r>
                      <a:endParaRPr lang="it-IT" sz="1400" b="1" dirty="0"/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SCUOLA SECOND. </a:t>
                      </a:r>
                      <a:r>
                        <a:rPr lang="it-IT" sz="1400" b="1" dirty="0" err="1" smtClean="0"/>
                        <a:t>DI</a:t>
                      </a:r>
                      <a:r>
                        <a:rPr lang="it-IT" sz="1400" b="1" dirty="0" smtClean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</a:tr>
              <a:tr h="518160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4584243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lvl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1 )PERCEZIONE ECONOSCENZA DEL CORPO IN RELAZIONE</a:t>
                      </a:r>
                    </a:p>
                    <a:p>
                      <a:pPr marL="0" marR="0" lvl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ALLO SPAZIO E AL TEMPO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lvl="0" indent="-1778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</a:t>
                      </a:r>
                      <a:r>
                        <a:rPr kumimoji="0" lang="it-IT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. 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Controllare gli schemi motori di base; correre,       comunicare, saltare, arrampicarsi.</a:t>
                      </a:r>
                    </a:p>
                    <a:p>
                      <a:pPr marL="177800" marR="0" lvl="0" indent="-1778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1.B  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Muoversi con destrezza nello spazio circostante e nel gioco, coordinando i movimenti, prendendo conoscenza della propria dominanza corporea e della </a:t>
                      </a:r>
                      <a:r>
                        <a:rPr kumimoji="0" lang="it-IT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lateralita’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A   Riconoscere e denominare le varie parti del corpo su di sé e sugli altri e saperli rappresentare graficamente.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B    Riconoscere, classificare, memorizzare e rielaborare le informazioni provenienti dagli organi di senso(sensazioni visive,  uditive,  tattili, </a:t>
                      </a:r>
                      <a:r>
                        <a:rPr kumimoji="0" lang="it-IT" sz="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cinestetiche</a:t>
                      </a: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C  Utilizzare, coordinare e controllare gli schemi motori di base.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D  Consolidare la coordinazione </a:t>
                      </a:r>
                      <a:r>
                        <a:rPr kumimoji="0" lang="it-IT" sz="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oculo-manuale</a:t>
                      </a: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e la motricità manuale fine.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E  Orientarsi nello spazio seguendo indicazioni date.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F    Coordinare ed utilizzare diversi schemi motori combinati tra loro(correre/saltare, afferrare/lanciare..)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1G  Saper controllare e gestire le condizioni d’equilibrio statico-dinamico del proprio corpo.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H  Organizzare e gestire l’orientamento del  proprio corpo in riferimento alle principali coordinate spaziali e temporali(contemporaneità, successione e reversibilità) e a strutture ritmiche.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I  Riconoscere e riprodurre semplici sequenze ritmiche con il proprio corpo e con gli attrezzi.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A   Eseguire semplici progressioni motorie, utilizzando codici espressivi diversi.</a:t>
                      </a:r>
                    </a:p>
                    <a:p>
                      <a:pPr algn="l"/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B  Coordinare , utilizzare e controllare gli schemi motori e posturali.</a:t>
                      </a:r>
                    </a:p>
                    <a:p>
                      <a:pPr algn="l"/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C  Eseguire semplici composizioni e/o progressioni motorie usando ampia gamma di codici espressivi.</a:t>
                      </a:r>
                    </a:p>
                    <a:p>
                      <a:pPr algn="l"/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D  Controllare e gestire le condizioni d’equilibrio statico-dinamico del proprio corpo.</a:t>
                      </a:r>
                    </a:p>
                    <a:p>
                      <a:pPr algn="l"/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E  Organizzare e gestire l’orientamento del proprio corpo in riferimento  alle principali coordinate spaziali e temporali e a strutture ritmiche.</a:t>
                      </a:r>
                    </a:p>
                    <a:p>
                      <a:pPr algn="l"/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1F   Riconoscere e riprodurre semplici sequenze ritmiche con il proprio corpo e con attrezzi. </a:t>
                      </a:r>
                    </a:p>
                    <a:p>
                      <a:pPr algn="l"/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G  Orientarsi nello spazio seguendo indicazioni e regole. </a:t>
                      </a:r>
                    </a:p>
                    <a:p>
                      <a:pPr algn="l"/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H  Eseguire movimenti precisati , adattati a situazioni esecutive sempre più complesse .</a:t>
                      </a: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1221692" rtl="0" eaLnBrk="1" latinLnBrk="0" hangingPunct="1"/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1A  Utilizzare e correlare le variabili spazio-temporali funzionali alla realizzazione del gesto </a:t>
                      </a:r>
                      <a:r>
                        <a:rPr kumimoji="0" lang="it-IT" sz="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tecnicoin</a:t>
                      </a: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ogni situazione sportiva.</a:t>
                      </a:r>
                    </a:p>
                    <a:p>
                      <a:pPr marL="0" lvl="0" algn="l" defTabSz="1221692" rtl="0" eaLnBrk="1" latinLnBrk="0" hangingPunct="1"/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1B  Sapersi orientare nell’ambiente naturale ed artificiale anche attraverso ausili specifici: mappe, </a:t>
                      </a:r>
                      <a:r>
                        <a:rPr kumimoji="0" lang="it-IT" sz="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bussola…</a:t>
                      </a:r>
                      <a:endParaRPr kumimoji="0" lang="it-IT" sz="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1221692" rtl="0" eaLnBrk="1" latinLnBrk="0" hangingPunct="1"/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1C  Sapere utilizzare e trasferire le </a:t>
                      </a:r>
                      <a:r>
                        <a:rPr kumimoji="0" lang="it-IT" sz="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abilita’</a:t>
                      </a: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per la realizzazione di gesti tecnici nei vari sport.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480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9077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Conoscere il corpo nella sua totalità  ed utilizzarlo correttamente in relazione allo spazio e al tempo.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PRIMO, SECONDO E TERZO ANNO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IL CORPO E LA SUA RELAZIONE CON LO SPAZIO E IL TEMPO. </a:t>
                      </a: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Giochi per l’individuazione e la denominazione delle parti del corpo.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Giochi a semplici percorsi basati sull’uso degli indicatori spaziali(dentro- fuori, sopra- sotto, davanti- dietro, destra- sinistra).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Giochi con l’utilizzo degli schemi motori di base in relazione ad alcuni indicatori – temporali.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movimenti naturali del camminare, correre , saltare. Giochi con la palla e con l’uso delle mani.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Percorsi misti in cui siano   presenti più schemi motori in successione.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 corsa il salto, i palleggi.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Esercizi d’equilibrio; percorsi: traiettorie, distanze, orientamento, contemporaneità, successione, durata e ritmo.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Il corpo: respirazione, posizioni, tensioni, rilassamento muscolare.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QUARTO E QUINTO ANNO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Giochi per l’intervento degli schemi motori di base.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Schemi motori  e posturali funzionali all’esecuzione di prassie motorie semplici e complesse.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Equilibrio statico e dinamico.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Capacità di combinazione e accoppiamento dei movimenti.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Capacità di orientamento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Capacità ritmica.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Impiego delle capacità condizionali(forza, resistenza, velocità)</a:t>
                      </a:r>
                    </a:p>
                    <a:p>
                      <a:pPr algn="just"/>
                      <a:endParaRPr lang="it-IT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– SECONDO -TERZO ANNO 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Percezioni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 analizzatori- percezione spazio-temporale. Vari tipi di movimento. Coordinazione. Equilibrio  -percorsi misti- circuiti di destrezza- giochi sportivi- 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funzionamento, controllo, misurazione ed allenamento delle qualità fisiche: forza, resistenza, mobilità articolare, rapidità. Esercizi per il potenziamento delle qualità motorie. Cenni storici sugli sport  di squadra. Storia delle olimpiadi. Gli sport olimpici. Il gioco. Il fair-play. Handicap e sport.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 violenza nello sport.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profilo del preadolescente.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Rilevazione dei dati antropometrici.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Apparato locomotore.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Come alimentarsi.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Alimentazione per lo sportivo. Integratori alimentari: il doping.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Norme di primo soccorso. Attività in ambiente naturale. Norme di sicurezza - norme di comportamento.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segnali stradali</a:t>
                      </a: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4" y="3000406"/>
            <a:ext cx="280120" cy="50936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340" tIns="45671" rIns="91340" bIns="45671" rtlCol="0">
            <a:spAutoFit/>
          </a:bodyPr>
          <a:lstStyle/>
          <a:p>
            <a:r>
              <a:rPr lang="it-IT" sz="1300" b="1" dirty="0"/>
              <a:t>COMPETENZA   </a:t>
            </a:r>
          </a:p>
          <a:p>
            <a:endParaRPr lang="it-IT" sz="1300" b="1" dirty="0"/>
          </a:p>
          <a:p>
            <a:endParaRPr lang="it-IT" sz="1300" b="1" dirty="0"/>
          </a:p>
          <a:p>
            <a:endParaRPr lang="it-IT" sz="1300" b="1" dirty="0"/>
          </a:p>
          <a:p>
            <a:endParaRPr lang="it-IT" sz="1300" b="1" dirty="0"/>
          </a:p>
          <a:p>
            <a:r>
              <a:rPr lang="it-IT" sz="1300" b="1" dirty="0"/>
              <a:t>SPECIFICA</a:t>
            </a:r>
            <a:r>
              <a:rPr lang="it-IT" sz="1300" dirty="0"/>
              <a:t> </a:t>
            </a:r>
            <a:endParaRPr lang="it-IT" sz="13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57" y="4836617"/>
            <a:ext cx="360039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22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8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27" y="7320883"/>
            <a:ext cx="72009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293037" y="7464897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6"/>
            <a:ext cx="12801600" cy="3661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127876" tIns="63944" rIns="127876" bIns="63944" rtlCol="0">
            <a:spAutoFit/>
          </a:bodyPr>
          <a:lstStyle/>
          <a:p>
            <a:pPr>
              <a:tabLst>
                <a:tab pos="966477" algn="l"/>
                <a:tab pos="1932958" algn="l"/>
                <a:tab pos="2899434" algn="l"/>
                <a:tab pos="3865908" algn="l"/>
                <a:tab pos="4832381" algn="l"/>
                <a:tab pos="5798862" algn="l"/>
                <a:tab pos="6765339" algn="l"/>
                <a:tab pos="7731815" algn="l"/>
                <a:tab pos="8698291" algn="l"/>
                <a:tab pos="9664770" algn="l"/>
                <a:tab pos="10631244" algn="l"/>
                <a:tab pos="11597722" algn="l"/>
              </a:tabLst>
            </a:pPr>
            <a:r>
              <a:rPr lang="it-IT" sz="1300" b="1" dirty="0"/>
              <a:t>COMPETENZA CHIAVE EUROPEA:   :   </a:t>
            </a:r>
            <a:r>
              <a:rPr lang="it-IT" sz="15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CONSAPEVOLEZZA ED ESPRESSIONE CULTURALE:  IL CORPO E IL MOVIMENTO –       EDUCAZIONE FISICA    </a:t>
            </a:r>
          </a:p>
        </p:txBody>
      </p:sp>
      <p:sp>
        <p:nvSpPr>
          <p:cNvPr id="16" name="Freccia a destra 15"/>
          <p:cNvSpPr/>
          <p:nvPr/>
        </p:nvSpPr>
        <p:spPr>
          <a:xfrm>
            <a:off x="9285552" y="52314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083" tIns="61043" rIns="122083" bIns="61043"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993714"/>
              </p:ext>
            </p:extLst>
          </p:nvPr>
        </p:nvGraphicFramePr>
        <p:xfrm>
          <a:off x="568155" y="-75117"/>
          <a:ext cx="12233447" cy="916843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296142"/>
                <a:gridCol w="2781673"/>
                <a:gridCol w="2718544"/>
                <a:gridCol w="2718544"/>
                <a:gridCol w="2718544"/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r>
                        <a:rPr lang="it-IT" sz="1400" b="1" dirty="0" smtClean="0"/>
                        <a:t>SCUOLA DELL’INFANZIA</a:t>
                      </a:r>
                      <a:endParaRPr lang="it-IT" sz="1400" b="1" dirty="0"/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SCUOLA SECOND. </a:t>
                      </a:r>
                      <a:r>
                        <a:rPr lang="it-IT" sz="1400" b="1" dirty="0" err="1" smtClean="0"/>
                        <a:t>DI</a:t>
                      </a:r>
                      <a:r>
                        <a:rPr lang="it-IT" sz="1400" b="1" dirty="0" smtClean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</a:tr>
              <a:tr h="518160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4584243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lvl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2) IL LINGUAGGIO DEL CORPO COME MODALITA’ COMUNICATIVO-ESPRESSIVA ATTRAVERSO IL GIOCO, LA PSICOMOTRICITÀ LO SPORT, LE REGOLE E IL FAIR 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2A  Muoversi spontaneamente </a:t>
                      </a:r>
                      <a:r>
                        <a:rPr kumimoji="0" lang="it-IT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e\o</a:t>
                      </a:r>
                      <a:endParaRPr kumimoji="0" lang="it-IT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in modo adeguato da solo </a:t>
                      </a:r>
                      <a:r>
                        <a:rPr kumimoji="0" lang="it-IT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e\o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in gruppo, esprimendosi in base a suoni, rumori musica e indicazioni.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2B Controllare l’</a:t>
                      </a:r>
                      <a:r>
                        <a:rPr kumimoji="0" lang="it-IT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affettivita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’ e le emozioni, rielaborandole attraverso il ritmo e il  movimento.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2C Partecipare con interesse alle </a:t>
                      </a:r>
                      <a:r>
                        <a:rPr kumimoji="0" lang="it-IT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attivita’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motorie proposte e alle </a:t>
                      </a:r>
                      <a:r>
                        <a:rPr kumimoji="0" lang="it-IT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attivita’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di  gruppo rispettando gli  altri e semplici regole.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 A  Conoscere il proprio corpo e sapersi esprimere con esso.</a:t>
                      </a: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2.B </a:t>
                      </a:r>
                      <a:r>
                        <a:rPr kumimoji="0" lang="it-IT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cquisire </a:t>
                      </a:r>
                      <a:r>
                        <a:rPr kumimoji="0" lang="it-IT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capacita’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espressive nel movimento utilizzando il corpo come linguaggio.</a:t>
                      </a: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2.C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Utilizzare in forma originale e creativa </a:t>
                      </a:r>
                      <a:r>
                        <a:rPr kumimoji="0" lang="it-IT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modalita’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espressive e corporee anche attraverso forme di drammatizzazione, sapendo trasmettere contenuti emozionali.</a:t>
                      </a: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2.D E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laborare ed eseguire semplici sequenze di movimento o semplici coreografie individuali e collettive.</a:t>
                      </a: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2.E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onoscere ed applicare correttamente </a:t>
                      </a:r>
                      <a:r>
                        <a:rPr kumimoji="0" lang="it-IT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modalita’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esecutive di diverse proposte di gioco - 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A   Utilizzare in modo personale il corpo e il movimento per esprimersi, comunicare stati d’animo, emozioni e sentimenti, anche nelle forme della drammatizzazione 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B   Assumere e controllare in forma consapevole diversificate posture del corpo con finalità espressive. </a:t>
                      </a: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2.C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onoscere ed applicare correttamente </a:t>
                      </a:r>
                      <a:r>
                        <a:rPr kumimoji="0" lang="it-IT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modalita’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esecutive di diverse proposte di gioco – sport,  individuali e di squadra.</a:t>
                      </a: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 E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laborare e riprodurre gesti motori combinati ed adattarli a varie situazioni esecutive.</a:t>
                      </a: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2.E P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artecipare attivamente alle varie forme di gioco, organizzate anche in forma di gara, collaborando con gli altri.</a:t>
                      </a: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2.F  R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ispettare le regole della competizione sportiva.</a:t>
                      </a: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2.G S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aper accettare la sconfitta con equilibrio e vivere  la vittoria esprimendo il rispetto nei confronti dei perdenti, accettando le </a:t>
                      </a:r>
                      <a:r>
                        <a:rPr kumimoji="0" lang="it-IT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diversita’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e manifestando senso di </a:t>
                      </a:r>
                      <a:r>
                        <a:rPr kumimoji="0" lang="it-IT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responsabilita’</a:t>
                      </a:r>
                      <a:endParaRPr kumimoji="0" lang="it-IT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2A  Conoscere  ed applicare semplici tecniche di espressione corporea per rappresentare  idee, stati d’animo e storie mediante </a:t>
                      </a:r>
                      <a:r>
                        <a:rPr kumimoji="0" lang="it-IT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gestualita’</a:t>
                      </a:r>
                      <a:r>
                        <a:rPr kumimoji="0" lang="it-IT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e posture svolte in forma individuale, a coppie o in gruppo.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it-IT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2B Sapere decodificare i gesti di compagni, avversari in situazione di gioco e sport.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it-IT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2C Saper decodificare i gesti arbitrari in relazione all’applicazione del regolamento di gioco.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it-IT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2D Sapere realizzare strategie di gioco, mettere in atto comportamenti  collaborativi e partecipativi in forma propositiva.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480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9077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Utilizzare in modo originale il proprio corpo per eseguire diverse proposte di gioco-sport nel rispetto delle regole di gruppo.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PRIMO, SECONDO E TERZO ANNO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Il linguaggio dei gesti:rappresentazione con il corpo di filastrocche,  poesie , e canzoncine aventi come protagonista il corpo e le sue parti.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Giochi espressivi su stimolo verbale, sonoro-musicale e gestuale.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Giochi di comunicazione in funzione del messaggio.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Giochi di gruppo con  comprensione e  rispetto di indicazioni e regole.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Assunzione di </a:t>
                      </a:r>
                      <a:r>
                        <a:rPr kumimoji="0" lang="it-IT" sz="8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responsabilita’</a:t>
                      </a: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e ruoli in rapporto alle </a:t>
                      </a:r>
                      <a:r>
                        <a:rPr kumimoji="0" lang="it-IT" sz="8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possibilita’</a:t>
                      </a: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di ciascuno.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Giochi di competitività fra coppie o piccoli gruppi.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Giochi derivanti dalla tradizione popolare con applicazione di indicazioni e regole.                                       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Partecipazione ad eventi ludici e sportivi rispettando le regole e tenendo comportamenti improntati a fair-play, </a:t>
                      </a:r>
                      <a:r>
                        <a:rPr kumimoji="0" lang="it-IT" sz="8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lealta’</a:t>
                      </a: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e correttezza.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Drammatizzazioni attraverso il movimento, la danza , l’uso espressivo del corpo.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QUARTO E QUINTO ANNO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Il linguaggio dei gesti: rappresentazione con il corpo di emozioni, situazioni reali e fantastiche, aventi come protagonista il corpo e le sue parti.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Giochi propedeutici ad alcuni giochi sportivi(minivolley)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Acquisizione progressiva delle regole di alcuni giochi sportivi.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Collaborazione, confronto, competizione  con giochi di regole.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Collaborazione, confronto,competizione  costruttiva.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Svolgere un ruolo attivo e significativo nelle </a:t>
                      </a:r>
                      <a:r>
                        <a:rPr kumimoji="0" lang="it-IT" sz="8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attivita’</a:t>
                      </a: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di gioco-sport .  partecipazione ad eventi ludici e sportivi tenendo comportamenti improntati al fair-play, </a:t>
                      </a:r>
                      <a:r>
                        <a:rPr kumimoji="0" lang="it-IT" sz="8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lealta’</a:t>
                      </a: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e correttezza. Drammatizzazioni attraverso il movimento, la danza , l’uso espressivo del corpo. </a:t>
                      </a:r>
                    </a:p>
                    <a:p>
                      <a:pPr algn="just"/>
                      <a:endParaRPr lang="it-IT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PRIMO – SECONDO -TERZO ANNO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Percezioni e analizzatori- percezione spazio-temporale. Vari tipi di movimento. Coordinazione. Equilibrio  -percorsi misti- circuiti di destrezza- giochi sportivi-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Funzionamento, controllo, misurazione ed allenamento delle qualità fisiche: forza, resistenza, mobilità articolare, rapidità. Esercizi per il potenziamento delle qualità motorie. Cenni storici sugli sport  di squadra. Storia delle olimpiadi. Gli sport olimpici. Il gioco. Il fair-play. Handicap e sport.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La  violenza nello sport.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Il profilo del preadolescente.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Rilevazione dei dati antropometrici.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Apparato locomotore.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Come alimentarsi.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Alimentazione per lo sportivo. Integratori alimentari: il doping.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Norme di primo soccorso. Attività in ambiente naturale. Norme di sicurezza - norme di comportamento.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I segnali stradali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4" y="3000406"/>
            <a:ext cx="280120" cy="50936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340" tIns="45671" rIns="91340" bIns="45671" rtlCol="0">
            <a:spAutoFit/>
          </a:bodyPr>
          <a:lstStyle/>
          <a:p>
            <a:r>
              <a:rPr lang="it-IT" sz="1300" b="1" dirty="0"/>
              <a:t>COMPETENZA   </a:t>
            </a:r>
          </a:p>
          <a:p>
            <a:endParaRPr lang="it-IT" sz="1300" b="1" dirty="0"/>
          </a:p>
          <a:p>
            <a:endParaRPr lang="it-IT" sz="1300" b="1" dirty="0"/>
          </a:p>
          <a:p>
            <a:endParaRPr lang="it-IT" sz="1300" b="1" dirty="0"/>
          </a:p>
          <a:p>
            <a:endParaRPr lang="it-IT" sz="1300" b="1" dirty="0"/>
          </a:p>
          <a:p>
            <a:r>
              <a:rPr lang="it-IT" sz="1300" b="1" dirty="0"/>
              <a:t>SPECIFICA</a:t>
            </a:r>
            <a:r>
              <a:rPr lang="it-IT" sz="1300" dirty="0"/>
              <a:t> </a:t>
            </a:r>
            <a:endParaRPr lang="it-IT" sz="13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57" y="4836617"/>
            <a:ext cx="360039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22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8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27" y="7320883"/>
            <a:ext cx="72009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293037" y="7464897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6"/>
            <a:ext cx="12801600" cy="3661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127876" tIns="63944" rIns="127876" bIns="63944" rtlCol="0">
            <a:spAutoFit/>
          </a:bodyPr>
          <a:lstStyle/>
          <a:p>
            <a:pPr>
              <a:tabLst>
                <a:tab pos="966477" algn="l"/>
                <a:tab pos="1932958" algn="l"/>
                <a:tab pos="2899434" algn="l"/>
                <a:tab pos="3865908" algn="l"/>
                <a:tab pos="4832381" algn="l"/>
                <a:tab pos="5798862" algn="l"/>
                <a:tab pos="6765339" algn="l"/>
                <a:tab pos="7731815" algn="l"/>
                <a:tab pos="8698291" algn="l"/>
                <a:tab pos="9664770" algn="l"/>
                <a:tab pos="10631244" algn="l"/>
                <a:tab pos="11597722" algn="l"/>
              </a:tabLst>
            </a:pPr>
            <a:r>
              <a:rPr lang="it-IT" sz="1300" b="1" dirty="0"/>
              <a:t>COMPETENZA CHIAVE EUROPEA:   :   </a:t>
            </a:r>
            <a:r>
              <a:rPr lang="it-IT" sz="15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CONSAPEVOLEZZA ED ESPRESSIONE CULTURALE:  IL CORPO E IL MOVIMENTO –       EDUCAZIONE FISICA    </a:t>
            </a:r>
          </a:p>
        </p:txBody>
      </p:sp>
      <p:sp>
        <p:nvSpPr>
          <p:cNvPr id="16" name="Freccia a destra 15"/>
          <p:cNvSpPr/>
          <p:nvPr/>
        </p:nvSpPr>
        <p:spPr>
          <a:xfrm>
            <a:off x="9285552" y="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083" tIns="61043" rIns="122083" bIns="61043"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188758"/>
              </p:ext>
            </p:extLst>
          </p:nvPr>
        </p:nvGraphicFramePr>
        <p:xfrm>
          <a:off x="568155" y="-75117"/>
          <a:ext cx="12233447" cy="916843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296142"/>
                <a:gridCol w="2781673"/>
                <a:gridCol w="2718544"/>
                <a:gridCol w="2718544"/>
                <a:gridCol w="2718544"/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r>
                        <a:rPr lang="it-IT" sz="1400" b="1" dirty="0" smtClean="0"/>
                        <a:t>SCUOLA DELL’INFANZIA</a:t>
                      </a:r>
                      <a:endParaRPr lang="it-IT" sz="1400" b="1" dirty="0"/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SCUOLA SECOND. </a:t>
                      </a:r>
                      <a:r>
                        <a:rPr lang="it-IT" sz="1400" b="1" dirty="0" err="1" smtClean="0"/>
                        <a:t>DI</a:t>
                      </a:r>
                      <a:r>
                        <a:rPr lang="it-IT" sz="1400" b="1" dirty="0" smtClean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</a:tr>
              <a:tr h="518160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4584243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lvl="0" indent="0" algn="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3) SALUTE, BENESSERE, PREVENZIONE E SICUREZZA</a:t>
                      </a:r>
                    </a:p>
                    <a:p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lvl="0" indent="-1778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 </a:t>
                      </a:r>
                      <a:r>
                        <a:rPr kumimoji="0" lang="it-IT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R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aggiungere una graduale autonomia personale nell’alimentazione, nel riconoscere i segnali del corpo e nella cura di </a:t>
                      </a:r>
                      <a:r>
                        <a:rPr kumimoji="0" lang="it-IT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se'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.</a:t>
                      </a:r>
                    </a:p>
                    <a:p>
                      <a:pPr marL="177800" marR="0" lvl="0" indent="-1778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3.B  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Interiorizzare e rappresentare graficamente lo schema corporeo.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 A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cquisire comportamenti e posture corretti , finalizzati  a migliorare la </a:t>
                      </a:r>
                      <a:r>
                        <a:rPr kumimoji="0" lang="it-IT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qualita’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della vita.</a:t>
                      </a: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3.B U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tilizzare in modo consapevole attrezzi e spazi di </a:t>
                      </a:r>
                      <a:r>
                        <a:rPr kumimoji="0" lang="it-IT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attivita’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.</a:t>
                      </a: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3.C  Percepire e riconoscere "sensazioni di benessere" legate all'attività ludico -  motorie.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marR="0" lvl="0" indent="-180975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Conoscere le principali norme scolastiche ed igieniche per la prevenzione di disturbi fisici.</a:t>
                      </a:r>
                    </a:p>
                    <a:p>
                      <a:pPr marL="180975" marR="0" lvl="0" indent="-180975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3.B 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Riconoscere il rapporto tra alimentazione ed esercizio fisico in relazione a sani stili di vita.</a:t>
                      </a: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3.C 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Acquisire corrette </a:t>
                      </a:r>
                      <a:r>
                        <a:rPr kumimoji="0" lang="it-IT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modalita’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per la prevenzione di infortuni e per mantenere la sicurezza nei vari ambienti di vita.</a:t>
                      </a: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marR="0" lvl="0" indent="-180975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 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Essere in grado di conoscere i cambiamenti morfologici caratteristici dell’</a:t>
                      </a:r>
                      <a:r>
                        <a:rPr kumimoji="0" lang="it-IT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eta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’.</a:t>
                      </a:r>
                    </a:p>
                    <a:p>
                      <a:pPr marL="180975" marR="0" lvl="0" indent="-180975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3.B  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Essere in grado di distribuire lo sforzo in relazione al tipo di </a:t>
                      </a:r>
                      <a:r>
                        <a:rPr kumimoji="0" lang="it-IT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attivita’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richiesta e di applicare tecniche di controllo  respiratorio e di rilassamento muscolare a conclusione del lavoro.</a:t>
                      </a:r>
                    </a:p>
                    <a:p>
                      <a:pPr marL="180975" marR="0" lvl="0" indent="-180975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3.C  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Saper adottare comportamenti appropriati per la propria sicurezza e dei compagni, anche rispetto a possibili situazioni di pericolo.</a:t>
                      </a:r>
                    </a:p>
                    <a:p>
                      <a:pPr marL="180975" marR="0" lvl="0" indent="-180975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3.D </a:t>
                      </a:r>
                      <a:r>
                        <a:rPr kumimoji="0" 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Conoscere  ed essere consapevoli dei difetti nocivi legati all’assunzione di integratori, sostanze illecite o che inducono dipendenza.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480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9077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Rispettare e curare il proprio corpo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PRIMO, SECONDO E TERZO ANNO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Elementi di igiene del corpo. Alimentazione e benessere fisico. Assunzioni di comportamenti igienici e salutistici.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Rispetto di regole esecutive funzionali alla sicurezza nei vari ambienti di vita.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QUARTO E QUINTO ANNO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Elementi di igiene del corpo. Alimentazione e benessere fisico. Assunzioni di comportamenti igienici e salutistici.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Rispetto di regole esecutive funzionali alla sicurezza nei vari ambienti di vita.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Regole specifiche per la prevenzione degli infortuni. </a:t>
                      </a:r>
                    </a:p>
                    <a:p>
                      <a:pPr marL="0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Costruire decaloghi, vademecum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relativi ai corretti stili di vita per la conservazione della propria salute e dell’ambiente.</a:t>
                      </a: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it-IT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– SECONDO -TERZO ANNO 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Percezioni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 analizzatori- percezione spazio-temporale. Vari tipi di movimento. Coordinazione. Equilibrio  -percorsi misti- circuiti di destrezza- giochi sportivi- 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funzionamento, controllo, misurazione ed allenamento delle qualità fisiche: forza, resistenza, mobilità articolare, rapidità. Esercizi per il potenziamento delle qualità motorie. Cenni storici sugli sport  di squadra. Storia delle olimpiadi. Gli sport olimpici. Il gioco. Il fair-play. Handicap e sport.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 violenza nello sport.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profilo del preadolescente.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Rilevazione dei dati antropometrici.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Apparato locomotore.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Come alimentarsi.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Alimentazione per lo sportivo. Integratori alimentari: il doping.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Norme di primo soccorso. Attività in ambiente naturale. Norme di sicurezza - norme di comportamento.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segnali stradali</a:t>
                      </a: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93037" y="3000406"/>
            <a:ext cx="280120" cy="50936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340" tIns="45671" rIns="91340" bIns="45671" rtlCol="0">
            <a:spAutoFit/>
          </a:bodyPr>
          <a:lstStyle/>
          <a:p>
            <a:r>
              <a:rPr lang="it-IT" sz="1300" b="1" dirty="0"/>
              <a:t>COMPETENZA   </a:t>
            </a:r>
          </a:p>
          <a:p>
            <a:endParaRPr lang="it-IT" sz="1300" b="1" dirty="0"/>
          </a:p>
          <a:p>
            <a:endParaRPr lang="it-IT" sz="1300" b="1" dirty="0"/>
          </a:p>
          <a:p>
            <a:endParaRPr lang="it-IT" sz="1300" b="1" dirty="0"/>
          </a:p>
          <a:p>
            <a:endParaRPr lang="it-IT" sz="1300" b="1" dirty="0"/>
          </a:p>
          <a:p>
            <a:r>
              <a:rPr lang="it-IT" sz="1300" b="1" dirty="0"/>
              <a:t>SPECIFICA</a:t>
            </a:r>
            <a:r>
              <a:rPr lang="it-IT" sz="1300" dirty="0"/>
              <a:t> </a:t>
            </a:r>
            <a:endParaRPr lang="it-IT" sz="13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352136" y="5160640"/>
            <a:ext cx="360039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22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8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27" y="8094067"/>
            <a:ext cx="72009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277284" y="8256984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6"/>
            <a:ext cx="12801600" cy="3661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127876" tIns="63944" rIns="127876" bIns="63944" rtlCol="0">
            <a:spAutoFit/>
          </a:bodyPr>
          <a:lstStyle/>
          <a:p>
            <a:pPr>
              <a:tabLst>
                <a:tab pos="966477" algn="l"/>
                <a:tab pos="1932958" algn="l"/>
                <a:tab pos="2899434" algn="l"/>
                <a:tab pos="3865908" algn="l"/>
                <a:tab pos="4832381" algn="l"/>
                <a:tab pos="5798862" algn="l"/>
                <a:tab pos="6765339" algn="l"/>
                <a:tab pos="7731815" algn="l"/>
                <a:tab pos="8698291" algn="l"/>
                <a:tab pos="9664770" algn="l"/>
                <a:tab pos="10631244" algn="l"/>
                <a:tab pos="11597722" algn="l"/>
              </a:tabLst>
            </a:pPr>
            <a:r>
              <a:rPr lang="it-IT" sz="1300" b="1" dirty="0"/>
              <a:t>COMPETENZA CHIAVE EUROPEA:   :   </a:t>
            </a:r>
            <a:r>
              <a:rPr lang="it-IT" sz="15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CONSAPEVOLEZZA ED ESPRESSIONE CULTURALE:  IL CORPO E IL MOVIMENTO –       EDUCAZIONE FISICA    </a:t>
            </a:r>
          </a:p>
        </p:txBody>
      </p:sp>
      <p:sp>
        <p:nvSpPr>
          <p:cNvPr id="16" name="Freccia a destra 15"/>
          <p:cNvSpPr/>
          <p:nvPr/>
        </p:nvSpPr>
        <p:spPr>
          <a:xfrm>
            <a:off x="9285552" y="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083" tIns="61043" rIns="122083" bIns="61043"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029178"/>
              </p:ext>
            </p:extLst>
          </p:nvPr>
        </p:nvGraphicFramePr>
        <p:xfrm>
          <a:off x="568155" y="60483"/>
          <a:ext cx="12233449" cy="9484169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3"/>
                <a:gridCol w="2718544"/>
                <a:gridCol w="2718544"/>
                <a:gridCol w="2718544"/>
                <a:gridCol w="2718544"/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r>
                        <a:rPr lang="it-IT" sz="1400" b="1" dirty="0" smtClean="0"/>
                        <a:t>SCUOLA DELL’INFANZIA</a:t>
                      </a:r>
                      <a:endParaRPr lang="it-IT" sz="1400" b="1" dirty="0"/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SCUOLA SECOND. </a:t>
                      </a:r>
                      <a:r>
                        <a:rPr lang="it-IT" sz="1400" b="1" dirty="0" err="1" smtClean="0"/>
                        <a:t>DI</a:t>
                      </a:r>
                      <a:r>
                        <a:rPr lang="it-IT" sz="1400" b="1" dirty="0" smtClean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</a:tr>
              <a:tr h="509683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118767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1) ESPLORARE</a:t>
                      </a:r>
                      <a:r>
                        <a:rPr lang="it-IT" sz="1400" b="1" baseline="0" dirty="0" smtClean="0"/>
                        <a:t> E SPERIMENTARE</a:t>
                      </a:r>
                      <a:endParaRPr lang="it-IT" sz="1400" b="1" dirty="0" smtClean="0"/>
                    </a:p>
                    <a:p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  Ascoltare i suoni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  riconoscerli</a:t>
                      </a: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   Imitare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con la voce i suoni </a:t>
                      </a:r>
                      <a:r>
                        <a:rPr lang="it-IT" sz="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piu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‘ noti.</a:t>
                      </a: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  Partecipare  alla costruzione 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 semplici strumenti musicali.</a:t>
                      </a: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1.D  Associare suoni e rumori agli ambienti.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1.E  Produrre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suoni utilizzando voce corpo e oggetti.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dirty="0" smtClean="0"/>
                        <a:t>1.F </a:t>
                      </a:r>
                      <a:r>
                        <a:rPr lang="it-IT" sz="800" baseline="0" dirty="0" smtClean="0"/>
                        <a:t> Rappresentare l’intensità dei suoni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aseline="0" dirty="0" smtClean="0"/>
                        <a:t>1.G  Sonorizzare storie.</a:t>
                      </a:r>
                      <a:endParaRPr lang="it-IT" sz="800" dirty="0" smtClean="0"/>
                    </a:p>
                    <a:p>
                      <a:r>
                        <a:rPr lang="it-IT" sz="800" dirty="0" smtClean="0"/>
                        <a:t>1h.  Eseguire</a:t>
                      </a:r>
                      <a:r>
                        <a:rPr lang="it-IT" sz="800" baseline="0" dirty="0" smtClean="0"/>
                        <a:t> semplici composizioni ritmiche.</a:t>
                      </a:r>
                      <a:endParaRPr lang="it-IT" sz="800" dirty="0" smtClean="0"/>
                    </a:p>
                    <a:p>
                      <a:r>
                        <a:rPr lang="it-IT" sz="800" dirty="0" smtClean="0"/>
                        <a:t>1I.</a:t>
                      </a:r>
                      <a:r>
                        <a:rPr lang="it-IT" sz="800" baseline="0" dirty="0" smtClean="0"/>
                        <a:t>    </a:t>
                      </a:r>
                      <a:r>
                        <a:rPr lang="it-IT" sz="800" dirty="0" smtClean="0"/>
                        <a:t>Partecipare alle </a:t>
                      </a:r>
                      <a:r>
                        <a:rPr lang="it-IT" sz="800" dirty="0" err="1" smtClean="0"/>
                        <a:t>attivita’</a:t>
                      </a:r>
                      <a:r>
                        <a:rPr lang="it-IT" sz="800" dirty="0" smtClean="0"/>
                        <a:t> di preparazione delle feste.</a:t>
                      </a:r>
                    </a:p>
                    <a:p>
                      <a:endParaRPr lang="it-IT" sz="8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A  Riprodurre semplici canzoni e filastrocche 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B  Cogliere le sonorità del corpo 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C  Riconoscere e riprodurre gesti e suoni utilizzando le mani , i piedi ed altre parti del corpo 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D  Individuare e classificare oggetti che producono suoni o rumori  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E  Saper eseguire individualmente e in gruppo semplici canti rispettando le indicazioni date 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F  Usare oggetti sonori o il proprio corpo per produrre, riprodurre, creare e improvvisare eventi musicali di vario genere o per accompagnare i canti.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G  Ascoltare un brano e coglierne gli aspetti espressivi.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 H Usare la voce in modo consapevole,cercando di curare la propria intonazione e memorizzare i canti proposti.  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I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Eseguire in gruppo semplici brani vocali  curando l’espressività e l’accuratezza  esecutiva in relazione ai diversi  parametri sonori.	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  <a:buNone/>
                      </a:pP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A  Riconoscere alcune strutture fondamentali del linguaggio musicale </a:t>
                      </a:r>
                    </a:p>
                    <a:p>
                      <a:pPr algn="l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B  Cogliere i più immediati valori espressivi delle musiche ascoltate, traducendoli con la parola, l’azione motoria, il disegno 	 </a:t>
                      </a:r>
                    </a:p>
                    <a:p>
                      <a:pPr algn="l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C  Cogliere le funzioni della musica in brani per danza, gioco, lavoro, pubblicità… </a:t>
                      </a:r>
                    </a:p>
                    <a:p>
                      <a:pPr algn="l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D Tradurre i brani ascoltati in parole, segni grafici , </a:t>
                      </a:r>
                      <a:r>
                        <a:rPr lang="it-IT" sz="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attivita’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motorie.</a:t>
                      </a:r>
                    </a:p>
                    <a:p>
                      <a:pPr algn="l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E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Cogliere i valori espressivi di musiche appartenenti a culture diverse.	</a:t>
                      </a:r>
                    </a:p>
                    <a:p>
                      <a:pPr algn="l" rtl="0" eaLnBrk="1" latinLnBrk="0" hangingPunct="1"/>
                      <a:endParaRPr lang="it-IT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A  Promuovere ed arricchire una curiosità musicale;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   Affinare il gusto </a:t>
                      </a:r>
                      <a:r>
                        <a:rPr lang="it-IT" sz="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estetico-musicale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comunicare, esprimere, descrivere attraverso la musica.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  Stimolare alla creatività ed all’invenzione di moduli espressivi realizzati mediante il suono.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1.D  Acquisire il senso dell’ordine, della logicità, della consequenzialità delle proposte e delle invenzioni.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1.E  Acquisire il consapevole possesso delle strutture del linguaggio musicale.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1.F  Cogliere coscientemente il significato espressivo della musica.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1.G  Prendere coscienza del ruolo e della dimensione del fenomeno musicale  nelle diverse realtà storiche e sociali. 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-180975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180975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180975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180975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180975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180975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180975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180975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180975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180975" algn="l" defTabSz="1221692" rtl="0" eaLnBrk="1" latinLnBrk="0" hangingPunct="1"/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180975" algn="l" defTabSz="1221692" rtl="0" eaLnBrk="1" latinLnBrk="0" hangingPunct="1"/>
                      <a:endParaRPr lang="it-IT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480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69747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Sapere ascoltare semplici brani e discriminare i suoni dai rumori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Sapere riprodurre semplici ritmi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 sequenze esprimendosi attraverso la drammatizzazione.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dirty="0" smtClean="0"/>
                        <a:t>Conoscere</a:t>
                      </a:r>
                      <a:r>
                        <a:rPr lang="it-IT" sz="800" baseline="0" dirty="0" smtClean="0"/>
                        <a:t> alcune tipologie dell'espressione vocale: giochi vocali, filastrocche, favole.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aseline="0" dirty="0" smtClean="0"/>
                        <a:t>Canti di vario genere per potersi esprimere in </a:t>
                      </a:r>
                      <a:r>
                        <a:rPr lang="it-IT" sz="800" baseline="0" dirty="0" err="1" smtClean="0"/>
                        <a:t>attivita'</a:t>
                      </a:r>
                      <a:r>
                        <a:rPr lang="it-IT" sz="800" baseline="0" dirty="0" smtClean="0"/>
                        <a:t> motorie anche con il supporto di oggetti.</a:t>
                      </a:r>
                      <a:endParaRPr lang="it-IT" sz="8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dirty="0" smtClean="0"/>
                        <a:t>Canti accompagnati dai suoni del corpo. Indovinelli sonori: giochi sui concetti di suono, silenzio e rumore e loro rappresentazione attraverso notazioni non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aseline="0" dirty="0" smtClean="0"/>
                        <a:t>convenzionali. L’inquinamento acustico. 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aseline="0" dirty="0" err="1" smtClean="0"/>
                        <a:t>Attivita’</a:t>
                      </a:r>
                      <a:r>
                        <a:rPr lang="it-IT" sz="800" baseline="0" dirty="0" smtClean="0"/>
                        <a:t> ludico- musicali in riferimento alla vita quotidiana.</a:t>
                      </a:r>
                      <a:endParaRPr lang="it-IT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800" dirty="0" smtClean="0"/>
                        <a:t>Ascolto</a:t>
                      </a:r>
                      <a:r>
                        <a:rPr lang="it-IT" sz="800" baseline="0" dirty="0" smtClean="0"/>
                        <a:t> guidato  e riflessioni su brani musicali appartenenti ad epoche e culture diverse.</a:t>
                      </a:r>
                    </a:p>
                    <a:p>
                      <a:pPr algn="just"/>
                      <a:r>
                        <a:rPr lang="it-IT" sz="800" baseline="0" dirty="0" smtClean="0"/>
                        <a:t>Conoscere alcuni autori di composizioni musicali di varie epoche .</a:t>
                      </a:r>
                      <a:endParaRPr lang="it-IT" sz="800" dirty="0" smtClean="0"/>
                    </a:p>
                    <a:p>
                      <a:pPr algn="just"/>
                      <a:r>
                        <a:rPr lang="it-IT" sz="800" dirty="0" smtClean="0"/>
                        <a:t>Canti appartenenti a diversi repertori: canti popolari. Elementi base del codice musicale: la notazione convenzionale e conoscenza di</a:t>
                      </a:r>
                      <a:r>
                        <a:rPr lang="it-IT" sz="800" baseline="0" dirty="0" smtClean="0"/>
                        <a:t>  alcuni strumenti dell’orchestra</a:t>
                      </a:r>
                      <a:r>
                        <a:rPr lang="it-IT" sz="800" dirty="0" smtClean="0"/>
                        <a:t>.</a:t>
                      </a:r>
                    </a:p>
                    <a:p>
                      <a:pPr algn="just"/>
                      <a:endParaRPr lang="it-IT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Produzione,  propagazione, percezione  e parametri del suono. Voci umane. Tecnica di base del canto.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Strumenti musicali e famiglie.  Fondamenti delle tecniche esecutive  negli strumenti musicali.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Tecniche per la costruzione di  strumenti musicali.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Scrittura musicale, sistemi di notazione musicale tradizionale e non.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Giacimenti musicali (i quattro generi musicali).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Analogie, differenze e peculiarità stilistiche di  epoche e generi musicali diversi, con riferimento anche alle aree extraeuropee. Criteri di organizzazione formale tradizionali, principali strutture e regole del linguaggio musicale  e loro valenza espressiva.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 usi e funzioni della musica nella realtà contemporanea, con particolare riguardo ai mass media. Ruolo del compositore e funzione sociale della musica nei diversi contesti storici e sociali.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Luoghi del fare musica.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4" y="3000406"/>
            <a:ext cx="280120" cy="44934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340" tIns="45671" rIns="91340" bIns="45671" rtlCol="0">
            <a:spAutoFit/>
          </a:bodyPr>
          <a:lstStyle/>
          <a:p>
            <a:r>
              <a:rPr lang="it-IT" sz="1300" b="1" dirty="0"/>
              <a:t>COMPETENZA   </a:t>
            </a:r>
          </a:p>
          <a:p>
            <a:endParaRPr lang="it-IT" sz="1300" b="1" dirty="0"/>
          </a:p>
          <a:p>
            <a:r>
              <a:rPr lang="it-IT" sz="1300" b="1" dirty="0"/>
              <a:t>SPECIFICA</a:t>
            </a:r>
            <a:r>
              <a:rPr lang="it-IT" sz="1300" dirty="0"/>
              <a:t> </a:t>
            </a:r>
            <a:endParaRPr lang="it-IT" sz="13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9" y="4944632"/>
            <a:ext cx="288028" cy="21603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22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8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44414" y="6760454"/>
            <a:ext cx="72010" cy="30161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244116" y="6954051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2"/>
            <a:ext cx="12801600" cy="3292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127876" tIns="63944" rIns="127876" bIns="63944" rtlCol="0">
            <a:spAutoFit/>
          </a:bodyPr>
          <a:lstStyle/>
          <a:p>
            <a:pPr>
              <a:tabLst>
                <a:tab pos="966477" algn="l"/>
                <a:tab pos="1932958" algn="l"/>
                <a:tab pos="2899434" algn="l"/>
                <a:tab pos="3865908" algn="l"/>
                <a:tab pos="4832381" algn="l"/>
                <a:tab pos="5798862" algn="l"/>
                <a:tab pos="6765339" algn="l"/>
                <a:tab pos="7731815" algn="l"/>
                <a:tab pos="8698291" algn="l"/>
                <a:tab pos="9664770" algn="l"/>
                <a:tab pos="10631244" algn="l"/>
                <a:tab pos="11597722" algn="l"/>
              </a:tabLst>
            </a:pPr>
            <a:r>
              <a:rPr lang="it-IT" sz="1300" b="1" dirty="0"/>
              <a:t>COMPETENZA CHIAVE EUROPEA:   CONSAPEVOLEZZA ED ESPRESSIONE CULTURALE: IMMAGINI, SUONI, COLORI                 MUSICA</a:t>
            </a:r>
            <a:endParaRPr lang="it-IT" sz="15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7984976" y="0"/>
            <a:ext cx="216024" cy="26409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083" tIns="61043" rIns="122083" bIns="61043"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88298"/>
              </p:ext>
            </p:extLst>
          </p:nvPr>
        </p:nvGraphicFramePr>
        <p:xfrm>
          <a:off x="496148" y="264099"/>
          <a:ext cx="11904879" cy="909218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3"/>
                <a:gridCol w="2759434"/>
                <a:gridCol w="2677654"/>
                <a:gridCol w="2718544"/>
                <a:gridCol w="2389974"/>
              </a:tblGrid>
              <a:tr h="938784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r>
                        <a:rPr lang="it-IT" sz="1400" b="1" dirty="0" smtClean="0"/>
                        <a:t>SCUOLA DELL’INFANZIA</a:t>
                      </a:r>
                      <a:endParaRPr lang="it-IT" sz="1400" b="1" dirty="0"/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SCUOLA SECOND. </a:t>
                      </a:r>
                      <a:r>
                        <a:rPr lang="it-IT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</a:tr>
              <a:tr h="518160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 DI APPRENDIMENTO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7635240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/>
                        <a:t> 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1" dirty="0" smtClean="0"/>
                        <a:t>2) ASCOLTARE </a:t>
                      </a:r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1" dirty="0" smtClean="0"/>
                        <a:t>E DESCRIVERE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A.  Affinare la percezione uditiva.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dirty="0" smtClean="0"/>
                        <a:t>2B.   Esprimere attraverso linguaggi verbali e non verbali i</a:t>
                      </a:r>
                      <a:r>
                        <a:rPr lang="it-IT" sz="800" baseline="0" dirty="0" smtClean="0"/>
                        <a:t> brani musicali ascoltati.</a:t>
                      </a:r>
                      <a:endParaRPr lang="it-IT" sz="800" dirty="0" smtClean="0"/>
                    </a:p>
                    <a:p>
                      <a:endParaRPr lang="it-IT" sz="8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A  Classificare i fenomeni acustici in base ai concetti di silenzio, suono, rumore. </a:t>
                      </a:r>
                    </a:p>
                    <a:p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B   Individuare le fonti sonore di un ambiente .</a:t>
                      </a:r>
                    </a:p>
                    <a:p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C   Riconoscere un ambiente, date le fonti sonore che lo caratterizzano </a:t>
                      </a:r>
                    </a:p>
                    <a:p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D  Classificare i fenomeni acustici in suoni e rumori </a:t>
                      </a:r>
                    </a:p>
                    <a:p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E   Distinguere suoni e rumori naturali da suoni e rumori artificiali </a:t>
                      </a:r>
                    </a:p>
                    <a:p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F   Conoscere le sonorità dei fenomeni naturali </a:t>
                      </a:r>
                    </a:p>
                    <a:p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G  Rappresentare i suoni ascoltati in forma grafica, con la  parola o il movimento.	</a:t>
                      </a:r>
                    </a:p>
                    <a:p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H  Riconoscere, descrivere, analizzare e classificare eventi sonori in funzione dei diversi parametri. </a:t>
                      </a:r>
                    </a:p>
                    <a:p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I   Sviluppare le capacità di ascolto e </a:t>
                      </a:r>
                    </a:p>
                    <a:p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discriminazione dei suoni naturali e tecnologici  	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A  Utilizzare la voce per interpretare un canto, sincronizzarla con quella degli altri nel canto corale. </a:t>
                      </a:r>
                    </a:p>
                    <a:p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B  Accompagnare i canti con sonorità create con strumenti convenzionali e non. </a:t>
                      </a:r>
                    </a:p>
                    <a:p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C  Applicare criteri di trascrizione dei  suoni.	</a:t>
                      </a:r>
                    </a:p>
                    <a:p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D  Utilizzare in modo efficace la voce per memorizzare un canto, sincronizzare il proprio canto con quello degli altri e curare    l’intonazione,l’espressività,l’interpretazione. </a:t>
                      </a:r>
                    </a:p>
                    <a:p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E  Utilizzare strumenti musicali per eseguire semplici sequenze ritmiche. </a:t>
                      </a:r>
                    </a:p>
                    <a:p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F   Usare le risorse espressive della vocalità nella lettura, recitazione e drammatizzazione di testi  verbali.	</a:t>
                      </a:r>
                    </a:p>
                    <a:p>
                      <a:pPr algn="l"/>
                      <a:endParaRPr kumimoji="0" lang="it-IT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Pratica strumentale e strumenti</a:t>
                      </a: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Possedere le elementari tecniche esecutive degli strumenti musicali ed eseguire “semplici” brani ritmici, melodici e armonici sia ad orecchio sia decifrando uno spartito, senza preclusione di genere o stile.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Costruzione di semplici strumenti musicali.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Realizzare improvvisazioni guidate che approdino a sequenze dotate di senso musicale.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Distinguere i parametri del suono.</a:t>
                      </a:r>
                    </a:p>
                    <a:p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Pratica vocale</a:t>
                      </a: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Riprodurre con la voce, per imitazione e/o per lettura, brani corali ad una o più voci anche con appropriati arrangiamenti strumentali, desunti da repertori senza preclusioni di generi, epoche e stili.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Improvvisare su scale pentafoniche e blues.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Intonare la scala di do e gli intervalli.</a:t>
                      </a:r>
                    </a:p>
                    <a:p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Produzione musicale</a:t>
                      </a: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Comporre liberamente un ritmo.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Comporre liberamente una melodia.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Dare una risposta ad una frase ritmica.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Dare una risposta ad una frase melodica.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Elaborare semplici materiali sonori mediante l’analisi, la sperimentazione e la manipolazione di oggetti sonori, utilizzando semplici software appropriati.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Improvvisare sequenze ritmiche e melodiche a partire da stimoli di diversa natura (musicali, grafici, verbali, ecc.). [solo nei laboratori]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Elaborare commenti musicali a testi verbali o figurativi, azioni sceniche, ecc. [solo nei laboratori]</a:t>
                      </a:r>
                    </a:p>
                    <a:p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Ascolto, interpretazione e analisi</a:t>
                      </a: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Riconoscere e analizzare l’ambiente sonoro.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Riconoscere e analizzare con linguaggio appropriato le fondamentali strutture del linguaggio musicale e la loro valenza espressiva, anche in relazione ad altri linguaggi, mediante l’ascolto di opere musicali scelte come paradigmatiche di generi, forme e stili storicamente rilevanti.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Intercalare musiche e autori nel contesto storico sociale di appartenenza e comprenderne  funzione e ruolo.</a:t>
                      </a:r>
                    </a:p>
                    <a:p>
                      <a:r>
                        <a:rPr lang="it-IT" sz="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Lettura e scrittura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Leggere, scrivere e decodificare la scrittura musicale tradizionale e non. </a:t>
                      </a:r>
                    </a:p>
                    <a:p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4" y="3000406"/>
            <a:ext cx="280120" cy="50936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340" tIns="45671" rIns="91340" bIns="45671" rtlCol="0">
            <a:spAutoFit/>
          </a:bodyPr>
          <a:lstStyle/>
          <a:p>
            <a:r>
              <a:rPr lang="it-IT" sz="1300" b="1" dirty="0"/>
              <a:t>COMPETENZA   </a:t>
            </a:r>
          </a:p>
          <a:p>
            <a:endParaRPr lang="it-IT" sz="1300" b="1" dirty="0"/>
          </a:p>
          <a:p>
            <a:endParaRPr lang="it-IT" sz="1300" b="1" dirty="0"/>
          </a:p>
          <a:p>
            <a:endParaRPr lang="it-IT" sz="1300" b="1" dirty="0"/>
          </a:p>
          <a:p>
            <a:endParaRPr lang="it-IT" sz="1300" b="1" dirty="0"/>
          </a:p>
          <a:p>
            <a:r>
              <a:rPr lang="it-IT" sz="1300" b="1" dirty="0"/>
              <a:t>SPECIFICA</a:t>
            </a:r>
            <a:r>
              <a:rPr lang="it-IT" sz="1300" dirty="0"/>
              <a:t> </a:t>
            </a:r>
            <a:endParaRPr lang="it-IT" sz="13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302980" y="5097770"/>
            <a:ext cx="360039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22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8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21" y="7320883"/>
            <a:ext cx="45718" cy="7920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 rot="5400000">
            <a:off x="-767571" y="8302559"/>
            <a:ext cx="2141103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0" tIns="45671" rIns="91340" bIns="45671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0"/>
            <a:ext cx="12801600" cy="3661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127876" tIns="63944" rIns="127876" bIns="63944" rtlCol="0">
            <a:spAutoFit/>
          </a:bodyPr>
          <a:lstStyle/>
          <a:p>
            <a:pPr>
              <a:tabLst>
                <a:tab pos="966477" algn="l"/>
                <a:tab pos="1932958" algn="l"/>
                <a:tab pos="2899434" algn="l"/>
                <a:tab pos="3865908" algn="l"/>
                <a:tab pos="4832381" algn="l"/>
                <a:tab pos="5798862" algn="l"/>
                <a:tab pos="6765339" algn="l"/>
                <a:tab pos="7731815" algn="l"/>
                <a:tab pos="8698291" algn="l"/>
                <a:tab pos="9664770" algn="l"/>
                <a:tab pos="10631244" algn="l"/>
                <a:tab pos="11597722" algn="l"/>
              </a:tabLst>
            </a:pPr>
            <a:r>
              <a:rPr lang="it-IT" sz="1300" b="1" dirty="0"/>
              <a:t>COMPETENZA CHIAVE EUROPEA:   :   </a:t>
            </a:r>
            <a:r>
              <a:rPr lang="it-IT" sz="15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CONSAPEVOLEZZA ED ESPRESSIONE CULTURALE    :  IMMAGINI, SUONI, COLORI                    MUSICA</a:t>
            </a:r>
          </a:p>
        </p:txBody>
      </p:sp>
      <p:sp>
        <p:nvSpPr>
          <p:cNvPr id="16" name="Freccia a destra 15"/>
          <p:cNvSpPr/>
          <p:nvPr/>
        </p:nvSpPr>
        <p:spPr>
          <a:xfrm>
            <a:off x="9641162" y="0"/>
            <a:ext cx="216024" cy="3361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083" tIns="61043" rIns="122083" bIns="61043"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3064</TotalTime>
  <Words>10219</Words>
  <Application>Microsoft Office PowerPoint</Application>
  <PresentationFormat>Formato A3 (297x420 mm)</PresentationFormat>
  <Paragraphs>2620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Titoli diapositive</vt:lpstr>
      </vt:variant>
      <vt:variant>
        <vt:i4>24</vt:i4>
      </vt:variant>
    </vt:vector>
  </HeadingPairs>
  <TitlesOfParts>
    <vt:vector size="28" baseType="lpstr">
      <vt:lpstr>Tema di Office</vt:lpstr>
      <vt:lpstr>1_Tema di Office</vt:lpstr>
      <vt:lpstr>2_Tema di Office</vt:lpstr>
      <vt:lpstr>3_Tema di Office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Valued Acer Customer</dc:creator>
  <cp:lastModifiedBy>Salvatore</cp:lastModifiedBy>
  <cp:revision>551</cp:revision>
  <cp:lastPrinted>2015-10-03T15:10:05Z</cp:lastPrinted>
  <dcterms:created xsi:type="dcterms:W3CDTF">2013-09-06T15:43:55Z</dcterms:created>
  <dcterms:modified xsi:type="dcterms:W3CDTF">2019-12-08T17:25:57Z</dcterms:modified>
</cp:coreProperties>
</file>