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sldIdLst>
    <p:sldId id="286" r:id="rId5"/>
    <p:sldId id="287" r:id="rId6"/>
    <p:sldId id="257" r:id="rId7"/>
    <p:sldId id="273" r:id="rId8"/>
    <p:sldId id="284" r:id="rId9"/>
    <p:sldId id="285" r:id="rId10"/>
    <p:sldId id="275" r:id="rId11"/>
    <p:sldId id="278" r:id="rId12"/>
    <p:sldId id="283" r:id="rId13"/>
    <p:sldId id="282" r:id="rId14"/>
    <p:sldId id="276" r:id="rId15"/>
    <p:sldId id="280" r:id="rId16"/>
    <p:sldId id="277" r:id="rId17"/>
    <p:sldId id="288" r:id="rId18"/>
    <p:sldId id="289" r:id="rId19"/>
    <p:sldId id="298" r:id="rId20"/>
    <p:sldId id="293" r:id="rId21"/>
    <p:sldId id="295" r:id="rId22"/>
    <p:sldId id="296" r:id="rId23"/>
    <p:sldId id="294" r:id="rId24"/>
    <p:sldId id="292" r:id="rId25"/>
    <p:sldId id="290" r:id="rId26"/>
    <p:sldId id="297" r:id="rId27"/>
    <p:sldId id="291" r:id="rId28"/>
  </p:sldIdLst>
  <p:sldSz cx="12801600" cy="9601200" type="A3"/>
  <p:notesSz cx="6858000" cy="10013950"/>
  <p:defaultTextStyle>
    <a:defPPr>
      <a:defRPr lang="it-IT"/>
    </a:defPPr>
    <a:lvl1pPr marL="0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388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8778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8162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7549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6943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6332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5720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5109" algn="l" defTabSz="127877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99FFCC"/>
    <a:srgbClr val="99FF99"/>
    <a:srgbClr val="996600"/>
    <a:srgbClr val="9900CC"/>
    <a:srgbClr val="660066"/>
    <a:srgbClr val="FF9933"/>
    <a:srgbClr val="CC6600"/>
    <a:srgbClr val="00FF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585" autoAdjust="0"/>
    <p:restoredTop sz="86420" autoAdjust="0"/>
  </p:normalViewPr>
  <p:slideViewPr>
    <p:cSldViewPr>
      <p:cViewPr>
        <p:scale>
          <a:sx n="90" d="100"/>
          <a:sy n="90" d="100"/>
        </p:scale>
        <p:origin x="-336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3155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799" cy="50069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4" y="3"/>
            <a:ext cx="2971799" cy="50069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439B03ED-CE4B-4DA6-901E-6DB999E15B9B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1" y="4756628"/>
            <a:ext cx="5486400" cy="4506277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511515"/>
            <a:ext cx="2971799" cy="500698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4" y="9511515"/>
            <a:ext cx="2971799" cy="500698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7EDF9D07-BD19-426B-A07A-A4D8FACE0B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388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8778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8162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7549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6943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6332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5720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5109" algn="l" defTabSz="12787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890588"/>
            <a:ext cx="5856287" cy="4391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2" y="5561569"/>
            <a:ext cx="6048375" cy="52694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29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13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2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3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8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8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0054598" y="384511"/>
            <a:ext cx="3120391" cy="819213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93432" y="384511"/>
            <a:ext cx="9147811" cy="819213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112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07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8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6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6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63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0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7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4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89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83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78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73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67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62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57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59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2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464" indent="0">
              <a:buNone/>
              <a:defRPr sz="2800" b="1"/>
            </a:lvl2pPr>
            <a:lvl3pPr marL="1278928" indent="0">
              <a:buNone/>
              <a:defRPr sz="2500" b="1"/>
            </a:lvl3pPr>
            <a:lvl4pPr marL="1918393" indent="0">
              <a:buNone/>
              <a:defRPr sz="2200" b="1"/>
            </a:lvl4pPr>
            <a:lvl5pPr marL="2557857" indent="0">
              <a:buNone/>
              <a:defRPr sz="2200" b="1"/>
            </a:lvl5pPr>
            <a:lvl6pPr marL="3197327" indent="0">
              <a:buNone/>
              <a:defRPr sz="2200" b="1"/>
            </a:lvl6pPr>
            <a:lvl7pPr marL="3836795" indent="0">
              <a:buNone/>
              <a:defRPr sz="2200" b="1"/>
            </a:lvl7pPr>
            <a:lvl8pPr marL="4476259" indent="0">
              <a:buNone/>
              <a:defRPr sz="2200" b="1"/>
            </a:lvl8pPr>
            <a:lvl9pPr marL="5115727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4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464" indent="0">
              <a:buNone/>
              <a:defRPr sz="2800" b="1"/>
            </a:lvl2pPr>
            <a:lvl3pPr marL="1278928" indent="0">
              <a:buNone/>
              <a:defRPr sz="2500" b="1"/>
            </a:lvl3pPr>
            <a:lvl4pPr marL="1918393" indent="0">
              <a:buNone/>
              <a:defRPr sz="2200" b="1"/>
            </a:lvl4pPr>
            <a:lvl5pPr marL="2557857" indent="0">
              <a:buNone/>
              <a:defRPr sz="2200" b="1"/>
            </a:lvl5pPr>
            <a:lvl6pPr marL="3197327" indent="0">
              <a:buNone/>
              <a:defRPr sz="2200" b="1"/>
            </a:lvl6pPr>
            <a:lvl7pPr marL="3836795" indent="0">
              <a:buNone/>
              <a:defRPr sz="2200" b="1"/>
            </a:lvl7pPr>
            <a:lvl8pPr marL="4476259" indent="0">
              <a:buNone/>
              <a:defRPr sz="2200" b="1"/>
            </a:lvl8pPr>
            <a:lvl9pPr marL="5115727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4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34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67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09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464" indent="0">
              <a:buNone/>
              <a:defRPr sz="1700"/>
            </a:lvl2pPr>
            <a:lvl3pPr marL="1278928" indent="0">
              <a:buNone/>
              <a:defRPr sz="1400"/>
            </a:lvl3pPr>
            <a:lvl4pPr marL="1918393" indent="0">
              <a:buNone/>
              <a:defRPr sz="1300"/>
            </a:lvl4pPr>
            <a:lvl5pPr marL="2557857" indent="0">
              <a:buNone/>
              <a:defRPr sz="1300"/>
            </a:lvl5pPr>
            <a:lvl6pPr marL="3197327" indent="0">
              <a:buNone/>
              <a:defRPr sz="1300"/>
            </a:lvl6pPr>
            <a:lvl7pPr marL="3836795" indent="0">
              <a:buNone/>
              <a:defRPr sz="1300"/>
            </a:lvl7pPr>
            <a:lvl8pPr marL="4476259" indent="0">
              <a:buNone/>
              <a:defRPr sz="1300"/>
            </a:lvl8pPr>
            <a:lvl9pPr marL="5115727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8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794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464" indent="0">
              <a:buNone/>
              <a:defRPr sz="3900"/>
            </a:lvl2pPr>
            <a:lvl3pPr marL="1278928" indent="0">
              <a:buNone/>
              <a:defRPr sz="3400"/>
            </a:lvl3pPr>
            <a:lvl4pPr marL="1918393" indent="0">
              <a:buNone/>
              <a:defRPr sz="2800"/>
            </a:lvl4pPr>
            <a:lvl5pPr marL="2557857" indent="0">
              <a:buNone/>
              <a:defRPr sz="2800"/>
            </a:lvl5pPr>
            <a:lvl6pPr marL="3197327" indent="0">
              <a:buNone/>
              <a:defRPr sz="2800"/>
            </a:lvl6pPr>
            <a:lvl7pPr marL="3836795" indent="0">
              <a:buNone/>
              <a:defRPr sz="2800"/>
            </a:lvl7pPr>
            <a:lvl8pPr marL="4476259" indent="0">
              <a:buNone/>
              <a:defRPr sz="2800"/>
            </a:lvl8pPr>
            <a:lvl9pPr marL="5115727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464" indent="0">
              <a:buNone/>
              <a:defRPr sz="1700"/>
            </a:lvl2pPr>
            <a:lvl3pPr marL="1278928" indent="0">
              <a:buNone/>
              <a:defRPr sz="1400"/>
            </a:lvl3pPr>
            <a:lvl4pPr marL="1918393" indent="0">
              <a:buNone/>
              <a:defRPr sz="1300"/>
            </a:lvl4pPr>
            <a:lvl5pPr marL="2557857" indent="0">
              <a:buNone/>
              <a:defRPr sz="1300"/>
            </a:lvl5pPr>
            <a:lvl6pPr marL="3197327" indent="0">
              <a:buNone/>
              <a:defRPr sz="1300"/>
            </a:lvl6pPr>
            <a:lvl7pPr marL="3836795" indent="0">
              <a:buNone/>
              <a:defRPr sz="1300"/>
            </a:lvl7pPr>
            <a:lvl8pPr marL="4476259" indent="0">
              <a:buNone/>
              <a:defRPr sz="1300"/>
            </a:lvl8pPr>
            <a:lvl9pPr marL="5115727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37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83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70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30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07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8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6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6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71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70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7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4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89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83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78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73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67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62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57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1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58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464" indent="0">
              <a:buNone/>
              <a:defRPr sz="2800" b="1"/>
            </a:lvl2pPr>
            <a:lvl3pPr marL="1278928" indent="0">
              <a:buNone/>
              <a:defRPr sz="2500" b="1"/>
            </a:lvl3pPr>
            <a:lvl4pPr marL="1918393" indent="0">
              <a:buNone/>
              <a:defRPr sz="2200" b="1"/>
            </a:lvl4pPr>
            <a:lvl5pPr marL="2557857" indent="0">
              <a:buNone/>
              <a:defRPr sz="2200" b="1"/>
            </a:lvl5pPr>
            <a:lvl6pPr marL="3197327" indent="0">
              <a:buNone/>
              <a:defRPr sz="2200" b="1"/>
            </a:lvl6pPr>
            <a:lvl7pPr marL="3836795" indent="0">
              <a:buNone/>
              <a:defRPr sz="2200" b="1"/>
            </a:lvl7pPr>
            <a:lvl8pPr marL="4476259" indent="0">
              <a:buNone/>
              <a:defRPr sz="2200" b="1"/>
            </a:lvl8pPr>
            <a:lvl9pPr marL="5115727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4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464" indent="0">
              <a:buNone/>
              <a:defRPr sz="2800" b="1"/>
            </a:lvl2pPr>
            <a:lvl3pPr marL="1278928" indent="0">
              <a:buNone/>
              <a:defRPr sz="2500" b="1"/>
            </a:lvl3pPr>
            <a:lvl4pPr marL="1918393" indent="0">
              <a:buNone/>
              <a:defRPr sz="2200" b="1"/>
            </a:lvl4pPr>
            <a:lvl5pPr marL="2557857" indent="0">
              <a:buNone/>
              <a:defRPr sz="2200" b="1"/>
            </a:lvl5pPr>
            <a:lvl6pPr marL="3197327" indent="0">
              <a:buNone/>
              <a:defRPr sz="2200" b="1"/>
            </a:lvl6pPr>
            <a:lvl7pPr marL="3836795" indent="0">
              <a:buNone/>
              <a:defRPr sz="2200" b="1"/>
            </a:lvl7pPr>
            <a:lvl8pPr marL="4476259" indent="0">
              <a:buNone/>
              <a:defRPr sz="2200" b="1"/>
            </a:lvl8pPr>
            <a:lvl9pPr marL="5115727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4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19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99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40" y="6169678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40" y="4069400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40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08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4416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0520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6624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272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8832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597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464" indent="0">
              <a:buNone/>
              <a:defRPr sz="1700"/>
            </a:lvl2pPr>
            <a:lvl3pPr marL="1278928" indent="0">
              <a:buNone/>
              <a:defRPr sz="1400"/>
            </a:lvl3pPr>
            <a:lvl4pPr marL="1918393" indent="0">
              <a:buNone/>
              <a:defRPr sz="1300"/>
            </a:lvl4pPr>
            <a:lvl5pPr marL="2557857" indent="0">
              <a:buNone/>
              <a:defRPr sz="1300"/>
            </a:lvl5pPr>
            <a:lvl6pPr marL="3197327" indent="0">
              <a:buNone/>
              <a:defRPr sz="1300"/>
            </a:lvl6pPr>
            <a:lvl7pPr marL="3836795" indent="0">
              <a:buNone/>
              <a:defRPr sz="1300"/>
            </a:lvl7pPr>
            <a:lvl8pPr marL="4476259" indent="0">
              <a:buNone/>
              <a:defRPr sz="1300"/>
            </a:lvl8pPr>
            <a:lvl9pPr marL="5115727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37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464" indent="0">
              <a:buNone/>
              <a:defRPr sz="3900"/>
            </a:lvl2pPr>
            <a:lvl3pPr marL="1278928" indent="0">
              <a:buNone/>
              <a:defRPr sz="3400"/>
            </a:lvl3pPr>
            <a:lvl4pPr marL="1918393" indent="0">
              <a:buNone/>
              <a:defRPr sz="2800"/>
            </a:lvl4pPr>
            <a:lvl5pPr marL="2557857" indent="0">
              <a:buNone/>
              <a:defRPr sz="2800"/>
            </a:lvl5pPr>
            <a:lvl6pPr marL="3197327" indent="0">
              <a:buNone/>
              <a:defRPr sz="2800"/>
            </a:lvl6pPr>
            <a:lvl7pPr marL="3836795" indent="0">
              <a:buNone/>
              <a:defRPr sz="2800"/>
            </a:lvl7pPr>
            <a:lvl8pPr marL="4476259" indent="0">
              <a:buNone/>
              <a:defRPr sz="2800"/>
            </a:lvl8pPr>
            <a:lvl9pPr marL="5115727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464" indent="0">
              <a:buNone/>
              <a:defRPr sz="1700"/>
            </a:lvl2pPr>
            <a:lvl3pPr marL="1278928" indent="0">
              <a:buNone/>
              <a:defRPr sz="1400"/>
            </a:lvl3pPr>
            <a:lvl4pPr marL="1918393" indent="0">
              <a:buNone/>
              <a:defRPr sz="1300"/>
            </a:lvl4pPr>
            <a:lvl5pPr marL="2557857" indent="0">
              <a:buNone/>
              <a:defRPr sz="1300"/>
            </a:lvl5pPr>
            <a:lvl6pPr marL="3197327" indent="0">
              <a:buNone/>
              <a:defRPr sz="1300"/>
            </a:lvl6pPr>
            <a:lvl7pPr marL="3836795" indent="0">
              <a:buNone/>
              <a:defRPr sz="1300"/>
            </a:lvl7pPr>
            <a:lvl8pPr marL="4476259" indent="0">
              <a:buNone/>
              <a:defRPr sz="1300"/>
            </a:lvl8pPr>
            <a:lvl9pPr marL="5115727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42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37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70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91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040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03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7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875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44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54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93421" y="2240289"/>
            <a:ext cx="6134100" cy="633634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40881" y="2240289"/>
            <a:ext cx="6134100" cy="633634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1217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04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37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26" indent="0">
              <a:buNone/>
              <a:defRPr sz="3900"/>
            </a:lvl2pPr>
            <a:lvl3pPr marL="1279852" indent="0">
              <a:buNone/>
              <a:defRPr sz="3400"/>
            </a:lvl3pPr>
            <a:lvl4pPr marL="1919778" indent="0">
              <a:buNone/>
              <a:defRPr sz="2800"/>
            </a:lvl4pPr>
            <a:lvl5pPr marL="2559705" indent="0">
              <a:buNone/>
              <a:defRPr sz="2800"/>
            </a:lvl5pPr>
            <a:lvl6pPr marL="3199631" indent="0">
              <a:buNone/>
              <a:defRPr sz="2800"/>
            </a:lvl6pPr>
            <a:lvl7pPr marL="3839559" indent="0">
              <a:buNone/>
              <a:defRPr sz="2800"/>
            </a:lvl7pPr>
            <a:lvl8pPr marL="4479485" indent="0">
              <a:buNone/>
              <a:defRPr sz="2800"/>
            </a:lvl8pPr>
            <a:lvl9pPr marL="5119411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72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432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62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404" indent="0">
              <a:buNone/>
              <a:defRPr sz="2700" b="1"/>
            </a:lvl2pPr>
            <a:lvl3pPr marL="1220810" indent="0">
              <a:buNone/>
              <a:defRPr sz="2400" b="1"/>
            </a:lvl3pPr>
            <a:lvl4pPr marL="1831220" indent="0">
              <a:buNone/>
              <a:defRPr sz="2100" b="1"/>
            </a:lvl4pPr>
            <a:lvl5pPr marL="2441622" indent="0">
              <a:buNone/>
              <a:defRPr sz="2100" b="1"/>
            </a:lvl5pPr>
            <a:lvl6pPr marL="3052032" indent="0">
              <a:buNone/>
              <a:defRPr sz="2100" b="1"/>
            </a:lvl6pPr>
            <a:lvl7pPr marL="3662439" indent="0">
              <a:buNone/>
              <a:defRPr sz="2100" b="1"/>
            </a:lvl7pPr>
            <a:lvl8pPr marL="4272845" indent="0">
              <a:buNone/>
              <a:defRPr sz="2100" b="1"/>
            </a:lvl8pPr>
            <a:lvl9pPr marL="4883250" indent="0">
              <a:buNone/>
              <a:defRPr sz="2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8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404" indent="0">
              <a:buNone/>
              <a:defRPr sz="2700" b="1"/>
            </a:lvl2pPr>
            <a:lvl3pPr marL="1220810" indent="0">
              <a:buNone/>
              <a:defRPr sz="2400" b="1"/>
            </a:lvl3pPr>
            <a:lvl4pPr marL="1831220" indent="0">
              <a:buNone/>
              <a:defRPr sz="2100" b="1"/>
            </a:lvl4pPr>
            <a:lvl5pPr marL="2441622" indent="0">
              <a:buNone/>
              <a:defRPr sz="2100" b="1"/>
            </a:lvl5pPr>
            <a:lvl6pPr marL="3052032" indent="0">
              <a:buNone/>
              <a:defRPr sz="2100" b="1"/>
            </a:lvl6pPr>
            <a:lvl7pPr marL="3662439" indent="0">
              <a:buNone/>
              <a:defRPr sz="2100" b="1"/>
            </a:lvl7pPr>
            <a:lvl8pPr marL="4272845" indent="0">
              <a:buNone/>
              <a:defRPr sz="2100" b="1"/>
            </a:lvl8pPr>
            <a:lvl9pPr marL="4883250" indent="0">
              <a:buNone/>
              <a:defRPr sz="2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8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26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33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58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40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1" y="382279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5"/>
            <a:ext cx="4211640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10404" indent="0">
              <a:buNone/>
              <a:defRPr sz="1500"/>
            </a:lvl2pPr>
            <a:lvl3pPr marL="1220810" indent="0">
              <a:buNone/>
              <a:defRPr sz="1300"/>
            </a:lvl3pPr>
            <a:lvl4pPr marL="1831220" indent="0">
              <a:buNone/>
              <a:defRPr sz="1300"/>
            </a:lvl4pPr>
            <a:lvl5pPr marL="2441622" indent="0">
              <a:buNone/>
              <a:defRPr sz="1300"/>
            </a:lvl5pPr>
            <a:lvl6pPr marL="3052032" indent="0">
              <a:buNone/>
              <a:defRPr sz="1300"/>
            </a:lvl6pPr>
            <a:lvl7pPr marL="3662439" indent="0">
              <a:buNone/>
              <a:defRPr sz="1300"/>
            </a:lvl7pPr>
            <a:lvl8pPr marL="4272845" indent="0">
              <a:buNone/>
              <a:defRPr sz="1300"/>
            </a:lvl8pPr>
            <a:lvl9pPr marL="488325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4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404" indent="0">
              <a:buNone/>
              <a:defRPr sz="3600"/>
            </a:lvl2pPr>
            <a:lvl3pPr marL="1220810" indent="0">
              <a:buNone/>
              <a:defRPr sz="3200"/>
            </a:lvl3pPr>
            <a:lvl4pPr marL="1831220" indent="0">
              <a:buNone/>
              <a:defRPr sz="2700"/>
            </a:lvl4pPr>
            <a:lvl5pPr marL="2441622" indent="0">
              <a:buNone/>
              <a:defRPr sz="2700"/>
            </a:lvl5pPr>
            <a:lvl6pPr marL="3052032" indent="0">
              <a:buNone/>
              <a:defRPr sz="2700"/>
            </a:lvl6pPr>
            <a:lvl7pPr marL="3662439" indent="0">
              <a:buNone/>
              <a:defRPr sz="2700"/>
            </a:lvl7pPr>
            <a:lvl8pPr marL="4272845" indent="0">
              <a:buNone/>
              <a:defRPr sz="2700"/>
            </a:lvl8pPr>
            <a:lvl9pPr marL="4883250" indent="0">
              <a:buNone/>
              <a:defRPr sz="27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10404" indent="0">
              <a:buNone/>
              <a:defRPr sz="1500"/>
            </a:lvl2pPr>
            <a:lvl3pPr marL="1220810" indent="0">
              <a:buNone/>
              <a:defRPr sz="1300"/>
            </a:lvl3pPr>
            <a:lvl4pPr marL="1831220" indent="0">
              <a:buNone/>
              <a:defRPr sz="1300"/>
            </a:lvl4pPr>
            <a:lvl5pPr marL="2441622" indent="0">
              <a:buNone/>
              <a:defRPr sz="1300"/>
            </a:lvl5pPr>
            <a:lvl6pPr marL="3052032" indent="0">
              <a:buNone/>
              <a:defRPr sz="1300"/>
            </a:lvl6pPr>
            <a:lvl7pPr marL="3662439" indent="0">
              <a:buNone/>
              <a:defRPr sz="1300"/>
            </a:lvl7pPr>
            <a:lvl8pPr marL="4272845" indent="0">
              <a:buNone/>
              <a:defRPr sz="1300"/>
            </a:lvl8pPr>
            <a:lvl9pPr marL="488325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0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083" tIns="61043" rIns="122083" bIns="6104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9"/>
            <a:ext cx="11521440" cy="6336348"/>
          </a:xfrm>
          <a:prstGeom prst="rect">
            <a:avLst/>
          </a:prstGeom>
        </p:spPr>
        <p:txBody>
          <a:bodyPr vert="horz" lIns="122083" tIns="61043" rIns="122083" bIns="6104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908"/>
            <a:ext cx="2987040" cy="511175"/>
          </a:xfrm>
          <a:prstGeom prst="rect">
            <a:avLst/>
          </a:prstGeom>
        </p:spPr>
        <p:txBody>
          <a:bodyPr vert="horz" lIns="122083" tIns="61043" rIns="122083" bIns="6104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908"/>
            <a:ext cx="4053840" cy="511175"/>
          </a:xfrm>
          <a:prstGeom prst="rect">
            <a:avLst/>
          </a:prstGeom>
        </p:spPr>
        <p:txBody>
          <a:bodyPr vert="horz" lIns="122083" tIns="61043" rIns="122083" bIns="6104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908"/>
            <a:ext cx="2987040" cy="511175"/>
          </a:xfrm>
          <a:prstGeom prst="rect">
            <a:avLst/>
          </a:prstGeom>
        </p:spPr>
        <p:txBody>
          <a:bodyPr vert="horz" lIns="122083" tIns="61043" rIns="122083" bIns="6104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5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2081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801" indent="-457801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1911" indent="-381506" algn="l" defTabSz="12208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015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6424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6834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7236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7642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8049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8456" indent="-305204" algn="l" defTabSz="12208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404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810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220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1622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032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2439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2845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3250" algn="l" defTabSz="1220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893" tIns="63952" rIns="127893" bIns="6395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893" tIns="63952" rIns="127893" bIns="6395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902"/>
            <a:ext cx="29870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902"/>
            <a:ext cx="40538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902"/>
            <a:ext cx="29870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78928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601" indent="-479601" algn="l" defTabSz="127892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133" indent="-399659" algn="l" defTabSz="1278928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666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130" indent="-319732" algn="l" defTabSz="127892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7594" indent="-319732" algn="l" defTabSz="1278928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7060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6526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5994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5461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464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928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393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785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732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6795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6259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572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893" tIns="63952" rIns="127893" bIns="6395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893" tIns="63952" rIns="127893" bIns="6395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902"/>
            <a:ext cx="29870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902"/>
            <a:ext cx="40538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902"/>
            <a:ext cx="2987040" cy="511175"/>
          </a:xfrm>
          <a:prstGeom prst="rect">
            <a:avLst/>
          </a:prstGeom>
        </p:spPr>
        <p:txBody>
          <a:bodyPr vert="horz" lIns="127893" tIns="63952" rIns="127893" bIns="6395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5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78928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601" indent="-479601" algn="l" defTabSz="127892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133" indent="-399659" algn="l" defTabSz="1278928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666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130" indent="-319732" algn="l" defTabSz="127892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7594" indent="-319732" algn="l" defTabSz="1278928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7060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6526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5994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5461" indent="-319732" algn="l" defTabSz="12789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464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928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393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785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732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6795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6259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5727" algn="l" defTabSz="12789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08/12/2019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7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27985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5" indent="-479945" algn="l" defTabSz="127985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127985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1279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127985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3" y="264104"/>
            <a:ext cx="11593368" cy="1976185"/>
          </a:xfr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1278778"/>
            <a:r>
              <a:rPr lang="it-IT" sz="2800" dirty="0">
                <a:solidFill>
                  <a:schemeClr val="tx1"/>
                </a:solidFill>
              </a:rPr>
              <a:t/>
            </a:r>
            <a:br>
              <a:rPr lang="it-IT" sz="2800" dirty="0">
                <a:solidFill>
                  <a:schemeClr val="tx1"/>
                </a:solidFill>
              </a:rPr>
            </a:br>
            <a:endParaRPr lang="it-IT" sz="2500" dirty="0"/>
          </a:p>
        </p:txBody>
      </p:sp>
      <p:sp>
        <p:nvSpPr>
          <p:cNvPr id="7" name="Rettangolo 6"/>
          <p:cNvSpPr/>
          <p:nvPr/>
        </p:nvSpPr>
        <p:spPr>
          <a:xfrm>
            <a:off x="867663" y="416366"/>
            <a:ext cx="11248178" cy="1568335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71519" y="624136"/>
            <a:ext cx="10901897" cy="1224136"/>
          </a:xfrm>
          <a:prstGeom prst="rect">
            <a:avLst/>
          </a:prstGeom>
          <a:solidFill>
            <a:srgbClr val="FFFF00"/>
          </a:solidFill>
          <a:ln w="15875">
            <a:solidFill>
              <a:srgbClr val="FFFF00"/>
            </a:solidFill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vert="horz" lIns="127893" tIns="63952" rIns="127893" bIns="63952" rtlCol="0" anchor="ctr">
            <a:normAutofit/>
          </a:bodyPr>
          <a:lstStyle/>
          <a:p>
            <a:pPr algn="ctr" defTabSz="1278928">
              <a:spcBef>
                <a:spcPct val="0"/>
              </a:spcBef>
            </a:pPr>
            <a:endParaRPr lang="it-IT" sz="1800" b="1">
              <a:solidFill>
                <a:prstClr val="black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088" y="2240291"/>
            <a:ext cx="11475759" cy="69894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1800" b="1" dirty="0" smtClean="0"/>
              <a:t>TRIENNIO A.S</a:t>
            </a:r>
            <a:r>
              <a:rPr lang="it-IT" sz="1800" b="1" dirty="0"/>
              <a:t>. </a:t>
            </a:r>
            <a:r>
              <a:rPr lang="it-IT" sz="1800" b="1" dirty="0" smtClean="0"/>
              <a:t>2019/2022</a:t>
            </a:r>
            <a:endParaRPr lang="it-IT" sz="1800" dirty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r>
              <a:rPr lang="it-IT" sz="1800" b="1" dirty="0"/>
              <a:t>CURRICOLO VERTICALE D’ISTITUTO</a:t>
            </a:r>
          </a:p>
          <a:p>
            <a:pPr algn="ctr">
              <a:buNone/>
            </a:pPr>
            <a:r>
              <a:rPr lang="it-IT" sz="1800" b="1" dirty="0"/>
              <a:t>Programmazione dipartimentale verticale</a:t>
            </a:r>
          </a:p>
          <a:p>
            <a:pPr algn="ctr">
              <a:buNone/>
            </a:pPr>
            <a:r>
              <a:rPr lang="it-IT" sz="1800" b="1" dirty="0"/>
              <a:t>Allegato </a:t>
            </a:r>
            <a:r>
              <a:rPr lang="it-IT" sz="1800" b="1" dirty="0" smtClean="0"/>
              <a:t>5</a:t>
            </a:r>
            <a:endParaRPr lang="it-IT" sz="1800" b="1" dirty="0"/>
          </a:p>
          <a:p>
            <a:pPr algn="ctr">
              <a:buNone/>
            </a:pPr>
            <a:r>
              <a:rPr lang="it-IT" sz="1800" dirty="0"/>
              <a:t>Dipartimento </a:t>
            </a:r>
            <a:r>
              <a:rPr lang="it-IT" sz="1800" dirty="0" smtClean="0"/>
              <a:t>N. 5 </a:t>
            </a:r>
            <a:r>
              <a:rPr lang="it-IT" sz="1800" dirty="0"/>
              <a:t>– Area dei linguaggi non verbali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r>
              <a:rPr lang="it-IT" sz="1800" b="1" dirty="0"/>
              <a:t>Coordinatore del Dipartimento</a:t>
            </a:r>
          </a:p>
          <a:p>
            <a:pPr marL="0" indent="0">
              <a:buNone/>
            </a:pPr>
            <a:r>
              <a:rPr lang="it-IT" sz="1800" dirty="0" smtClean="0"/>
              <a:t> Docente Oriana Spina</a:t>
            </a:r>
            <a:endParaRPr lang="it-IT" sz="1800" dirty="0"/>
          </a:p>
          <a:p>
            <a:pPr>
              <a:buNone/>
            </a:pPr>
            <a:endParaRPr lang="it-IT" sz="1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144216" y="768152"/>
            <a:ext cx="10585176" cy="932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372" tIns="45686" rIns="91372" bIns="45686" rtlCol="0">
            <a:spAutoFit/>
          </a:bodyPr>
          <a:lstStyle/>
          <a:p>
            <a:pPr algn="ctr"/>
            <a:r>
              <a:rPr lang="it-IT" sz="1800" b="1" dirty="0">
                <a:solidFill>
                  <a:prstClr val="black"/>
                </a:solidFill>
              </a:rPr>
              <a:t>ISTITUTO COMPRENSIVO “CAPUANA-PARDO”</a:t>
            </a:r>
            <a:r>
              <a:rPr lang="it-IT" sz="1800" dirty="0">
                <a:solidFill>
                  <a:prstClr val="black"/>
                </a:solidFill>
              </a:rPr>
              <a:t/>
            </a:r>
            <a:br>
              <a:rPr lang="it-IT" sz="1800" dirty="0">
                <a:solidFill>
                  <a:prstClr val="black"/>
                </a:solidFill>
              </a:rPr>
            </a:br>
            <a:r>
              <a:rPr lang="it-IT" sz="1800" dirty="0">
                <a:solidFill>
                  <a:prstClr val="black"/>
                </a:solidFill>
              </a:rPr>
              <a:t>SCUOLA DELL’INFANZIA, PRIMARIA E SECONDARIA DI I GRADO</a:t>
            </a:r>
            <a:br>
              <a:rPr lang="it-IT" sz="1800" dirty="0">
                <a:solidFill>
                  <a:prstClr val="black"/>
                </a:solidFill>
              </a:rPr>
            </a:br>
            <a:r>
              <a:rPr lang="it-IT" sz="1800" dirty="0">
                <a:solidFill>
                  <a:prstClr val="black"/>
                </a:solidFill>
              </a:rPr>
              <a:t>CASTELVETRANO</a:t>
            </a:r>
          </a:p>
        </p:txBody>
      </p:sp>
    </p:spTree>
    <p:extLst>
      <p:ext uri="{BB962C8B-B14F-4D97-AF65-F5344CB8AC3E}">
        <p14:creationId xmlns:p14="http://schemas.microsoft.com/office/powerpoint/2010/main" val="55975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76917"/>
              </p:ext>
            </p:extLst>
          </p:nvPr>
        </p:nvGraphicFramePr>
        <p:xfrm>
          <a:off x="568155" y="336103"/>
          <a:ext cx="12233447" cy="848868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96142"/>
                <a:gridCol w="2781673"/>
                <a:gridCol w="2718544"/>
                <a:gridCol w="2718544"/>
                <a:gridCol w="2718544"/>
              </a:tblGrid>
              <a:tr h="304800"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2) ASCOLTARE E DESCRIVERE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1838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Sapere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ascoltare e distinguere brani musicali di diverso genere in base al ritmo.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Conoscere le sonorità di ambienti e di oggetti di vario genere.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Conoscere i parametri del suono:durata, altezza e ritmo.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Conoscere alcune tipologie dell’espressione vocale( giochi vocali, filastrocche, favole) e canti di vario genere.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Conoscere brani musicali di differenti repertori per poterli utilizzare durante le proprie attività espressive.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dirty="0" smtClean="0"/>
                        <a:t>Canti</a:t>
                      </a:r>
                      <a:r>
                        <a:rPr lang="it-IT" sz="800" baseline="0" dirty="0" smtClean="0"/>
                        <a:t> appartenenti a diversi repertori.</a:t>
                      </a:r>
                    </a:p>
                    <a:p>
                      <a:pPr algn="just"/>
                      <a:r>
                        <a:rPr lang="it-IT" sz="800" baseline="0" dirty="0" smtClean="0"/>
                        <a:t>Conoscere gli elementi di base del codice musicale. </a:t>
                      </a:r>
                      <a:r>
                        <a:rPr lang="it-IT" sz="800" dirty="0" smtClean="0"/>
                        <a:t>Conoscere i principali costruttivi dei brani</a:t>
                      </a:r>
                      <a:r>
                        <a:rPr lang="it-IT" sz="800" baseline="0" dirty="0" smtClean="0"/>
                        <a:t> musicali. Ascolto guidato e riflessioni su brani musicali appartenenti ad epoche e culture diverse. Conoscere alcuni autori di composizioni musicali di varie epoche.</a:t>
                      </a:r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Produzione,  propagazione, percezione  e parametri del suono.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Voci umane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Tecnica di base del canto.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musicali e famiglie. 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Fondamenti delle tecniche esecutive  negli strumenti musicali.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 per la costruzione di  strumenti musicali.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Scrittura musicale, sistemi di notazione musicale tradizionale e non.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Giacimenti musicali (i quattro generi musicali).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Analogie, differenze e peculiarità stilistiche di  epoche e generi musicali diversi, con riferimento anche alle aree extraeuropee.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Criteri di organizzazione formale tradizionali, principali strutture e regole del linguaggio musicale  e loro valenza espressiva.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usi e funzioni della musica nella realtà contemporanea, con particolare riguardo ai mass media.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Ruolo del compositore e funzione sociale della musica nei diversi contesti storici e sociali.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Luoghi del fare musica.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Relazioni tra linguaggi.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Percorsi progettuali visivi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grafico-notazionali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(mappe sonore, ideografiche, pittoriche, …).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Fattori prosodici di parole e frasi, onomatopee, strutture ritmiche delle parole e  valori espressivi dei fonemi. </a:t>
                      </a: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80121" y="1416226"/>
            <a:ext cx="280120" cy="4893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20181" y="3849796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408113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3" y="480120"/>
            <a:ext cx="72005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0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CULTURALE:  IMMAGINI, SUONI, COLORI                 MUSICA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9497144" y="0"/>
            <a:ext cx="216024" cy="26409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77220"/>
              </p:ext>
            </p:extLst>
          </p:nvPr>
        </p:nvGraphicFramePr>
        <p:xfrm>
          <a:off x="568155" y="408113"/>
          <a:ext cx="12233449" cy="880178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3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3771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43457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3)</a:t>
                      </a:r>
                    </a:p>
                    <a:p>
                      <a:pPr marL="342900" indent="-342900" algn="r">
                        <a:buNone/>
                      </a:pPr>
                      <a:r>
                        <a:rPr lang="it-IT" sz="1400" b="1" baseline="0" dirty="0" smtClean="0"/>
                        <a:t>COMUNICARE </a:t>
                      </a:r>
                    </a:p>
                    <a:p>
                      <a:pPr marL="342900" indent="-342900" algn="r">
                        <a:buNone/>
                      </a:pPr>
                      <a:r>
                        <a:rPr lang="it-IT" sz="1400" b="1" baseline="0" dirty="0" smtClean="0"/>
                        <a:t>ED ESPRIMERE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 Utilizzare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spontaneamente ed in modo appropriato le diverse tecniche grafico –pittoriche e plastiche.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 Conoscere i colori secondare e saperli riprodurli in modo autonomo utilizzando tecniche e materiale di vario tipo.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Rappresentare graficamente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situazioni vissute e /o inventate.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 Partecipare alle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attivita’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preparazione delle feste.</a:t>
                      </a: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3A   Orientarsi nello spazio grafico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3B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Esplorare immagini e forme presenti nell’ambiente utilizzando le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capacita’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sensoriali.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3C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sensazioni ed emozioni attraverso il linguaggio delle immagini.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diverse tecniche grafico-pittoriche.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Manipolare materiali plastici a fini espressivi.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3F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le sensazioni suscitate dall’osservazione di immagini.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3G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sensazioni, emozioni, pensieri in produzioni di vario tipo (grafiche, plastiche), utilizzando materiali e tecniche adeguate ed integrando diversi linguaggi.</a:t>
                      </a:r>
                    </a:p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baseline="0" dirty="0" smtClean="0"/>
                        <a:t>3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Usare  gli elementi del linguaggio visivo.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3B  Rappresentare oggetti, animali e figure umane.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3C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Manipolare materiali diversi in modo creativo.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3D  Riprodurre immagini con tecniche diverse.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E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laborare creativamente produzioni personali per esprimere sensazioni ed emozioni; rappresentare e comunicare la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realta’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percepita.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3F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S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perimentare strumenti e tecniche diverse per realizzare prodotti grafici, plastici, pittorici e multimediali.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3A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-Ideare e progettare elaborati ricercando soluzioni creative e originali, ispirate dall’analisi della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realta’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 anche dallo studio dell’arte e della comunicazione visiva.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3B-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Utilizzare consapevolmente gli strumenti, le tecniche e le regole della rappresentazione visiva per una produzione creativa.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3C-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Rielaborare creativamente tecniche e materiali di uso comune o immagini per realizzare prodotti visivi, seguendo una precisa </a:t>
                      </a:r>
                      <a:r>
                        <a:rPr lang="it-IT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finalita’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operativa.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3E-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Scegliere le tecniche e  i linguaggi </a:t>
                      </a:r>
                      <a:r>
                        <a:rPr lang="it-IT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piu’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adeguati per realizzare prodotti visivi anche integrando </a:t>
                      </a:r>
                      <a:r>
                        <a:rPr lang="it-IT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piu’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codici e facendo riferimento ad altre discipline.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57" y="4728603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59079" y="7320880"/>
            <a:ext cx="93057" cy="828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>
            <a:off x="-413401" y="8505058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33169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</a:rPr>
              <a:t>CONSAPEVOLEZZA ED ESPRESSIONE CULTURALE: IMMAGINI,  SUONI , COLORI                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ARTE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8056986" y="120081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06090"/>
              </p:ext>
            </p:extLst>
          </p:nvPr>
        </p:nvGraphicFramePr>
        <p:xfrm>
          <a:off x="568155" y="-75121"/>
          <a:ext cx="12233449" cy="987182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3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349874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668512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3)</a:t>
                      </a:r>
                    </a:p>
                    <a:p>
                      <a:pPr marL="342900" indent="-342900" algn="r">
                        <a:buNone/>
                      </a:pPr>
                      <a:r>
                        <a:rPr lang="it-IT" sz="1400" b="1" baseline="0" dirty="0" smtClean="0"/>
                        <a:t>COMUNICARE </a:t>
                      </a:r>
                    </a:p>
                    <a:p>
                      <a:pPr marL="342900" indent="-342900" algn="r">
                        <a:buNone/>
                      </a:pPr>
                      <a:r>
                        <a:rPr lang="it-IT" sz="1400" b="1" baseline="0" dirty="0" smtClean="0"/>
                        <a:t>ED ESPRIMERE</a:t>
                      </a: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 e interpretare stimoli visivi rielaborandoli e riproducendoli con tecniche diverse.</a:t>
                      </a: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221692" rtl="0" eaLnBrk="1" latinLnBrk="0" hangingPunct="1"/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Osservazione guidata di immagini e forme naturali.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Copiatura. Disegno libero. Utilizzo delle diverse tecniche di coloritura. Le principali tecniche grafiche: utilizzo di diversi materiali(matite colorate, pennarelli, pastelli a cera, tempere).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Completamento di disegni con tratti di forme diverse.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Colori primari e secondari.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scala dei colori.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 del puntinismo. Produzioni grafiche spontanee. Produzioni grafica di una storia letta o ascoltata.  Realizzazione di fumetti. Individuazione dei diversi piani e dello sfondo.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 di oggetti e forme attraverso la manipolazione di vari materiali.</a:t>
                      </a:r>
                    </a:p>
                    <a:p>
                      <a:pPr marL="0" algn="just" defTabSz="1221692" rtl="0" eaLnBrk="1" latinLnBrk="0" hangingPunct="1"/>
                      <a:endParaRPr lang="it-IT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 e sfondi.</a:t>
                      </a:r>
                    </a:p>
                    <a:p>
                      <a:pPr algn="just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del colore e delle sue sfumature.</a:t>
                      </a:r>
                    </a:p>
                    <a:p>
                      <a:pPr algn="just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Disegni su esperienze vissute e/o aspetti emozionali.</a:t>
                      </a:r>
                    </a:p>
                    <a:p>
                      <a:pPr algn="just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Utilizzo di diverse tecniche plastiche(plastilina, creta,…). Utilizzo di diverse tecniche pittoriche (tempere, acquerelli, collage,…). Laboratorio di ritaglio e tecniche varie per la creazione di personaggi, storie e fumetti. Osservazione di opere d’arte presenti nel territorio. Proiezioni, illustrazioni e informazioni su opere d’arte di diverse epoche storiche. I monumenti e i musei del territorio.</a:t>
                      </a:r>
                    </a:p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linguaggio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visivo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punto, la linea, la superficie, il colore, la luce e l’ombra, il volume e lo spazio, la prospettiva.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composizione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L’inquadratura, le linee di forza, simmetria e asimmetria, modulo e ritmo, il movimento.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operativi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L’albero e le foglie, i fiori e i frutti, il paesaggio, gli animali, gli oggetti, la figura umana e la sua rappresentazione, il volto, le maschere, la caricatura.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Immagine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Perche’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come si comunica,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immagini e simboli,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percezione.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mezzi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visiva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fotografia, la televisione, il cinema, la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pubblicita’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 il fumetto.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matita, le matite colorate, i pastelli,  graffito e frottage, i pennarelli, le tempere, il carboncino e la sanguigna, il mosaico, il collage, lo sbalzo, gli inchiostri, gli acrilici, la pittura su vetro.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390353" y="5088632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7626" y="87617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6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</a:rPr>
              <a:t>CONSAPEVOLEZZA ED ESPRESSIONE CULTURALE: IMMAGINI,  SUONI , COLORI                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ARTE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8056985" y="9"/>
            <a:ext cx="216024" cy="2208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76167" y="295199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3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69627"/>
              </p:ext>
            </p:extLst>
          </p:nvPr>
        </p:nvGraphicFramePr>
        <p:xfrm>
          <a:off x="568155" y="-89659"/>
          <a:ext cx="12233449" cy="969086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3"/>
                <a:gridCol w="2718544"/>
                <a:gridCol w="2718544"/>
                <a:gridCol w="2718544"/>
                <a:gridCol w="2718544"/>
              </a:tblGrid>
              <a:tr h="956598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80791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16423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4)OSSERVARE ,</a:t>
                      </a:r>
                      <a:r>
                        <a:rPr lang="it-IT" sz="1400" b="1" baseline="0" dirty="0" smtClean="0"/>
                        <a:t> LEGGERE E  INTERPRETARE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dirty="0" smtClean="0"/>
                        <a:t>4</a:t>
                      </a:r>
                      <a:r>
                        <a:rPr lang="it-IT" sz="800" baseline="0" dirty="0" smtClean="0"/>
                        <a:t> A  Osservare la realtà e riprodurla in modo creativo ispirandosi alle opere d’arte osservate., </a:t>
                      </a:r>
                      <a:endParaRPr lang="it-IT" sz="800" dirty="0" smtClean="0"/>
                    </a:p>
                    <a:p>
                      <a:r>
                        <a:rPr lang="it-IT" sz="800" dirty="0" smtClean="0"/>
                        <a:t>4B</a:t>
                      </a:r>
                      <a:r>
                        <a:rPr lang="it-IT" sz="800" baseline="0" dirty="0" smtClean="0"/>
                        <a:t>  Esplorare il proprio territorio per coglierne la valenza culturale.</a:t>
                      </a:r>
                      <a:endParaRPr lang="it-IT" sz="800" dirty="0" smtClean="0"/>
                    </a:p>
                    <a:p>
                      <a:r>
                        <a:rPr lang="it-IT" sz="800" dirty="0" smtClean="0"/>
                        <a:t>4C </a:t>
                      </a:r>
                      <a:r>
                        <a:rPr lang="it-IT" sz="800" baseline="0" dirty="0" smtClean="0"/>
                        <a:t> Esprimere creativamente le proprie emozioni attraverso il linguaggio cromatico.</a:t>
                      </a:r>
                      <a:endParaRPr lang="it-IT" sz="800" dirty="0" smtClean="0"/>
                    </a:p>
                    <a:p>
                      <a:endParaRPr lang="it-IT" sz="800" dirty="0" smtClean="0"/>
                    </a:p>
                    <a:p>
                      <a:endParaRPr lang="it-IT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2A   Riconoscere</a:t>
                      </a:r>
                      <a:r>
                        <a:rPr lang="it-IT" sz="1000" baseline="0" dirty="0" smtClean="0"/>
                        <a:t> operativamente linee, punti , colori e forme.</a:t>
                      </a:r>
                    </a:p>
                    <a:p>
                      <a:r>
                        <a:rPr lang="it-IT" sz="1000" baseline="0" dirty="0" smtClean="0"/>
                        <a:t>2B   Osservare immagini e decodificarne il messaggio.</a:t>
                      </a:r>
                    </a:p>
                    <a:p>
                      <a:r>
                        <a:rPr lang="it-IT" sz="1000" baseline="0" dirty="0" smtClean="0"/>
                        <a:t>2C   Leggere storie riconoscendo e facendo interagire personaggi ed azioni del racconto.</a:t>
                      </a:r>
                    </a:p>
                    <a:p>
                      <a:r>
                        <a:rPr lang="it-IT" sz="1000" baseline="0" dirty="0" smtClean="0"/>
                        <a:t>2D  Osservare un’ opera d’arte, dando spazio alle proprie sensazioni ed emozioni.</a:t>
                      </a:r>
                    </a:p>
                    <a:p>
                      <a:r>
                        <a:rPr lang="it-IT" sz="1000" baseline="0" dirty="0" smtClean="0"/>
                        <a:t>2E  Riconoscere i beni del patrimonio </a:t>
                      </a:r>
                      <a:r>
                        <a:rPr lang="it-IT" sz="1000" baseline="0" dirty="0" err="1" smtClean="0"/>
                        <a:t>artistico-culturale</a:t>
                      </a:r>
                      <a:r>
                        <a:rPr lang="it-IT" sz="1000" baseline="0" dirty="0" smtClean="0"/>
                        <a:t> nel proprio territorio.</a:t>
                      </a:r>
                    </a:p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2 A  Riconoscere gli elementi del linguaggio</a:t>
                      </a:r>
                      <a:r>
                        <a:rPr lang="it-IT" sz="1000" baseline="0" dirty="0" smtClean="0"/>
                        <a:t> visivo.</a:t>
                      </a:r>
                    </a:p>
                    <a:p>
                      <a:r>
                        <a:rPr lang="it-IT" sz="1000" baseline="0" dirty="0" smtClean="0"/>
                        <a:t>2B  Leggere e decodificare un testo visivo.</a:t>
                      </a:r>
                    </a:p>
                    <a:p>
                      <a:r>
                        <a:rPr lang="it-IT" sz="1000" baseline="0" dirty="0" smtClean="0"/>
                        <a:t>2C  Leggere gli elementi compositivi, espressivi e comunicativi nelle opere storiche.</a:t>
                      </a:r>
                    </a:p>
                    <a:p>
                      <a:r>
                        <a:rPr lang="it-IT" sz="1000" baseline="0" dirty="0" smtClean="0"/>
                        <a:t>2D  Riconoscere ed apprezzare i beni del patrimonio </a:t>
                      </a:r>
                      <a:r>
                        <a:rPr lang="it-IT" sz="1000" baseline="0" dirty="0" err="1" smtClean="0"/>
                        <a:t>artistico-culturale</a:t>
                      </a:r>
                      <a:r>
                        <a:rPr lang="it-IT" sz="1000" baseline="0" dirty="0" smtClean="0"/>
                        <a:t> nel proprio territorio.</a:t>
                      </a:r>
                    </a:p>
                    <a:p>
                      <a:r>
                        <a:rPr lang="it-IT" sz="1000" baseline="0" dirty="0" smtClean="0"/>
                        <a:t>2E  Osservare in un’opera d’arte, sia antica che moderna, gli elementi essenziali.</a:t>
                      </a:r>
                    </a:p>
                    <a:p>
                      <a:r>
                        <a:rPr lang="it-IT" sz="1000" baseline="0" dirty="0" smtClean="0"/>
                        <a:t>2F Analizzare e apprezzare nel proprio territorio gli aspetti  caratteristici del patrimonio ambientale ed urbanistico e i principali monumenti </a:t>
                      </a:r>
                      <a:r>
                        <a:rPr lang="it-IT" sz="1000" baseline="0" dirty="0" err="1" smtClean="0"/>
                        <a:t>storico-artistici</a:t>
                      </a:r>
                      <a:r>
                        <a:rPr lang="it-IT" sz="1000" baseline="0" dirty="0" smtClean="0"/>
                        <a:t>.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2A 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diverse tecniche osservative per descrivere, con un linguaggio verbale </a:t>
                      </a:r>
                      <a:r>
                        <a:rPr lang="it-IT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apprpriato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gli elementi formali ed estetici di un contesto reale.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2B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Leggere e interpretare un’immagine o un’opera d’arte utilizzando gradi progressivi di approfondimento dell’analisi del testo visivo. 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2C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Riconoscere le regole compositive presenti nelle opere d’arte e nelle immagini della comunicazione multimediale per individuare la funzione simbolica, espressiva, comunicativa nei diversi ambiti di  appartenenza.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2D 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Leggere e commentare un’opera d’arte sapendola collocare nel contesto storico e culturale a cui appartiene.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2E  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Possedere una conoscenza delle linee fondamentali della produzione artistica dei principali periodi storici del passato e dell’arte moderna e contemporanea, anche appartenenti a contesti culturali diversi dal proprio.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2F  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 le tipologie del patrimonio ambientale, storico artistico e museale del territorio, sapendone leggere i significati e i valori estetici, storici e sociali.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2G 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Ipotizzare</a:t>
                      </a: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intervento per la tutela, la conservazione e la valorizzazione dei beni culturali.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164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4954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Sapere osservare opere d’arte dando spazio alle proprie sensazioni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 emozioni.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dirty="0" smtClean="0"/>
                        <a:t>Osservazione guidata di immagini e forme naturali.</a:t>
                      </a:r>
                    </a:p>
                    <a:p>
                      <a:r>
                        <a:rPr lang="it-IT" sz="800" dirty="0" smtClean="0"/>
                        <a:t>Copiatura. Disegno</a:t>
                      </a:r>
                      <a:r>
                        <a:rPr lang="it-IT" sz="800" baseline="0" dirty="0" smtClean="0"/>
                        <a:t> libero. Utilizzo delle diverse tecniche di coloritura. Le principali tecniche grafiche: utilizzo di diversi materiali(matite colorate, pennarelli, pastelli a cera, tempere).</a:t>
                      </a:r>
                    </a:p>
                    <a:p>
                      <a:r>
                        <a:rPr lang="it-IT" sz="800" baseline="0" dirty="0" smtClean="0"/>
                        <a:t>Completamento di disegni con tratti di forme diverse.</a:t>
                      </a:r>
                    </a:p>
                    <a:p>
                      <a:r>
                        <a:rPr lang="it-IT" sz="800" baseline="0" dirty="0" smtClean="0"/>
                        <a:t>Colori primari e secondari.</a:t>
                      </a:r>
                    </a:p>
                    <a:p>
                      <a:r>
                        <a:rPr lang="it-IT" sz="800" baseline="0" dirty="0" smtClean="0"/>
                        <a:t>La scala dei colori.</a:t>
                      </a:r>
                    </a:p>
                    <a:p>
                      <a:r>
                        <a:rPr lang="it-IT" sz="800" baseline="0" dirty="0" smtClean="0"/>
                        <a:t>Tecniche del </a:t>
                      </a:r>
                      <a:r>
                        <a:rPr lang="it-IT" sz="800" baseline="0" dirty="0" err="1" smtClean="0"/>
                        <a:t>puntinismo.Produzioni</a:t>
                      </a:r>
                      <a:r>
                        <a:rPr lang="it-IT" sz="800" baseline="0" dirty="0" smtClean="0"/>
                        <a:t> grafiche spontanee. Produzioni grafica di una storia letta o ascoltata.  Realizzazione di fumetti. Individuazione dei diversi piani e dello sfondo.</a:t>
                      </a:r>
                    </a:p>
                    <a:p>
                      <a:r>
                        <a:rPr lang="it-IT" sz="800" baseline="0" dirty="0" smtClean="0"/>
                        <a:t>Produzione di oggetti e forme attraverso la manipolazione di vari materiali.</a:t>
                      </a:r>
                    </a:p>
                    <a:p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dirty="0" smtClean="0"/>
                        <a:t>Forme e sfondi.</a:t>
                      </a:r>
                    </a:p>
                    <a:p>
                      <a:pPr algn="just"/>
                      <a:r>
                        <a:rPr lang="it-IT" sz="800" dirty="0" smtClean="0"/>
                        <a:t>Uso del colore e delle sue sfumature.</a:t>
                      </a:r>
                    </a:p>
                    <a:p>
                      <a:pPr algn="just"/>
                      <a:r>
                        <a:rPr lang="it-IT" sz="800" dirty="0" smtClean="0"/>
                        <a:t>Disegni su esperienze vissute e/o</a:t>
                      </a:r>
                      <a:r>
                        <a:rPr lang="it-IT" sz="800" baseline="0" dirty="0" smtClean="0"/>
                        <a:t> aspetti emozionali.</a:t>
                      </a:r>
                    </a:p>
                    <a:p>
                      <a:pPr algn="just"/>
                      <a:r>
                        <a:rPr lang="it-IT" sz="800" baseline="0" dirty="0" smtClean="0"/>
                        <a:t>Utilizzo di diverse tecniche plastiche(plastilina, creta,…). Utilizzo di diverse tecniche pittoriche (tempere, acquerelli, collage,…). Laboratorio di ritaglio e tecniche varie per la creazione di personaggi, storie e fumetti. Osservazione di opere d’arte presenti nel territorio. Proiezioni, illustrazioni e informazioni su opere d’arte di diverse epoche storiche. I monumenti e i musei del territorio.</a:t>
                      </a:r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beni culturali: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L’archeologia, il museo, le </a:t>
                      </a:r>
                      <a:r>
                        <a:rPr lang="it-IT" sz="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citta’</a:t>
                      </a: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d’arte, proteggere i beni culturali,  il restauro e la conservazione.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storia dell’arte: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preistoria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prime </a:t>
                      </a:r>
                      <a:r>
                        <a:rPr lang="it-IT" sz="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civilta’</a:t>
                      </a:r>
                      <a:r>
                        <a:rPr lang="it-IT" sz="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medio oriente e del mediterraneo, il mondo greco e romano,  l’arte paleocristiana, l’arte bizantina, il romanico,</a:t>
                      </a: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il gotico, umanesimo, rinascimento e manierismo, il barocco e il </a:t>
                      </a:r>
                      <a:r>
                        <a:rPr lang="it-IT" sz="8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rococo’</a:t>
                      </a: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il neoclassicismo, il romanticismo, il realismo francese,  l’impressionismo, il post-impressionismo, il novecento,  le avanguardie storiche, l’arte fra le due guerre, il secondo dopoguerra, l’arte contemporanea.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lettura dell’opera d’arte: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Lettura denotativa: descrizione degli elementi formali dell’opera.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Lettura connotativa: attribuzione del significato dei diversi elementi.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Analisi stilistica, approfondimento sulla tematica dell’0pera  e interpretazione guidata dei suoi aspetti simbolici.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L’opera d’arte e il suo contesto storico e culturale.</a:t>
                      </a:r>
                      <a:endParaRPr lang="it-IT" sz="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4493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9" y="4728597"/>
            <a:ext cx="288028" cy="21603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52124" y="6744806"/>
            <a:ext cx="45720" cy="828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52128" y="7464897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6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</a:rPr>
              <a:t>CONSAPEVOLEZZA ED ESPRESSIONE CULTURALE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 IMMAGINI, SUONI, COLORI        ARTE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8417024" y="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0" y="1848284"/>
            <a:ext cx="12801600" cy="283109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000" b="1" dirty="0">
                <a:solidFill>
                  <a:prstClr val="black"/>
                </a:solidFill>
              </a:rPr>
              <a:t>EVIDENZE E COMPITI SIGNIFICATIVI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24135" y="2239079"/>
            <a:ext cx="4096546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435534" y="2260747"/>
            <a:ext cx="3642498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078034" y="2239107"/>
            <a:ext cx="4598332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SEC DI   I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2" y="5808730"/>
            <a:ext cx="3326770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078040" y="2605936"/>
            <a:ext cx="4443447" cy="558456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100" b="1" u="sng" dirty="0">
                <a:solidFill>
                  <a:prstClr val="black"/>
                </a:solidFill>
              </a:rPr>
              <a:t>EVIDENZE (INDICATORI)</a:t>
            </a:r>
          </a:p>
          <a:p>
            <a:pPr algn="just"/>
            <a:endParaRPr lang="it-IT" sz="1100" b="1" u="sng" dirty="0">
              <a:solidFill>
                <a:prstClr val="black"/>
              </a:solidFill>
            </a:endParaRP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Progetta e realizza elaborati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Riproduce immagini e Opere D’Arte osservate.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Utilizza strumenti e tecniche espressive.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Osserva legge e descrive un’Opera D’Arte o un’ immagine.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Conosce le Opere D’Arte,  monumenti e i siti archeologici del proprio territorio.</a:t>
            </a:r>
            <a:r>
              <a:rPr lang="it-IT" sz="1000" dirty="0">
                <a:solidFill>
                  <a:prstClr val="black"/>
                </a:solidFill>
              </a:rPr>
              <a:t> 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Utilizza voce, strumenti e nuove tecnologie per produrre anche in modo creativo messaggi musicali 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Distingue e classifica gli elementi base del linguaggio musicale anche rispetto al contesto storico e culturale  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Legge, interpreta ed esprime apprezzamenti e valutazioni su fenomeni artistici di vario genere (musicale, visivo, letterario)</a:t>
            </a:r>
            <a:endParaRPr lang="it-IT" sz="1000" b="1" u="sng" dirty="0">
              <a:solidFill>
                <a:prstClr val="black"/>
              </a:solidFill>
            </a:endParaRP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Progettare e realizzare elaborati, cartelloni per eventi prodotti a scuola (feste,  ricorrenze, manifestazioni).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Realizzare manufatti con materiale e tecniche diversi in occasione di eventi o mostre.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Rappresentare drammatizzazioni  utilizzando linguaggi diversi 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Applicare gli strumenti e le tecniche espressive e i codici del linguaggio visivo per esprimere le proprie  esperienze personali o illustrare poesie o racconti.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  <a:ea typeface="Times New Roman"/>
                <a:cs typeface="Times New Roman"/>
              </a:rPr>
              <a:t>Analizzare Opere  D’Arte di genere e periodo diverso individuandone, con il supporto dell’ insegnante, le caratteristiche, il periodo storico..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Realizzare semplici esecuzioni musicali con strumenti non convenzionali e con strumenti musicali o esecuzioni corali a commento di eventi prodotti a scuola (feste, mostre, ricorrenze, presentazioni…) </a:t>
            </a:r>
          </a:p>
          <a:p>
            <a:pPr marL="171325" indent="-171325">
              <a:lnSpc>
                <a:spcPct val="115000"/>
              </a:lnSpc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Ascoltare brani musicali del repertorio classico e moderno, individuandone, con il supporto dell’insegnante, le caratteristiche e gli aspetti strutturali e stilistici; confrontare generi musicali diversi </a:t>
            </a:r>
            <a:endParaRPr lang="it-IT" sz="1000" b="1" u="sng" dirty="0">
              <a:solidFill>
                <a:prstClr val="black"/>
              </a:solidFill>
            </a:endParaRPr>
          </a:p>
          <a:p>
            <a:pPr algn="just"/>
            <a:endParaRPr lang="it-IT" sz="1300" b="1" u="sng" dirty="0">
              <a:solidFill>
                <a:prstClr val="black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520681" y="2870178"/>
            <a:ext cx="3405424" cy="551531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EVIDENZE (INDICATORI)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Utilizza voce, strumenti e nuove tecnologie per produrre anche in modo creativo messaggi musicali;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Distingue e classifica gli elementi base del linguaggio musicale anche rispetto al contesto storico e culturale;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Utilizza tecniche, codici ed elementi del linguaggio iconico per creare velocemente e sperimentare immagini e forme;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Analizza testi conici, visivi e letterali individuando stili e generi,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Legge, interpreta ed esprime apprezzamenti e valutazioni su fenomeni di vario genere (musicali, visivo e letterari)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- esprime valutazioni critiche su messaggi veicolati da codici multimediali, artistici, audiovisivi.</a:t>
            </a:r>
            <a:endParaRPr lang="it-IT" sz="1000" b="1" u="sng" dirty="0">
              <a:solidFill>
                <a:prstClr val="black"/>
              </a:solidFill>
            </a:endParaRPr>
          </a:p>
          <a:p>
            <a:pPr algn="just"/>
            <a:endParaRPr lang="it-IT" sz="1000" b="1" u="sng" dirty="0">
              <a:solidFill>
                <a:prstClr val="black"/>
              </a:solidFill>
            </a:endParaRP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algn="just"/>
            <a:endParaRPr lang="it-IT" sz="1000" b="1" u="sng" dirty="0">
              <a:solidFill>
                <a:prstClr val="black"/>
              </a:solidFill>
            </a:endParaRP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Realizzare semplici esecuzioni musicali con strumenti non convenzionali e con strumenti musicali o esecuzioni corali a commento di eventi prodotti a scuola (feste, mostre, ricorrenze, presentazioni...)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Ascoltare brani musicali del repertorio classico e moderno, individuandone, con il supporto dell’insegnante, le caratteristiche e gli aspetti strutturali e stilistici; confrontare generi musicali diversi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Eseguire manufatti con tecniche diverse a tema in occasione di eventi, mostre, ecc.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Analizzare opere d’arte di genere e periodo diverso, individuandone, con il supporto dell’insegnante, le caratteristiche, il periodo storico, il genere, gli aspetti stilistici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Rappresentare drammatizzazioni utilizzando linguaggi diversi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Realizzare mostre e spettacoli a partire dall’esperienza di vita nella classe 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672208" y="2789927"/>
            <a:ext cx="3600400" cy="539220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EVIDENZE (INDICATORI)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Riferire  in forma orale per sommi capi il contenuto di spettacoli film e documentari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Illustrare racconti film e spettacoli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Drammatizzare racconti e narrazioni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Realizzare manufatti plastici e grafici utilizzando diverse tecniche manipolative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Esprimere semplici valutazioni su opere d’arte presenti sul territorio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Ascoltare  brani musicali, seguirne i ritmi col corpo, eseguire semplici danze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b="1" dirty="0">
                <a:solidFill>
                  <a:prstClr val="black"/>
                </a:solidFill>
              </a:rPr>
              <a:t> </a:t>
            </a:r>
            <a:r>
              <a:rPr lang="it-IT" sz="1000" dirty="0">
                <a:solidFill>
                  <a:prstClr val="black"/>
                </a:solidFill>
              </a:rPr>
              <a:t>riprodurre ritmi , fenomeni sonori e note musicali con la voce, con strumenti convenzionali e non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Partecipare al canto corale</a:t>
            </a:r>
          </a:p>
          <a:p>
            <a:pPr algn="just"/>
            <a:endParaRPr lang="it-IT" sz="1000" dirty="0">
              <a:solidFill>
                <a:prstClr val="black"/>
              </a:solidFill>
            </a:endParaRPr>
          </a:p>
          <a:p>
            <a:pPr marL="180848" indent="-180848" algn="just">
              <a:buFont typeface="+mj-lt"/>
              <a:buAutoNum type="romanUcPeriod"/>
            </a:pPr>
            <a:endParaRPr lang="it-IT" sz="1000" dirty="0">
              <a:solidFill>
                <a:prstClr val="black"/>
              </a:solidFill>
            </a:endParaRP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Drammatizzare situazioni e testi ascoltati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Rappresentare oggetti, animali ,vissuto, storie attraverso il disegno , la manipolazione, utilizzando tecniche e materiali diverse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Copiare opere di artisti; commentare l’originale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Ascoltare brani musicali, disegnare le evocazioni emotive, muoversi a ritmo di musica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Produrre sequenze sonore e semplici ritmi a commento di giochi, situazioni, recite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Esplorare il paesaggio sonoro circostante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Classificare suoni (macchine, uccelli,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Ideare semplici aeree musicali (esempio, rimare una filastrocca…)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Ideare semplici storie da drammatizzare, accompagnare col canto e con sequenze sonore</a:t>
            </a:r>
          </a:p>
          <a:p>
            <a:pPr marL="180848" indent="-180848" algn="just">
              <a:buFont typeface="+mj-lt"/>
              <a:buAutoNum type="romanUcPeriod"/>
            </a:pP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1100" dirty="0">
              <a:solidFill>
                <a:prstClr val="black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68152" y="405142"/>
            <a:ext cx="11732484" cy="329262"/>
          </a:xfrm>
          <a:prstGeom prst="rect">
            <a:avLst/>
          </a:prstGeom>
          <a:solidFill>
            <a:srgbClr val="FF9933"/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ESPRESSIONE CULTURALE 		LINGUAGGIO ARTISTICO </a:t>
            </a:r>
          </a:p>
        </p:txBody>
      </p:sp>
      <p:sp>
        <p:nvSpPr>
          <p:cNvPr id="30" name="Freccia a destra 29"/>
          <p:cNvSpPr/>
          <p:nvPr/>
        </p:nvSpPr>
        <p:spPr>
          <a:xfrm>
            <a:off x="6043247" y="511682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922878" y="846915"/>
            <a:ext cx="2282654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dell’Infanzia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2232393" y="1152247"/>
            <a:ext cx="1944216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1835494" y="1501173"/>
            <a:ext cx="2973219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34" name="Freccia a destra 33"/>
          <p:cNvSpPr/>
          <p:nvPr/>
        </p:nvSpPr>
        <p:spPr>
          <a:xfrm>
            <a:off x="4275390" y="858249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4312568" y="1195708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6" name="Freccia a destra 35"/>
          <p:cNvSpPr/>
          <p:nvPr/>
        </p:nvSpPr>
        <p:spPr>
          <a:xfrm>
            <a:off x="4276563" y="161885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816626" y="811865"/>
            <a:ext cx="4104456" cy="301561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Campo di esperienza: IMMAGINI, SUONI, COLORI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816626" y="1195716"/>
            <a:ext cx="4104456" cy="30156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Disciplina di riferimento: ARTE E MUSICA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4816624" y="1531951"/>
            <a:ext cx="4104456" cy="3015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Disciplina di riferimento: ARTE E MUSICA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40" name="Parentesi graffa chiusa 39"/>
          <p:cNvSpPr/>
          <p:nvPr/>
        </p:nvSpPr>
        <p:spPr>
          <a:xfrm>
            <a:off x="9281127" y="1056184"/>
            <a:ext cx="144017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40" tIns="45671" rIns="91340" bIns="45671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9428229" y="1166610"/>
            <a:ext cx="2872408" cy="292345"/>
          </a:xfrm>
          <a:prstGeom prst="rect">
            <a:avLst/>
          </a:prstGeom>
          <a:noFill/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dirty="0">
                <a:solidFill>
                  <a:prstClr val="black"/>
                </a:solidFill>
              </a:rPr>
              <a:t>Discipline concorrenti: TUTTE</a:t>
            </a:r>
            <a:endParaRPr lang="it-IT" sz="1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8152" y="528975"/>
            <a:ext cx="11732484" cy="329262"/>
          </a:xfrm>
          <a:prstGeom prst="rect">
            <a:avLst/>
          </a:prstGeom>
          <a:solidFill>
            <a:srgbClr val="FF9933"/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ESPRESSIONE CULTURALE 		LINGUAGGIO CORPOREO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922878" y="846915"/>
            <a:ext cx="2282654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4275390" y="858249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16626" y="811865"/>
            <a:ext cx="4104456" cy="301561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Campo di esperienza: IL CORPO E IL MOVIMENTO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32393" y="1152247"/>
            <a:ext cx="1944216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4312568" y="1195708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816626" y="1195716"/>
            <a:ext cx="4104456" cy="30156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Disciplina di riferimento: EDUCAZIONE FISICA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35494" y="1501173"/>
            <a:ext cx="2973219" cy="344665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4276563" y="161885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816624" y="1531951"/>
            <a:ext cx="4104456" cy="3015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100" dirty="0">
                <a:solidFill>
                  <a:prstClr val="black"/>
                </a:solidFill>
              </a:rPr>
              <a:t>Disciplina di riferimento: EDUCAZIONE FISICA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80129" y="1848275"/>
            <a:ext cx="12097343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EVIDENZE E COMPITI SIGNIFICATIVI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80122" y="2239107"/>
            <a:ext cx="3888430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70" y="2239107"/>
            <a:ext cx="3930527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39107"/>
            <a:ext cx="4248474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SEC DI   I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2" y="5808730"/>
            <a:ext cx="3326770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281127" y="1056184"/>
            <a:ext cx="144017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40" tIns="45671" rIns="91340" bIns="45671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428229" y="1166610"/>
            <a:ext cx="2872408" cy="292345"/>
          </a:xfrm>
          <a:prstGeom prst="rect">
            <a:avLst/>
          </a:prstGeom>
          <a:noFill/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dirty="0">
                <a:solidFill>
                  <a:prstClr val="black"/>
                </a:solidFill>
              </a:rPr>
              <a:t>Discipline concorrenti: TUTTE</a:t>
            </a:r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6019710" y="665133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078034" y="2586957"/>
            <a:ext cx="4299432" cy="566920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EVIDENZE (INDICATORI)</a:t>
            </a:r>
          </a:p>
          <a:p>
            <a:pPr algn="just"/>
            <a:endParaRPr lang="it-IT" sz="1000" b="1" u="sng" dirty="0">
              <a:solidFill>
                <a:prstClr val="black"/>
              </a:solidFill>
            </a:endParaRP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Coordinare i movimenti del corpo in relazione all’uso di attrezzi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Controllare il ritmo respiratorio durante e dopo l’esercizio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Riconoscere ed utilizzare i diversi gradi di tensione e rilassamento per eseguire esercizi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Coordinare i movimenti del corpo e le facoltà sensoriali per eseguire lanci, esercizi di destrezza e precisione, ecc.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Affinare gli schemi motori statici anche utilizzando piccoli e grandi attrezzi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Affinare gli schemi motori dinamici anche utilizzando piccoli e grandi attrezzi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Coordinare diversi schemi motori di base (camminare palleggiando e lanciando, correre e lanciare un attrezzo, ecc.)</a:t>
            </a:r>
          </a:p>
          <a:p>
            <a:pPr marL="342651" indent="-342651" algn="just">
              <a:buFont typeface="Symbol"/>
              <a:buChar char=""/>
            </a:pPr>
            <a:r>
              <a:rPr lang="x-none" sz="1000">
                <a:solidFill>
                  <a:prstClr val="black"/>
                </a:solidFill>
              </a:rPr>
              <a:t>Eseguire  correttamente capriol</a:t>
            </a:r>
            <a:r>
              <a:rPr lang="it-IT" sz="1000" dirty="0">
                <a:solidFill>
                  <a:prstClr val="black"/>
                </a:solidFill>
              </a:rPr>
              <a:t>e, effettuare esercizi ginnici con attrezzi (parallele, anelli, pertica, ecc. e a corpo libero)</a:t>
            </a:r>
          </a:p>
          <a:p>
            <a:pPr marL="342651" indent="-342651" algn="just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Eseguire esercizi di ginnastica ritmica e danza sportiva</a:t>
            </a:r>
          </a:p>
          <a:p>
            <a:pPr marL="125642" indent="180214" algn="just"/>
            <a:r>
              <a:rPr lang="x-none" sz="1000">
                <a:solidFill>
                  <a:prstClr val="black"/>
                </a:solidFill>
              </a:rPr>
              <a:t> </a:t>
            </a:r>
            <a:endParaRPr lang="it-IT" sz="1000" dirty="0">
              <a:solidFill>
                <a:prstClr val="black"/>
              </a:solidFill>
            </a:endParaRP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Superare correndo (saltellando, camminando all’indietro) alcuni ostacoli ad altezze diverse.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Correre ( più o meno velocemente) sugli over.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Rotolare in avanti con una capovolta,.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Saltellare (a piedi uniti , con un piede, a balzi) sui cerchi.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Slalom veloce tra clavette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Traslocare su un asse di equilibrio.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Seguire uno stimolo sonoro a occhi chiusi.</a:t>
            </a: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</a:rPr>
              <a:t>Cadere all’indietro sul tappeto.</a:t>
            </a:r>
          </a:p>
          <a:p>
            <a:pPr marL="342651" indent="-342651">
              <a:buFont typeface="Symbol"/>
              <a:buChar char=""/>
            </a:pPr>
            <a:r>
              <a:rPr lang="x-none" sz="1000">
                <a:solidFill>
                  <a:prstClr val="black"/>
                </a:solidFill>
              </a:rPr>
              <a:t>Movimenti combinati: effettuare sui lati del campo andature diverse (galoppo laterale sul lato lungo, corsa lenta su un lato corto, corsa veloce sull’altro lato lungo, deambulazione normale sull’altro lato corto)</a:t>
            </a:r>
            <a:endParaRPr lang="it-IT" sz="1000" dirty="0">
              <a:solidFill>
                <a:prstClr val="black"/>
              </a:solidFill>
            </a:endParaRP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  <a:latin typeface="Arial Narrow"/>
                <a:ea typeface="Times New Roman"/>
              </a:rPr>
              <a:t>Partecipare ai giochi conoscendo le regole e rispettandole</a:t>
            </a:r>
            <a:endParaRPr lang="it-IT" sz="1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  <a:latin typeface="Arial Narrow"/>
                <a:ea typeface="Times New Roman"/>
              </a:rPr>
              <a:t>Partecipare attivamente e responsabilmente al gioco per la finalità comune, per l’efficacia del gioco, per il coinvolgimento di tutti</a:t>
            </a:r>
            <a:endParaRPr lang="it-IT" sz="1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651" indent="-342651">
              <a:buFont typeface="Symbol"/>
              <a:buChar char=""/>
            </a:pPr>
            <a:r>
              <a:rPr lang="it-IT" sz="1000" dirty="0">
                <a:solidFill>
                  <a:prstClr val="black"/>
                </a:solidFill>
                <a:latin typeface="Arial Narrow"/>
                <a:ea typeface="Times New Roman"/>
              </a:rPr>
              <a:t>Partecipare ai giochi  a squadre accettando vittorie e sconfitte</a:t>
            </a:r>
            <a:endParaRPr lang="it-IT" sz="1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585642" y="3020290"/>
            <a:ext cx="3240362" cy="417646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EVIDENZE (INDICATORI)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Coordinare azioni e schemi motori e utilizza strumenti ginnici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Partecipare a giochi rispettando le regole e gestendo ruoli ed eventuali conflitti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Utilizzare il movimento come espressione di stati d’animo diversi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Assumere comportamenti corretti dal punto di vista igienico, sanitario e e della sicurezza  di sé  e degli altri </a:t>
            </a:r>
          </a:p>
          <a:p>
            <a:pPr marL="171325" indent="-171325" algn="just">
              <a:buFont typeface="Arial" pitchFamily="34" charset="0"/>
              <a:buChar char="•"/>
            </a:pPr>
            <a:endParaRPr lang="it-IT" sz="1000" dirty="0">
              <a:solidFill>
                <a:prstClr val="black"/>
              </a:solidFill>
            </a:endParaRPr>
          </a:p>
          <a:p>
            <a:pPr algn="just"/>
            <a:endParaRPr lang="it-IT" sz="1000" dirty="0">
              <a:solidFill>
                <a:prstClr val="black"/>
              </a:solidFill>
            </a:endParaRPr>
          </a:p>
          <a:p>
            <a:pPr marL="180848" indent="-180848" algn="just">
              <a:buFont typeface="+mj-lt"/>
              <a:buAutoNum type="romanUcPeriod"/>
            </a:pPr>
            <a:endParaRPr lang="it-IT" sz="1000" dirty="0">
              <a:solidFill>
                <a:prstClr val="black"/>
              </a:solidFill>
            </a:endParaRPr>
          </a:p>
          <a:p>
            <a:pPr marL="180848" indent="-180848" algn="just">
              <a:buFont typeface="+mj-lt"/>
              <a:buAutoNum type="romanUcPeriod"/>
            </a:pPr>
            <a:endParaRPr lang="it-IT" sz="1000" dirty="0">
              <a:solidFill>
                <a:prstClr val="black"/>
              </a:solidFill>
            </a:endParaRP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algn="just"/>
            <a:endParaRPr lang="it-IT" sz="1000" b="1" u="sng" dirty="0">
              <a:solidFill>
                <a:prstClr val="black"/>
              </a:solidFill>
            </a:endParaRP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Partecipare a eventi ludici e sportivi rispettando le regole e tenendo comportamenti improntati a fair-play, lealtà e correttezza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Rappresentare drammatizzazioni attraverso il movimento, la danza, l’uso espressivo  del corpo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Effettuare giochi di comunicazione non verbale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Costruire decaloghi, schede, vademecum relativi ai corretti stili di vita per la conservazione della propria salute e dell’ambiente</a:t>
            </a:r>
          </a:p>
          <a:p>
            <a:pPr marL="171325" indent="-171325" algn="just">
              <a:buFont typeface="Arial" pitchFamily="34" charset="0"/>
              <a:buChar char="•"/>
            </a:pPr>
            <a:endParaRPr lang="it-IT" sz="1300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68154" y="2586952"/>
            <a:ext cx="3816424" cy="582300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EVIDENZE (INDICATORI)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Individuare e nominare le parti del proprio corpo e descriverne le funzioni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Individuare semplici norme di igiene del proprio corpo e osservarle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Gestire in autonomia alcune azioni di routine di vita quotidiana: mangiare utilizzando le posate, vestirsi, svestirsi, utilizzare i servizi igienici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Padroneggiare gli schemi motori di base statici e dinamici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Controllare la motricità fine in operazioni di routine: colorare, piegare, tagliare, eseguire semplici compiti grafici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Controllare i propri movimenti per evitare rischi per se e per gli altri; 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Osservare comportamenti atti a prevenire rischi;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Esprimere intenzionalmente  messaggi attraverso il corpo: espressione non verbale, danze, drammatizzazioni, giochi di mimo;</a:t>
            </a:r>
          </a:p>
          <a:p>
            <a:pPr marL="171325" indent="-171325" algn="just">
              <a:buFont typeface="Arial" pitchFamily="34" charset="0"/>
              <a:buChar char="•"/>
            </a:pPr>
            <a:r>
              <a:rPr lang="it-IT" sz="1000" dirty="0">
                <a:solidFill>
                  <a:prstClr val="black"/>
                </a:solidFill>
              </a:rPr>
              <a:t>Eseguire giochi di movimento individuali e di squadra rispettando i compagni, le cose, le regole.</a:t>
            </a:r>
          </a:p>
          <a:p>
            <a:pPr algn="just"/>
            <a:r>
              <a:rPr lang="it-IT" sz="10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Individuare e disegnare il corpo e le parti guardando i compagni o guardandosi allo specchio;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Denominare parti e funzioni;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Eseguire giochi motori di individuazione accompagnate da giochi sonori ( canzoncine, ritmi) per la denominazione;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Ideare ed eseguire danze per esercitare diverse parti del corpo: camminare su un piede, saltellare, accompagnare una filastrocca o un ritmo;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Eseguire semplici giochi di squadra, rispettando le regole date;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In una discussione con i compagni individuare comportamenti di per sé pericolosi nel gioco e nei movimenti e suggerire il comportamento corretto;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In una discussione di gruppo individuare con il supporto dell’insegnante comportamenti alimentari corretti e nocivi;</a:t>
            </a:r>
          </a:p>
          <a:p>
            <a:pPr marL="171325" indent="-171325" algn="just">
              <a:buFontTx/>
              <a:buChar char="-"/>
            </a:pPr>
            <a:r>
              <a:rPr lang="it-IT" sz="1000" dirty="0">
                <a:solidFill>
                  <a:prstClr val="black"/>
                </a:solidFill>
              </a:rPr>
              <a:t>Ipotizzare una giornata di sana alimentazione ( colazione, merenda, pranzo, merenda, cena).</a:t>
            </a:r>
            <a:endParaRPr lang="it-IT" sz="10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68152" y="1560240"/>
            <a:ext cx="12097344" cy="4477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solidFill>
                  <a:srgbClr val="000000"/>
                </a:solidFill>
                <a:ea typeface="Calibri"/>
                <a:cs typeface="Times New Roman"/>
              </a:rPr>
              <a:t>La verifica e la successiva valutazione degli indicatori descritti  verranno  effettuate in itinere tramite :</a:t>
            </a:r>
            <a:endParaRPr lang="it-IT" sz="1200" dirty="0">
              <a:ea typeface="Calibri"/>
              <a:cs typeface="Times New Roman"/>
            </a:endParaRPr>
          </a:p>
          <a:p>
            <a:pPr marL="342900" lvl="0" indent="-342900">
              <a:buFont typeface="Symbol"/>
              <a:buChar char=""/>
            </a:pPr>
            <a:r>
              <a:rPr lang="it-IT" sz="1200" dirty="0">
                <a:solidFill>
                  <a:srgbClr val="000000"/>
                </a:solidFill>
                <a:ea typeface="Calibri"/>
                <a:cs typeface="Times New Roman"/>
              </a:rPr>
              <a:t>l’osservazione occasionale e sistematica del comportamento verbale ,motorio ,logico ,esperienziale, relazionale degli alunni .</a:t>
            </a:r>
            <a:endParaRPr lang="it-IT" sz="1200" dirty="0"/>
          </a:p>
          <a:p>
            <a:pPr marL="342900" lvl="0" indent="-342900">
              <a:buFont typeface="Symbol"/>
              <a:buChar char=""/>
            </a:pPr>
            <a:r>
              <a:rPr lang="it-IT" sz="1200" dirty="0">
                <a:solidFill>
                  <a:srgbClr val="000000"/>
                </a:solidFill>
                <a:ea typeface="Calibri"/>
                <a:cs typeface="Times New Roman"/>
              </a:rPr>
              <a:t>Le Prove oggettive con l’ausilio di schede strutturate ,giochi strutturati.</a:t>
            </a:r>
            <a:endParaRPr lang="it-IT" sz="1200" dirty="0"/>
          </a:p>
          <a:p>
            <a:pPr marL="342900" lvl="0" indent="-342900">
              <a:buFont typeface="Symbol"/>
              <a:buChar char=""/>
            </a:pPr>
            <a:r>
              <a:rPr lang="it-IT" sz="1200" dirty="0">
                <a:solidFill>
                  <a:srgbClr val="000000"/>
                </a:solidFill>
                <a:ea typeface="Calibri"/>
                <a:cs typeface="Times New Roman"/>
              </a:rPr>
              <a:t>Le Prove aperte: conversazioni, drammatizzazioni ,elaborati grafico /pittorici ,attività ludiche </a:t>
            </a:r>
            <a:endParaRPr lang="it-IT" sz="12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it-IT" sz="1200" dirty="0">
                <a:solidFill>
                  <a:srgbClr val="000000"/>
                </a:solidFill>
                <a:ea typeface="Calibri"/>
                <a:cs typeface="Times New Roman"/>
              </a:rPr>
              <a:t>La registrazione  dei dati rilevati.</a:t>
            </a:r>
            <a:endParaRPr lang="it-IT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/>
                <a:cs typeface="Times New Roman"/>
              </a:rPr>
              <a:t> </a:t>
            </a:r>
            <a:endParaRPr lang="it-IT" sz="12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 smtClean="0">
                <a:ea typeface="Calibri"/>
                <a:cs typeface="Times New Roman"/>
              </a:rPr>
              <a:t>Di seguito vengono riportate le rubriche di valutazione in riferimento alle sopra tabelle di evidenze e compiti significativi</a:t>
            </a:r>
            <a:endParaRPr lang="it-IT" sz="12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Metodo di misurazione degli indicatori esplicativi</a:t>
            </a:r>
            <a:r>
              <a:rPr lang="it-IT" sz="1200" dirty="0">
                <a:ea typeface="Calibri"/>
                <a:cs typeface="Times New Roman"/>
              </a:rPr>
              <a:t>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A – AVANZATO</a:t>
            </a:r>
            <a:r>
              <a:rPr lang="it-IT" sz="1200" dirty="0">
                <a:ea typeface="Calibri"/>
                <a:cs typeface="Times New Roman"/>
              </a:rPr>
              <a:t> ( l’alunno svolge le consegne in piena autonomia mostrando padronanza e precisione       ,esprime di possedere la competenza indicata  raggiungendo il massimo livello di conoscenze e abilità acquisite 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B – INTERMEDIO</a:t>
            </a:r>
            <a:r>
              <a:rPr lang="it-IT" sz="1200" dirty="0">
                <a:ea typeface="Calibri"/>
                <a:cs typeface="Times New Roman"/>
              </a:rPr>
              <a:t> (l’alunno svolge consegne e risolve problemi in situazioni note  mostrando di sapere utilizzare le conoscenze e le abilità acquisite 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C- BASE</a:t>
            </a:r>
            <a:r>
              <a:rPr lang="it-IT" sz="1200" dirty="0">
                <a:ea typeface="Calibri"/>
                <a:cs typeface="Times New Roman"/>
              </a:rPr>
              <a:t> (l’alunno svolge semplici consegne anche in situazioni nuove ,mostrando di possedere conoscenze e abilità fondamentali 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ea typeface="Calibri"/>
                <a:cs typeface="Times New Roman"/>
              </a:rPr>
              <a:t>D – INIZIALE</a:t>
            </a:r>
            <a:r>
              <a:rPr lang="it-IT" sz="1200" dirty="0">
                <a:ea typeface="Calibri"/>
                <a:cs typeface="Times New Roman"/>
              </a:rPr>
              <a:t> (l’alunno se opportunamente guidato svolge semplici compiti in situazioni note )</a:t>
            </a:r>
          </a:p>
        </p:txBody>
      </p:sp>
    </p:spTree>
    <p:extLst>
      <p:ext uri="{BB962C8B-B14F-4D97-AF65-F5344CB8AC3E}">
        <p14:creationId xmlns:p14="http://schemas.microsoft.com/office/powerpoint/2010/main" val="3959192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31163"/>
              </p:ext>
            </p:extLst>
          </p:nvPr>
        </p:nvGraphicFramePr>
        <p:xfrm>
          <a:off x="1504247" y="1704257"/>
          <a:ext cx="10317337" cy="6985373"/>
        </p:xfrm>
        <a:graphic>
          <a:graphicData uri="http://schemas.openxmlformats.org/drawingml/2006/table">
            <a:tbl>
              <a:tblPr firstRow="1" firstCol="1" bandRow="1"/>
              <a:tblGrid>
                <a:gridCol w="2345404"/>
                <a:gridCol w="260524"/>
                <a:gridCol w="200721"/>
                <a:gridCol w="189958"/>
                <a:gridCol w="115643"/>
                <a:gridCol w="115643"/>
                <a:gridCol w="189958"/>
                <a:gridCol w="189958"/>
                <a:gridCol w="230278"/>
                <a:gridCol w="200721"/>
                <a:gridCol w="216530"/>
                <a:gridCol w="189958"/>
                <a:gridCol w="189958"/>
                <a:gridCol w="189958"/>
                <a:gridCol w="189958"/>
                <a:gridCol w="189958"/>
                <a:gridCol w="189958"/>
                <a:gridCol w="232341"/>
                <a:gridCol w="115643"/>
                <a:gridCol w="115643"/>
                <a:gridCol w="189958"/>
                <a:gridCol w="189958"/>
                <a:gridCol w="115643"/>
                <a:gridCol w="115643"/>
                <a:gridCol w="189958"/>
                <a:gridCol w="189958"/>
                <a:gridCol w="189958"/>
                <a:gridCol w="194532"/>
                <a:gridCol w="189958"/>
                <a:gridCol w="189958"/>
                <a:gridCol w="189958"/>
                <a:gridCol w="193846"/>
                <a:gridCol w="189958"/>
                <a:gridCol w="189958"/>
                <a:gridCol w="189958"/>
                <a:gridCol w="190410"/>
                <a:gridCol w="194532"/>
                <a:gridCol w="195221"/>
                <a:gridCol w="194532"/>
                <a:gridCol w="195221"/>
                <a:gridCol w="194532"/>
                <a:gridCol w="195221"/>
                <a:gridCol w="194532"/>
                <a:gridCol w="195221"/>
              </a:tblGrid>
              <a:tr h="572978">
                <a:tc gridSpan="4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TABELLA RIASSUNTIVA PER LA VALUTAZIONE DELLE COMPETENZE ACQUISITE DAI BAMBINI ALLA FINE DELLA  SCUOLA DELL’INFANZIA                                             </a:t>
                      </a:r>
                      <a:r>
                        <a:rPr lang="it-IT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il corpo e il movimento  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90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INDICATORI DI COMPETENZE 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N° D’ORDINE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7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Dimostra di avere consapevolezza del sé corporeo. 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Riconosce le varie parti del corpo su se stesso e sugli altri 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 acquisito buone norme e pratiche igienico - alimentari 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Rappresenta sé stesso ed altri con  il disegno grafico. 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Comprende i principali concetti topologici 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Sa orientarsi nello spazio grafico.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Utilizza appropriatamente i cinque sensi. 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Dimostra una lateralità: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Destra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sinistra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Utilizza correttamente gli schemi motori di base.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 orientarsi e muoversi adeguatamente  nello spazio circostante.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Effettua percorsi strutturati.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Esegue e condivide semplici movimenti abbinati a ritmi sonori e musicali 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 acquisito gli schemi fino-motori.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3941" marR="6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253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394878"/>
              </p:ext>
            </p:extLst>
          </p:nvPr>
        </p:nvGraphicFramePr>
        <p:xfrm>
          <a:off x="1796099" y="3173351"/>
          <a:ext cx="9209409" cy="4442714"/>
        </p:xfrm>
        <a:graphic>
          <a:graphicData uri="http://schemas.openxmlformats.org/drawingml/2006/table">
            <a:tbl>
              <a:tblPr firstRow="1" firstCol="1" bandRow="1"/>
              <a:tblGrid>
                <a:gridCol w="1779270"/>
                <a:gridCol w="1009651"/>
                <a:gridCol w="1196341"/>
                <a:gridCol w="1370330"/>
                <a:gridCol w="1285241"/>
                <a:gridCol w="1285241"/>
                <a:gridCol w="1283335"/>
              </a:tblGrid>
              <a:tr h="327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1)PARTECIPARE E CONOSCERE IL PROPRIO CORPO IN RELAZIONE ALLO SPAZIO E AL TEMPO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1)COORDINARE  AZIONI E SCHEMI MOTORI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Individua e riconosce le varie parti del corpo su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 se e gli altri</a:t>
                      </a:r>
                      <a:r>
                        <a:rPr lang="it-IT" sz="800">
                          <a:effectLst/>
                          <a:latin typeface="ArialNarrow"/>
                          <a:ea typeface="Times New Roman"/>
                          <a:cs typeface="ArialNarrow"/>
                        </a:rPr>
                        <a:t>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Padroneggia tutti gli schemi motori di base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perfettamente tutti gli schemi motori di base.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Coordina tra loro alcuni schemi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motori di base con discreto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autocontrollo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Individua le caratteristiche essenziali del proprio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corpo nella sua globalita (dimensioni, forma,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posizione, peso</a:t>
                      </a:r>
                      <a:r>
                        <a:rPr lang="it-IT" sz="800">
                          <a:effectLst/>
                          <a:latin typeface="ArialNarrow"/>
                          <a:ea typeface="Times New Roman"/>
                          <a:cs typeface="ArialNarrow"/>
                        </a:rPr>
                        <a:t>…).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52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2)COMUNICARE CON IL CORPO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UTILIZZARE IL MOVIMENTO COME ESPRESSIONE DI STATO D’ANIMO DIVERSI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RAPPRESENTARE DRAMMATIZZAZIONI ATTRAVERSO IL MOVIMENTO, LA DANZA, L’USO ESPRESSIVO DEL CORPO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Padroneggia il proprio corpo per esprimere producendo vissuti e  stati d’animo e sensazioni, attraverso la drammatizzazione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il corpo per esprimere sensazioni,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emozioni, per accompagnare ritmi, brani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musicali, nel gioco simbolico e nelle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drammatizzazioni.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il corpo e il movimento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 esprimersi in consegne guidate e nelle drammatizzazioni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il corpo e il movimento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 esprimere vissuti e stati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it-IT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animo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3)CONOSCERE NORME DI SALUTE, BENESSERE, PREVENZIONE E SICUREZZA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ASSUMERE COMPORTAMNETI CORRETTI DAL PUNTO DI VISTA IGIENICO-SANITARIO E DELLA SICUREZZA DI Sé E DEGLI ALTRI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SCHEMI E STILI DI VITA PER LA CONSERVAZIONE DELLA PROPRIA SALUTE E DELL’AMBIENTE.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Padroneggia criteri base di igiene, di sicurezza per se e per gli altri.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Rispetta criteri base di igiene, di sicurezza per se e per gli altri.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 le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norme igieniche e comportamenti di prevenzione degli infortuni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le basilari misure dell</a:t>
                      </a:r>
                      <a:r>
                        <a:rPr lang="it-IT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igiene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personale che segue in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autonomia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767293" y="2928399"/>
            <a:ext cx="9721081" cy="269236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1000" b="1" dirty="0">
                <a:ea typeface="Times New Roman"/>
                <a:cs typeface="Times New Roman"/>
              </a:rPr>
              <a:t>RUBRICA DI VALUTAZIONE DELLA </a:t>
            </a:r>
            <a:r>
              <a:rPr lang="it-IT" sz="1000" b="1" dirty="0" err="1">
                <a:ea typeface="Times New Roman"/>
                <a:cs typeface="Times New Roman"/>
              </a:rPr>
              <a:t>DISCIPLINA</a:t>
            </a:r>
            <a:r>
              <a:rPr lang="it-IT" sz="1000" b="1" dirty="0" err="1" smtClean="0">
                <a:ea typeface="Times New Roman"/>
                <a:cs typeface="Times New Roman"/>
              </a:rPr>
              <a:t>_”</a:t>
            </a:r>
            <a:r>
              <a:rPr lang="it-IT" sz="1000" b="1" dirty="0" err="1">
                <a:ea typeface="Times New Roman"/>
                <a:cs typeface="Times New Roman"/>
              </a:rPr>
              <a:t>educazione</a:t>
            </a:r>
            <a:r>
              <a:rPr lang="it-IT" sz="1000" b="1" dirty="0">
                <a:ea typeface="Times New Roman"/>
                <a:cs typeface="Times New Roman"/>
              </a:rPr>
              <a:t> fisica </a:t>
            </a:r>
            <a:r>
              <a:rPr lang="it-IT" sz="1000" b="1" dirty="0" smtClean="0">
                <a:ea typeface="Times New Roman"/>
                <a:cs typeface="Times New Roman"/>
              </a:rPr>
              <a:t>“ scuola primaria</a:t>
            </a:r>
            <a:endParaRPr lang="it-IT" sz="10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37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0717"/>
              </p:ext>
            </p:extLst>
          </p:nvPr>
        </p:nvGraphicFramePr>
        <p:xfrm>
          <a:off x="1796103" y="2936752"/>
          <a:ext cx="9209409" cy="4915915"/>
        </p:xfrm>
        <a:graphic>
          <a:graphicData uri="http://schemas.openxmlformats.org/drawingml/2006/table">
            <a:tbl>
              <a:tblPr firstRow="1" firstCol="1" bandRow="1"/>
              <a:tblGrid>
                <a:gridCol w="1779270"/>
                <a:gridCol w="1009651"/>
                <a:gridCol w="1196341"/>
                <a:gridCol w="1370330"/>
                <a:gridCol w="1285241"/>
                <a:gridCol w="1285241"/>
                <a:gridCol w="1283335"/>
              </a:tblGrid>
              <a:tr h="327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1)PERCEPIRE  E CONOSCERE IL PROPRIO CORPO IN RELAZIONE ALLO SPAZIO E AL TEMPO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 COORDINARE  AZIONI E SCHEMI MOTORI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Coordinare diversi schemi motori di base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Padroneggia le proprie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competenze motorie adeguandole a situazioni e contesti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Coordina azioni, schemi motori, gesti in piena autonomia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Coordina azioni, schemi motori, gesti in autonomia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Coordina azioni, schemi motori, gesti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tecnici, con buon autocontrollo 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sufficiente destrezza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25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2)COMUNICARE CON IL CORPO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UTILIZZARE IL MOVIMENTO COME ESPRESSIONE DI STATO D’ANIMO DIVERSI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gli aspetti comunicativo-relazionali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Attraverso il linguaggio non verbale per entrare in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relazione con gli altri e nel rispetto delle regole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Esprime con consapevolezza  gli stati d’animo in attività ludiche, nel gioco libero e di squadra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Esprime in pieno  gli stati d’animo in attività ludiche, nel gioco libero e di squadra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Esprime semplicente  stati d’animo in attività ludiche, nel gioco libero e di squadra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Esprime  stati d’animo in attività ludiche, nel gioco libero e di squadra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3)CONOSCERE NORME DI SALUTE, BENESSERE, PREVENZIONE E SICUREZZA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ASSUMERE COMPORTAMNETI CORRETTI DAL PUNTO DI VISTA IGIENICO-SANITARIO E DELLA SICUREZZA DI Sé E DEGLI ALTRI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Partecipare a eventi ludici e sportivi rispettando le regole e tenendo comportamenti improntati a fair-play, lealtà e correttezza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Applica pienamneti comportamenti di prevenzione e dello star bene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Riconosce, ricerca e applica a se stesso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comportamenti di promozione dello </a:t>
                      </a:r>
                      <a:r>
                        <a:rPr lang="it-IT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star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bene</a:t>
                      </a:r>
                      <a:r>
                        <a:rPr lang="it-IT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 ordine a un sano stile di vita e alla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prevenzione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comportamenti corretti in ordine ad un sano stile di vita e prevenzione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Prende consapevolezza di comportamenti corretti in ordine ad un sano stile di vita e prevenzione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792289" y="2640362"/>
            <a:ext cx="9793088" cy="246221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/>
            <a:r>
              <a:rPr lang="it-IT" sz="1000" b="1" dirty="0">
                <a:ea typeface="Times New Roman"/>
                <a:cs typeface="Times New Roman"/>
              </a:rPr>
              <a:t>RUBRICA DI VALUTAZIONE DELLA </a:t>
            </a:r>
            <a:r>
              <a:rPr lang="it-IT" sz="1000" b="1" dirty="0" err="1">
                <a:ea typeface="Times New Roman"/>
                <a:cs typeface="Times New Roman"/>
              </a:rPr>
              <a:t>DISCIPLINA___”educazione</a:t>
            </a:r>
            <a:r>
              <a:rPr lang="it-IT" sz="1000" b="1" dirty="0">
                <a:ea typeface="Times New Roman"/>
                <a:cs typeface="Times New Roman"/>
              </a:rPr>
              <a:t> fisica </a:t>
            </a:r>
            <a:r>
              <a:rPr lang="it-IT" sz="1000" b="1" dirty="0" smtClean="0">
                <a:ea typeface="Times New Roman"/>
                <a:cs typeface="Times New Roman"/>
              </a:rPr>
              <a:t>“   Scuola </a:t>
            </a:r>
            <a:r>
              <a:rPr lang="it-IT" sz="1000" b="1" dirty="0">
                <a:ea typeface="Times New Roman"/>
                <a:cs typeface="Times New Roman"/>
              </a:rPr>
              <a:t>Sec. I </a:t>
            </a:r>
            <a:r>
              <a:rPr lang="it-IT" sz="1000" b="1" dirty="0" smtClean="0">
                <a:ea typeface="Times New Roman"/>
                <a:cs typeface="Times New Roman"/>
              </a:rPr>
              <a:t>grado</a:t>
            </a:r>
            <a:endParaRPr lang="it-IT" sz="1000" b="1" dirty="0"/>
          </a:p>
        </p:txBody>
      </p:sp>
    </p:spTree>
    <p:extLst>
      <p:ext uri="{BB962C8B-B14F-4D97-AF65-F5344CB8AC3E}">
        <p14:creationId xmlns:p14="http://schemas.microsoft.com/office/powerpoint/2010/main" val="5730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08500" y="1392531"/>
            <a:ext cx="11392193" cy="559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127848" tIns="63927" rIns="127848" bIns="63927">
            <a:spAutoFit/>
          </a:bodyPr>
          <a:lstStyle/>
          <a:p>
            <a:pPr defTabSz="1278603" fontAlgn="base">
              <a:spcBef>
                <a:spcPct val="0"/>
              </a:spcBef>
              <a:spcAft>
                <a:spcPct val="0"/>
              </a:spcAft>
              <a:tabLst>
                <a:tab pos="966091" algn="l"/>
                <a:tab pos="1932188" algn="l"/>
                <a:tab pos="2898276" algn="l"/>
                <a:tab pos="3864367" algn="l"/>
                <a:tab pos="4832045" algn="l"/>
                <a:tab pos="5798138" algn="l"/>
                <a:tab pos="6764227" algn="l"/>
                <a:tab pos="7730320" algn="l"/>
                <a:tab pos="8697997" algn="l"/>
                <a:tab pos="9664089" algn="l"/>
                <a:tab pos="10630182" algn="l"/>
                <a:tab pos="11596271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pitchFamily="34" charset="-122"/>
                <a:cs typeface="Arial" charset="0"/>
              </a:rPr>
              <a:t>COMPETENZA CHIAVE EUROPEA:   </a:t>
            </a:r>
            <a:r>
              <a:rPr lang="it-IT" sz="1400" b="1" dirty="0">
                <a:solidFill>
                  <a:prstClr val="black"/>
                </a:solidFill>
                <a:latin typeface="Arial" charset="0"/>
                <a:cs typeface="Arial" charset="0"/>
              </a:rPr>
              <a:t>Consapevolezza ed espressione </a:t>
            </a:r>
            <a:r>
              <a:rPr lang="it-IT" sz="1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culturale </a:t>
            </a:r>
          </a:p>
          <a:p>
            <a:pPr defTabSz="1278603" fontAlgn="base">
              <a:spcBef>
                <a:spcPct val="0"/>
              </a:spcBef>
              <a:spcAft>
                <a:spcPct val="0"/>
              </a:spcAft>
              <a:tabLst>
                <a:tab pos="966091" algn="l"/>
                <a:tab pos="1932188" algn="l"/>
                <a:tab pos="2898276" algn="l"/>
                <a:tab pos="3864367" algn="l"/>
                <a:tab pos="4832045" algn="l"/>
                <a:tab pos="5798138" algn="l"/>
                <a:tab pos="6764227" algn="l"/>
                <a:tab pos="7730320" algn="l"/>
                <a:tab pos="8697997" algn="l"/>
                <a:tab pos="9664089" algn="l"/>
                <a:tab pos="10630182" algn="l"/>
                <a:tab pos="11596271" algn="l"/>
              </a:tabLst>
            </a:pPr>
            <a:r>
              <a:rPr lang="it-IT" sz="1300" b="1" dirty="0" smtClean="0">
                <a:solidFill>
                  <a:srgbClr val="000000"/>
                </a:solidFill>
                <a:ea typeface="Microsoft YaHei" pitchFamily="34" charset="-122"/>
                <a:cs typeface="Arial" charset="0"/>
              </a:rPr>
              <a:t>COMPETENZA </a:t>
            </a:r>
            <a:r>
              <a:rPr lang="it-IT" sz="1300" b="1" dirty="0">
                <a:solidFill>
                  <a:srgbClr val="000000"/>
                </a:solidFill>
                <a:ea typeface="Microsoft YaHei" pitchFamily="34" charset="-122"/>
                <a:cs typeface="Arial" charset="0"/>
              </a:rPr>
              <a:t>CHIAVE EUROPEA:   </a:t>
            </a:r>
            <a:r>
              <a:rPr lang="it-IT" sz="1400" b="1" dirty="0">
                <a:solidFill>
                  <a:prstClr val="black"/>
                </a:solidFill>
                <a:latin typeface="Arial" charset="0"/>
                <a:cs typeface="Arial" charset="0"/>
              </a:rPr>
              <a:t>Competenza alfabetica </a:t>
            </a:r>
            <a:r>
              <a:rPr lang="it-IT" sz="1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funzionale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641" y="1966541"/>
            <a:ext cx="2239" cy="43363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24354" y="4872609"/>
            <a:ext cx="4652889" cy="22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016425" y="4872609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366993" y="4872612"/>
            <a:ext cx="10193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32597" y="5980963"/>
            <a:ext cx="1672003" cy="70783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21" tIns="45658" rIns="91321" bIns="45658">
            <a:spAutoFit/>
          </a:bodyPr>
          <a:lstStyle/>
          <a:p>
            <a:pPr algn="ctr">
              <a:tabLst>
                <a:tab pos="966091" algn="l"/>
              </a:tabLst>
            </a:pPr>
            <a:r>
              <a:rPr lang="it-IT" sz="1000" b="1" dirty="0">
                <a:solidFill>
                  <a:srgbClr val="000000"/>
                </a:solidFill>
                <a:ea typeface="Microsoft YaHei" pitchFamily="34" charset="-122"/>
              </a:rPr>
              <a:t>1) PERCEZIONE E CONOSCENZA DEL PROPRIO CORPO IN RELAZIONE ALLO SPAZIO E AL TEMPO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045977" y="5981534"/>
            <a:ext cx="2088232" cy="86171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091" algn="l"/>
              </a:tabLst>
            </a:pPr>
            <a:r>
              <a:rPr lang="it-IT" sz="1000" b="1" dirty="0">
                <a:solidFill>
                  <a:srgbClr val="000000"/>
                </a:solidFill>
                <a:ea typeface="Microsoft YaHei" pitchFamily="34" charset="-122"/>
              </a:rPr>
              <a:t>2) IL LINGUAGGIO DEL CORPO COME MODALITA’ COMUNICATIVO-ESPRESSIVA ATTRAVERSO IL GIOCO, LA PSICOMOTRICITA’, LO SPORT, LE REGOLE E IL FAIR PLAY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46625" y="5981533"/>
            <a:ext cx="1581959" cy="55394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091" algn="l"/>
                <a:tab pos="1932188" algn="l"/>
              </a:tabLst>
            </a:pPr>
            <a:r>
              <a:rPr lang="it-IT" sz="1000" b="1" dirty="0">
                <a:solidFill>
                  <a:srgbClr val="000000"/>
                </a:solidFill>
                <a:ea typeface="Microsoft YaHei" pitchFamily="34" charset="-122"/>
              </a:rPr>
              <a:t>3)  SALUTE E BENESSERE, PREVENZIONE E SICUREZZA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8505" y="2267909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21" tIns="45658" rIns="91321" bIns="45658">
            <a:spAutoFit/>
          </a:bodyPr>
          <a:lstStyle/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</a:p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43635"/>
            <a:ext cx="185" cy="34318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860756" y="3373755"/>
            <a:ext cx="249281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ESPRESSIONE CULTURALE</a:t>
            </a:r>
          </a:p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(LINGUAGGIO CORPOREO)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210742" y="3373755"/>
            <a:ext cx="3284546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ESPRESSIONE CULTURALE </a:t>
            </a:r>
          </a:p>
          <a:p>
            <a:pPr algn="ctr">
              <a:tabLst>
                <a:tab pos="966477" algn="l"/>
                <a:tab pos="1932958" algn="l"/>
              </a:tabLst>
            </a:pP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(LINGUAGGIO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ARTISTICO E MUSICALE)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016425" y="3864496"/>
            <a:ext cx="0" cy="10081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6829436" y="4872047"/>
            <a:ext cx="1" cy="110892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8258189" y="4872038"/>
            <a:ext cx="2020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9819089" y="4872609"/>
            <a:ext cx="12615" cy="1142439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128222" y="5985672"/>
            <a:ext cx="1073849" cy="446219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>
              <a:defRPr/>
            </a:pPr>
            <a:r>
              <a:rPr lang="it-IT" sz="1000" b="1" dirty="0">
                <a:solidFill>
                  <a:prstClr val="black"/>
                </a:solidFill>
              </a:rPr>
              <a:t>1)ESPLORARE E SPERIMENTARE</a:t>
            </a:r>
            <a:r>
              <a:rPr lang="it-IT" sz="1300" b="1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758122" y="6015048"/>
            <a:ext cx="1000132" cy="400053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>
              <a:defRPr/>
            </a:pPr>
            <a:r>
              <a:rPr lang="it-IT" sz="1000" b="1" dirty="0">
                <a:solidFill>
                  <a:prstClr val="black"/>
                </a:solidFill>
              </a:rPr>
              <a:t>2) ASCOLTARE E DESCRIVERE.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9115453" y="6015048"/>
            <a:ext cx="1214445" cy="400053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>
              <a:defRPr/>
            </a:pPr>
            <a:r>
              <a:rPr lang="it-IT" sz="1000" b="1" dirty="0">
                <a:solidFill>
                  <a:prstClr val="black"/>
                </a:solidFill>
              </a:rPr>
              <a:t>3) COMUNICARE ED ESPRIMERE.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8921081" y="3864497"/>
            <a:ext cx="0" cy="10081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cxnSp>
        <p:nvCxnSpPr>
          <p:cNvPr id="32" name="Forma 31"/>
          <p:cNvCxnSpPr/>
          <p:nvPr/>
        </p:nvCxnSpPr>
        <p:spPr>
          <a:xfrm rot="5400000" flipH="1" flipV="1">
            <a:off x="5759374" y="297900"/>
            <a:ext cx="301347" cy="5885935"/>
          </a:xfrm>
          <a:prstGeom prst="bentConnector2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" name="CasellaDiTesto 1"/>
          <p:cNvSpPr txBox="1"/>
          <p:nvPr/>
        </p:nvSpPr>
        <p:spPr>
          <a:xfrm>
            <a:off x="12305465" y="9193088"/>
            <a:ext cx="184731" cy="477054"/>
          </a:xfrm>
          <a:prstGeom prst="rect">
            <a:avLst/>
          </a:prstGeom>
          <a:noFill/>
        </p:spPr>
        <p:txBody>
          <a:bodyPr wrap="none" lIns="91372" tIns="45686" rIns="91372" bIns="456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11369352" y="4872609"/>
            <a:ext cx="0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10758518" y="6015048"/>
            <a:ext cx="1618946" cy="400053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>
              <a:defRPr/>
            </a:pPr>
            <a:r>
              <a:rPr lang="it-IT" sz="1000" b="1" dirty="0">
                <a:solidFill>
                  <a:prstClr val="black"/>
                </a:solidFill>
              </a:rPr>
              <a:t>4) OSSERVARE,LEGGERE E INTERPRETARE</a:t>
            </a:r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6832856" y="4872609"/>
            <a:ext cx="4536503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>
            <a:off x="11369360" y="4872609"/>
            <a:ext cx="12615" cy="1142439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8921080" y="3072408"/>
            <a:ext cx="0" cy="28803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 flipH="1">
            <a:off x="712168" y="4872609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17640" y="241694"/>
            <a:ext cx="11483046" cy="1040262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just" defTabSz="913741">
              <a:defRPr/>
            </a:pPr>
            <a:r>
              <a:rPr lang="it-IT" sz="1500" kern="0" dirty="0">
                <a:solidFill>
                  <a:prstClr val="black"/>
                </a:solidFill>
              </a:rPr>
              <a:t>Partendo dall’analisi dei nuclei fondanti delle discipline, il Dipartimento n. 4 ha individuato, con riferimento alla competenza chiave europea “Consapevolezza ed espressione culturale”, le competenze specifiche, i traguardi per lo sviluppo delle competenze al termine della Scuola dell’Infanzia, della Scuola Primaria e della Scuola Sec. di I grado , gli obiettivi di apprendimento relativi alla scuola dell’Infanzia e alle tappe fondamentali del primo ciclo, nonché i contenuti.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9714402" y="7125824"/>
            <a:ext cx="2088232" cy="1015537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091" algn="l"/>
              </a:tabLst>
            </a:pPr>
            <a:r>
              <a:rPr lang="it-IT" sz="1000" b="1" dirty="0" smtClean="0">
                <a:solidFill>
                  <a:srgbClr val="000000"/>
                </a:solidFill>
                <a:ea typeface="Microsoft YaHei" pitchFamily="34" charset="-122"/>
              </a:rPr>
              <a:t>4)INDIVIDUARE, COMPRENDERE, ESPRIMERE, CREARE E INTERPRETARE CONCETTI, SENTIMENTI, FATTI E OPINIONI, UTILIZZANDO MATERIALI VISIVI, SONORI, DIGITALI.</a:t>
            </a:r>
            <a:endParaRPr lang="it-IT" sz="1000" b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10649272" y="4910019"/>
            <a:ext cx="2020" cy="219483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672880" y="7257256"/>
            <a:ext cx="2088232" cy="553873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21" tIns="45658" rIns="91321" bIns="45658">
            <a:spAutoFit/>
          </a:bodyPr>
          <a:lstStyle/>
          <a:p>
            <a:pPr algn="ctr">
              <a:tabLst>
                <a:tab pos="966091" algn="l"/>
              </a:tabLst>
            </a:pPr>
            <a:r>
              <a:rPr lang="it-IT" sz="1000" b="1" dirty="0" smtClean="0">
                <a:solidFill>
                  <a:srgbClr val="000000"/>
                </a:solidFill>
                <a:ea typeface="Microsoft YaHei" pitchFamily="34" charset="-122"/>
              </a:rPr>
              <a:t>4) COMUNICARE </a:t>
            </a:r>
            <a:r>
              <a:rPr lang="it-IT" sz="1000" b="1" dirty="0">
                <a:solidFill>
                  <a:srgbClr val="000000"/>
                </a:solidFill>
                <a:ea typeface="Microsoft YaHei" pitchFamily="34" charset="-122"/>
              </a:rPr>
              <a:t>E RELAZIONARE EFFICACEMENTE IN MODO OPPORTUNO E CREAT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4353567" y="4910020"/>
            <a:ext cx="16139" cy="2385416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083" tIns="61043" rIns="122083" bIns="61043"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02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60560" y="2125400"/>
          <a:ext cx="9385476" cy="6664590"/>
        </p:xfrm>
        <a:graphic>
          <a:graphicData uri="http://schemas.openxmlformats.org/drawingml/2006/table">
            <a:tbl>
              <a:tblPr firstRow="1" firstCol="1" bandRow="1"/>
              <a:tblGrid>
                <a:gridCol w="2211177"/>
                <a:gridCol w="196549"/>
                <a:gridCol w="171763"/>
                <a:gridCol w="171763"/>
                <a:gridCol w="171763"/>
                <a:gridCol w="103662"/>
                <a:gridCol w="103662"/>
                <a:gridCol w="171763"/>
                <a:gridCol w="211039"/>
                <a:gridCol w="103662"/>
                <a:gridCol w="103662"/>
                <a:gridCol w="171763"/>
                <a:gridCol w="171763"/>
                <a:gridCol w="171763"/>
                <a:gridCol w="177650"/>
                <a:gridCol w="171763"/>
                <a:gridCol w="171763"/>
                <a:gridCol w="171763"/>
                <a:gridCol w="171763"/>
                <a:gridCol w="171763"/>
                <a:gridCol w="178912"/>
                <a:gridCol w="178280"/>
                <a:gridCol w="178912"/>
                <a:gridCol w="178280"/>
                <a:gridCol w="178912"/>
                <a:gridCol w="178280"/>
                <a:gridCol w="178912"/>
                <a:gridCol w="178280"/>
                <a:gridCol w="178912"/>
                <a:gridCol w="178280"/>
                <a:gridCol w="178912"/>
                <a:gridCol w="201589"/>
                <a:gridCol w="171763"/>
                <a:gridCol w="171763"/>
                <a:gridCol w="174502"/>
                <a:gridCol w="178280"/>
                <a:gridCol w="178912"/>
                <a:gridCol w="178280"/>
                <a:gridCol w="178912"/>
                <a:gridCol w="178280"/>
                <a:gridCol w="178912"/>
                <a:gridCol w="178280"/>
                <a:gridCol w="178912"/>
              </a:tblGrid>
              <a:tr h="553636">
                <a:tc gridSpan="4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TABELLA RIASSUNTIVA PER LA VALUTAZIONE DELLE COMPETENZE ACQUISITE DAI BAMBINI ALLA FINE DELLA SCUOLA DELL’INFANZIA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IMMAGINI ,SUONI E COLORI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8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INDICATORI DI COMPETENZE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N° D’ORDINE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2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Discrimina suoni ,voci e rumori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Riconosce i colori primari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 comporre i colori derivati. 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Possiede una buona coordinazione fino –motoria.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esprime con elaborati creativi e significativi.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Utilizza tecniche e materiali  diversi nella realizzazione dei suoi elaborati.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Partecipa e segue con interesse i vari spettacoli manifestando le proprie  emozioni ,sensazioni e opinioni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Assume ruoli specifici nella rappresentazione di eventi o manifestazioni sociali, cori,  danze, drammatizzazioni. 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Mostra particolare talento: canto, danza, recitazione,altro. 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02" marR="68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74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747095"/>
              </p:ext>
            </p:extLst>
          </p:nvPr>
        </p:nvGraphicFramePr>
        <p:xfrm>
          <a:off x="640164" y="1416225"/>
          <a:ext cx="11449273" cy="6651394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080120"/>
                <a:gridCol w="1584176"/>
                <a:gridCol w="2736304"/>
                <a:gridCol w="1656185"/>
                <a:gridCol w="1728192"/>
                <a:gridCol w="1584176"/>
              </a:tblGrid>
              <a:tr h="294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7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ESPLORARE  E SPERIMENTARE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Utilizza voce, strumenti e nuove tecnologie per produrre anche in modo creativo messaggi musicali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Realizza semplici esecuzioni musicali con strumenti non convenzionali e con strumenti musicali o esecuzioni corali a commento di eventi prodotti a scuola (feste, mostre, ricorrenze, presentazioni…) - confrontare generi musicali diversi  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Esegue collettivamente e individualmente brani vocali/strumentali anche polifonici curando intonazione, espressività, interpretazione.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 diverse possibilità espressive della voce, di oggetti sonori e strumenti musicali, imparando ad ascoltare se stesso e gli altri;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 esprime apprezzamenti non solo rispetto alle sollecitazioni emotive, ma anche sotto l’aspetto estetico, ad esempio confrontando generi diversi.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 brani musicali e li commenta dal punto di vista delle sollecitazioni emotive.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Distingue e classifica gli elementi base del linguaggio musicale anche rispetto al contesto storico e culturale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Distingue gli elementi basilari del linguaggio musicale anche all’interno di brani musicali. -Sa scrivere le note e leggere le note; sa utilizzare semplici spartiti per l’esecuzione vocale e strumentale.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Esplora, discrimina ed elabora eventi sonori dal punto di vista qualitativo, spaziale e in riferimento alla loro fonte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eventi sonori e semplici brani musicali, anche in gruppo, con strumenti non convenzionali e convenzionali; -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eventi sonori utilizzando strumenti non convenzionali;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L’alunno partecipa in modo attivo alla realizzazione di esperienze musicali attraverso l’esecuzione e l’interpretazione di brani strumentali e vocali appartenenti a generi e culture differenti.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Esegue, da solo e in gruppo, semplici brani vocali o strumentali, appartenenti a generi e culture differenti.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Canta in coro mantenendo una soddisfacente sintonia con gli altri.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Canta in coro 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5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ASCOLTARE E DESCRIVERE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Integra con altri </a:t>
                      </a:r>
                      <a:r>
                        <a:rPr lang="it-IT" sz="8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saperi</a:t>
                      </a: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 altre pratiche artistiche le proprie esperienze musicali, servendosi anche di appropriati codici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Articola combinazioni timbriche, ritmiche e melodiche, applicando schemi elementari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 le </a:t>
                      </a: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esegue con la voce, il corpo e gli strumenti.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Distingue alcune caratteristiche fondamentali dei suoni.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11991" y="912168"/>
            <a:ext cx="12593489" cy="322384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1300" b="1" dirty="0">
                <a:ea typeface="Times New Roman"/>
                <a:cs typeface="Times New Roman"/>
              </a:rPr>
              <a:t>RUBRICA DI VALUTAZIONE DELLA </a:t>
            </a:r>
            <a:r>
              <a:rPr lang="it-IT" sz="1300" b="1" dirty="0" smtClean="0">
                <a:ea typeface="Times New Roman"/>
                <a:cs typeface="Times New Roman"/>
              </a:rPr>
              <a:t>DISCIPLINA</a:t>
            </a:r>
            <a:r>
              <a:rPr lang="it-IT" sz="1300" b="1" dirty="0">
                <a:ea typeface="Times New Roman"/>
                <a:cs typeface="Times New Roman"/>
              </a:rPr>
              <a:t> </a:t>
            </a:r>
            <a:r>
              <a:rPr lang="it-IT" sz="1300" b="1" dirty="0" smtClean="0">
                <a:ea typeface="Times New Roman"/>
                <a:cs typeface="Times New Roman"/>
              </a:rPr>
              <a:t>”MUSICA “    </a:t>
            </a:r>
            <a:r>
              <a:rPr lang="it-IT" sz="1300" b="1" dirty="0">
                <a:ea typeface="Times New Roman"/>
                <a:cs typeface="Times New Roman"/>
              </a:rPr>
              <a:t>Scuola </a:t>
            </a:r>
            <a:r>
              <a:rPr lang="it-IT" sz="1300" b="1" dirty="0" smtClean="0">
                <a:ea typeface="Times New Roman"/>
                <a:cs typeface="Times New Roman"/>
              </a:rPr>
              <a:t>Primaria</a:t>
            </a:r>
            <a:endParaRPr lang="it-IT" sz="13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6817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01840"/>
              </p:ext>
            </p:extLst>
          </p:nvPr>
        </p:nvGraphicFramePr>
        <p:xfrm>
          <a:off x="640164" y="1416230"/>
          <a:ext cx="11449273" cy="7709569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080120"/>
                <a:gridCol w="1584176"/>
                <a:gridCol w="2736304"/>
                <a:gridCol w="1656185"/>
                <a:gridCol w="1728192"/>
                <a:gridCol w="1584176"/>
              </a:tblGrid>
              <a:tr h="294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7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ESPLORARE  E SPERIMENTARE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Utilizza voce, strumenti e nuove tecnologie per produrre anche in modo creativo messaggi musicali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Realizza semplici esecuzioni musicali con strumenti non convenzionali e con strumenti musicali o esecuzioni corali a commento di eventi prodotti a scuola (feste, mostre, ricorrenze, presentazioni…) - confrontare generi musicali diversi  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Esegue collettivamente e individualmente brani vocali/strumentali anche polifonici curando intonazione, espressività, interpretazione.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 diverse possibilità espressive della voce, di oggetti sonori e strumenti musicali, imparando ad ascoltare se stesso e gli altri;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 esprime apprezzamenti non solo rispetto alle sollecitazioni emotive, ma anche sotto l’aspetto estetico, ad esempio confrontando generi diversi.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 brani musicali e li commenta dal punto di vista delle sollecitazioni emotive.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Distingue e classifica gli elementi base del linguaggio musicale anche rispetto al contesto storico e culturale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313055" algn="l"/>
                        </a:tabLs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Distingue gli elementi basilari del linguaggio musicale anche all’interno di brani musicali. -Sa scrivere le note e leggere le note; sa utilizzare semplici spartiti per l’esecuzione vocale e strumentale.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Esplora, discrimina ed elabora eventi sonori dal punto di vista qualitativo, spaziale e in riferimento alla loro fonte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eventi sonori e semplici brani musicali, anche in gruppo, con strumenti non convenzionali e convenzionali; -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eventi sonori utilizzando strumenti non convenzionali;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L’alunno partecipa in modo attivo alla realizzazione di esperienze musicali attraverso l’esecuzione e l’interpretazione di brani strumentali e vocali appartenenti a generi e culture differenti.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Esegue, da solo e in gruppo, semplici brani vocali o strumentali, appartenenti a generi e culture differenti.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Canta in coro mantenendo una soddisfacente sintonia con gli altri.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Legge, interpreta ed esprime apprezzamenti e valutazioni su elaborati artistici di vario genere (musicali, visive e culturali)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Ascolta brani musicali del repertorio classico e moderno, individuandone, con il supporto dell’insegnante, le caratteristiche e gli aspetti strutturali e stilistici;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Usa diversi sistemi di notazione funzionali alla lettura, all’analisi e alla riproduzione di brani musicali. 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 uso di forme di notazione codificate.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la notazione musicale e la sa rappresentare -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Canta in coro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5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ASCOLTARE E DESCRIVERE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Integra con altri </a:t>
                      </a:r>
                      <a:r>
                        <a:rPr lang="it-IT" sz="8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saperi</a:t>
                      </a: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 altre pratiche artistiche le proprie esperienze musicali, servendosi anche di appropriati codici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Articola combinazioni timbriche, ritmiche e melodiche, applicando schemi elementari;le esegue con la voce, il corpo e gli strumenti.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 opere d’arte.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Distingue alcune caratteristiche fondamentali dei suoni.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È in grado di ideare e realizzare, anche attraverso l’improvvisazione o partecipando a processi di elaborazione collettiva, messaggi musicali e multimediali, nel confronto critico con modelli appartenenti al patrimonio musicale, utilizzando anche sistemi informatici.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Legge, interpreta ed esprime apprezzamenti e valutazioni su fenomeni artistici di vario genere (musicale, visivo, letterario)</a:t>
                      </a:r>
                      <a:endParaRPr lang="it-IT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esplora , discrimina ed elabora eventi sonori dal punto di vista qualitativo, spaziale e in riferimento alla loro fonte.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8379" marR="2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11991" y="912168"/>
            <a:ext cx="12593489" cy="322384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1300" b="1" dirty="0">
                <a:ea typeface="Times New Roman"/>
                <a:cs typeface="Times New Roman"/>
              </a:rPr>
              <a:t>RUBRICA DI VALUTAZIONE DELLA DISCIPLINA__”MUSICA </a:t>
            </a:r>
            <a:r>
              <a:rPr lang="it-IT" sz="1300" b="1" dirty="0" smtClean="0">
                <a:ea typeface="Times New Roman"/>
                <a:cs typeface="Times New Roman"/>
              </a:rPr>
              <a:t>“  </a:t>
            </a:r>
            <a:r>
              <a:rPr lang="it-IT" sz="1300" b="1" dirty="0">
                <a:ea typeface="Times New Roman"/>
                <a:cs typeface="Times New Roman"/>
              </a:rPr>
              <a:t>Scuola </a:t>
            </a:r>
            <a:r>
              <a:rPr lang="it-IT" sz="1300" b="1" dirty="0" smtClean="0">
                <a:ea typeface="Times New Roman"/>
                <a:cs typeface="Times New Roman"/>
              </a:rPr>
              <a:t>secondaria </a:t>
            </a:r>
            <a:r>
              <a:rPr lang="it-IT" sz="1300" b="1" dirty="0">
                <a:ea typeface="Times New Roman"/>
                <a:cs typeface="Times New Roman"/>
              </a:rPr>
              <a:t>I </a:t>
            </a:r>
            <a:r>
              <a:rPr lang="it-IT" sz="1300" b="1" dirty="0" smtClean="0">
                <a:ea typeface="Times New Roman"/>
                <a:cs typeface="Times New Roman"/>
              </a:rPr>
              <a:t>grado</a:t>
            </a:r>
            <a:endParaRPr lang="it-IT" sz="13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355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89615"/>
              </p:ext>
            </p:extLst>
          </p:nvPr>
        </p:nvGraphicFramePr>
        <p:xfrm>
          <a:off x="2060718" y="2239965"/>
          <a:ext cx="8680163" cy="6337299"/>
        </p:xfrm>
        <a:graphic>
          <a:graphicData uri="http://schemas.openxmlformats.org/drawingml/2006/table">
            <a:tbl>
              <a:tblPr firstRow="1" firstCol="1" bandRow="1"/>
              <a:tblGrid>
                <a:gridCol w="1240023"/>
                <a:gridCol w="1240023"/>
                <a:gridCol w="1167223"/>
                <a:gridCol w="1312825"/>
                <a:gridCol w="1240023"/>
                <a:gridCol w="1240023"/>
                <a:gridCol w="1240023"/>
              </a:tblGrid>
              <a:tr h="332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COMUNICAZIONE ED ESPRESSIONE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utilizzare consapevolmente gli strumenti, tecniche e le regole del linguaggio visivo.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Progetta e realizza elaborati.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consapevoli creativi e molto originali.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consapevoli e abbastanza originali.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essenziali adeguati allo scopo comunicativo.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adeguati allo scopo comunicativo solo se guidato.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strumenti e tecniche espressive.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padroneggia in modo completo ed esaustivo l’uso di strumenti e tecniche con un metodo di lavoro efficace e razionale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utilizza in modo consapevole strumenti e tecniche con un metodo di lavoro piuttosto autonomo.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strumenti e tecniche essenziali e li utilizza  con una certa autonomia.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gli  strumenti  e le tecniche fondamentali e li utilizza solo se guidato.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Applica le regole e i codici del linguaggio visivo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le regole dei codici del linguaggio visivo in modo completo e le applica con soluzioni originali e creative.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applica le regole dei codici del linguaggio visivo in modo  adeguato.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applica le regole dei codici del linguaggio visivo in modo essenziale.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alcune semplici regole dei codici del linguaggio visivo  e  sa applicarli solo se guidato.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OSSERVAZIONE LETTURA E INTERPRETAZIONE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Oservare ed avviare alla lettura critica di immagini e delle opere d’arte più significative della produzione artistica dei principali periodi storici.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Osserva, legge e descrive un’opera d’arte o un’immagine.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Legge, osserva  e commenta criticamente  con un linguaggio appropriato un’opera d’arte sapendola collocare nel contesto storico e culturale a cui appartiene.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Osserva, legge e descrive con un linguaggio appropriato un’opera d’arte, collocandola nel contesto storico e culturale a cui appartiene.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Legge e descrive un’opera d’arte individuando solo alcuni elementi formali delle strutture compositiva dell’opera.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 e descrive solo alcuni elementi dell’opera d’arte.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Conoscere del patrimonio ambientale, storico e artistico del proprio territorio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le opere d’arte, i monumenti e siti archeologici del proprio territorio.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Possiede una conoscenza approfondita dei principali beni artistici,archeologici  e ambientali del territorio.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Possiede una conoscenza dei principali beni artistici, archeologici e ambientali del territorio.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i principali beni artistici, archeologici e ambientali del territorio. 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Guidato , osserva e descrive alcuni aspetti fondamentali dei beni artistici, archeologici e ambientali del territorio.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80" marR="64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152328" y="1848280"/>
            <a:ext cx="8640960" cy="290529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1100" b="1" dirty="0">
                <a:ea typeface="Times New Roman"/>
                <a:cs typeface="Times New Roman"/>
              </a:rPr>
              <a:t>RUBRICA DI VALUTAZIONE DELLA DISCIPLINA </a:t>
            </a:r>
            <a:r>
              <a:rPr lang="it-IT" sz="1100" b="1" dirty="0" smtClean="0">
                <a:ea typeface="Times New Roman"/>
                <a:cs typeface="Times New Roman"/>
              </a:rPr>
              <a:t>  ARTE </a:t>
            </a:r>
            <a:r>
              <a:rPr lang="it-IT" sz="1100" b="1" dirty="0">
                <a:ea typeface="Times New Roman"/>
                <a:cs typeface="Times New Roman"/>
              </a:rPr>
              <a:t>E </a:t>
            </a:r>
            <a:r>
              <a:rPr lang="it-IT" sz="1100" b="1" dirty="0" smtClean="0">
                <a:ea typeface="Times New Roman"/>
                <a:cs typeface="Times New Roman"/>
              </a:rPr>
              <a:t>IMMAGINE  </a:t>
            </a:r>
            <a:r>
              <a:rPr lang="it-IT" sz="1100" b="1" dirty="0">
                <a:ea typeface="Times New Roman"/>
                <a:cs typeface="Times New Roman"/>
              </a:rPr>
              <a:t>scuola primaria </a:t>
            </a:r>
          </a:p>
        </p:txBody>
      </p:sp>
    </p:spTree>
    <p:extLst>
      <p:ext uri="{BB962C8B-B14F-4D97-AF65-F5344CB8AC3E}">
        <p14:creationId xmlns:p14="http://schemas.microsoft.com/office/powerpoint/2010/main" val="2765463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91907"/>
              </p:ext>
            </p:extLst>
          </p:nvPr>
        </p:nvGraphicFramePr>
        <p:xfrm>
          <a:off x="2636471" y="2239963"/>
          <a:ext cx="7528675" cy="6477610"/>
        </p:xfrm>
        <a:graphic>
          <a:graphicData uri="http://schemas.openxmlformats.org/drawingml/2006/table">
            <a:tbl>
              <a:tblPr firstRow="1" firstCol="1" bandRow="1"/>
              <a:tblGrid>
                <a:gridCol w="1075525"/>
                <a:gridCol w="1075525"/>
                <a:gridCol w="1012382"/>
                <a:gridCol w="1138668"/>
                <a:gridCol w="1075525"/>
                <a:gridCol w="1075525"/>
                <a:gridCol w="1075525"/>
              </a:tblGrid>
              <a:tr h="294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DIMENSIONI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CRITERI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EVIDENZE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10/9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INTERMEDIO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7/6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LIVELLO  </a:t>
                      </a: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5/4</a:t>
                      </a:r>
                      <a:endParaRPr lang="it-IT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COMUNICAZIONE </a:t>
                      </a: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 ESPRESSIONE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 Ideazione e progettazione di elaborati  personali e creativi, ispirati anche  dallo studio delle opere d’arte e della comunicazione visiva.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Progetta e realizza elaborati.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consapevoli creativi e molto originali.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consapevoli e abbastanza originali.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essenziali adeguati allo scopo comunicativo.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Produce messaggi visivi adeguati allo scopo comunicativo solo se guidato.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immagini e opere d’arte osservate.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e rielabora immagini creative ispirandosi  a un’opera d’arte o alla realtà.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in modo corretto immagini traendo spunto da un’opera d’arte o dalla realtà.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Riproduce elaborati semplici, traendo spunto da un’opera d’arte o da immagini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Riesce a riprodurre semplici immagine solo se guidato.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3.2 Capacità di utilizzare consapevolmente gli strumenti, tecniche e le regole del linguaggio visivo.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Utilizza strumenti e tecniche espressive.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padroneggia in modo completo ed esaustivo l’uso di strumenti e tecniche con un metodo di lavoro efficace e razionale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utilizza in modo consapevole strumenti e tecniche con un metodo di lavoro piuttosto autonomo.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strumenti e tecniche essenziali e li utilizza  con una certa autonomia.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gli  strumenti  e le tecniche fondamentali e li utilizza solo se guidato.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Applica le regole e i codici del linguaggio visivo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le regole dei codici del linguaggio visivo in modo completo e le applica con soluzioni originali e creative.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applica le regole dei codici del linguaggio visivo in modo  adeguato.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e applica le regole dei codici del linguaggio visivo in modo essenziale.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alcune semplici regole dei codici del linguaggio visivo  e  sa applicarli solo se guidato.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OSSERVAZIONE </a:t>
                      </a: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LETTURA E INTERPRETAZIONE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 Osservazione e lettura critica di immagini e delle opere d’arte più significative della produzione artistica dei principali periodi storici.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Osserva, legge e descrive un’opera d’arte o un’immagine.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Legge, osserva  e commenta criticamente  con un linguaggio appropriato un’opera d’arte sapendola collocare nel contesto storico e culturale a cui appartiene.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Osserva, legge e descrive con un linguaggio appropriato un’opera d’arte, collocandola nel contesto storico e culturale a cui appartiene.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Legge e descrive un’opera d’arte individuando solo alcuni elementi formali delle strutture compositiva dell’opera.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Osserva e descrive solo alcuni elementi dell’opera d’arte.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 Conoscenza del patrimonio ambientale, storico e artistico del proprio territorio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le opere d’arte, i monumenti e siti archeologici del proprio territorio.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Possiede una conoscenza approfondita dei principali beni artistici,archeologici  e ambientali del territorio.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Possiede una conoscenza dei principali beni artistici, archeologici e ambientali del territorio.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Conosce i principali beni artistici, archeologici e ambientali del territorio. 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Guidato , osserva e descrive alcuni aspetti fondamentali dei beni artistici, archeologici e ambientali del territorio.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6358" marR="56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584376" y="1920282"/>
            <a:ext cx="8136904" cy="246221"/>
          </a:xfrm>
          <a:prstGeom prst="rect">
            <a:avLst/>
          </a:prstGeom>
        </p:spPr>
        <p:txBody>
          <a:bodyPr wrap="square" lIns="91372" tIns="45686" rIns="91372" bIns="45686">
            <a:spAutoFit/>
          </a:bodyPr>
          <a:lstStyle/>
          <a:p>
            <a:pPr algn="ctr"/>
            <a:r>
              <a:rPr lang="it-IT" sz="1000" b="1" dirty="0">
                <a:ea typeface="Times New Roman"/>
                <a:cs typeface="Times New Roman"/>
              </a:rPr>
              <a:t>RUBRICA DI VALUTAZIONE DELLA DISCIPLINA </a:t>
            </a:r>
            <a:r>
              <a:rPr lang="it-IT" sz="1000" b="1" dirty="0" smtClean="0">
                <a:ea typeface="Times New Roman"/>
                <a:cs typeface="Times New Roman"/>
              </a:rPr>
              <a:t>  ARTE </a:t>
            </a:r>
            <a:r>
              <a:rPr lang="it-IT" sz="1000" b="1" dirty="0">
                <a:ea typeface="Times New Roman"/>
                <a:cs typeface="Times New Roman"/>
              </a:rPr>
              <a:t>E IMMAGINE </a:t>
            </a:r>
            <a:r>
              <a:rPr lang="it-IT" sz="1000" b="1" dirty="0" smtClean="0">
                <a:ea typeface="Times New Roman"/>
                <a:cs typeface="Times New Roman"/>
              </a:rPr>
              <a:t>Scuola secondaria di </a:t>
            </a:r>
            <a:r>
              <a:rPr lang="it-IT" sz="1000" b="1" dirty="0">
                <a:ea typeface="Times New Roman"/>
                <a:cs typeface="Times New Roman"/>
              </a:rPr>
              <a:t>I grado 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67734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" y="14"/>
            <a:ext cx="12801594" cy="366181"/>
          </a:xfrm>
          <a:prstGeom prst="rect">
            <a:avLst/>
          </a:prstGeom>
          <a:solidFill>
            <a:srgbClr val="FF0000"/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endParaRPr lang="it-IT" sz="15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5" y="408122"/>
            <a:ext cx="2822714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 smtClean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70" y="480130"/>
            <a:ext cx="5357395" cy="366181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Campo di esperienza: </a:t>
            </a:r>
            <a:r>
              <a:rPr lang="it-IT" sz="1500" b="1" dirty="0"/>
              <a:t>IL CORPO IN MOVIMENTO.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8"/>
            <a:ext cx="1944216" cy="436997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8" y="912180"/>
            <a:ext cx="5328592" cy="3661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Disciplina di riferimento: </a:t>
            </a:r>
            <a:r>
              <a:rPr lang="it-IT" sz="1500" b="1" dirty="0"/>
              <a:t>EDUCAZIONE FISICA.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25"/>
            <a:ext cx="2973219" cy="436997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8" y="1344227"/>
            <a:ext cx="5328592" cy="36618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Disciplina di riferimento: </a:t>
            </a:r>
            <a:r>
              <a:rPr lang="it-IT" sz="1500" b="1" dirty="0"/>
              <a:t>EDUCAZIONE FISICA.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544468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" y="2208314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2" y="2208314"/>
            <a:ext cx="4415477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2" y="5808730"/>
            <a:ext cx="3326770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endParaRPr lang="it-IT" dirty="0"/>
          </a:p>
        </p:txBody>
      </p:sp>
      <p:sp>
        <p:nvSpPr>
          <p:cNvPr id="22" name="Parentesi graffa chiusa 21"/>
          <p:cNvSpPr/>
          <p:nvPr/>
        </p:nvSpPr>
        <p:spPr>
          <a:xfrm>
            <a:off x="9641172" y="1056184"/>
            <a:ext cx="144017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1200208"/>
            <a:ext cx="2872408" cy="329267"/>
          </a:xfrm>
          <a:prstGeom prst="rect">
            <a:avLst/>
          </a:prstGeom>
          <a:noFill/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500" dirty="0"/>
              <a:t>Discipline concorrenti: Tutte</a:t>
            </a:r>
            <a:endParaRPr lang="it-IT" sz="1500" b="1" dirty="0"/>
          </a:p>
        </p:txBody>
      </p:sp>
      <p:sp>
        <p:nvSpPr>
          <p:cNvPr id="24" name="Freccia a destra 23"/>
          <p:cNvSpPr/>
          <p:nvPr/>
        </p:nvSpPr>
        <p:spPr>
          <a:xfrm>
            <a:off x="9353130" y="120081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30"/>
            <a:ext cx="4429156" cy="39455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800" b="1" u="sng" dirty="0"/>
              <a:t>Competenza specifica 1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L’ ALUNNO E’ CONSAPEVOLE DELLE PROPRIE COMPETENZE MOTORIE SIA NEI PUNTI DI FORZA CHE NEI LIMITI.</a:t>
            </a:r>
          </a:p>
          <a:p>
            <a:r>
              <a:rPr lang="it-IT" sz="800" dirty="0"/>
              <a:t> </a:t>
            </a:r>
            <a:r>
              <a:rPr lang="it-IT" sz="800" b="1" u="sng" dirty="0"/>
              <a:t>Competenza specifica 2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UTILIZZA LE ABILITA’ MOTORIE E SPORTIVE ACQUISITE ADATTANDONE IL MOVIMENTO IN SITUAZIONE DI GIOCO.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UTILIZZA GLI ASPETTI COMUNICATIVO-RELAZIONALI DEL LINGUAGGIO MOTORIO PER ENTRARE IN RELAZIONE  CON GLI ALTRI, PRATICANDO, INOLTRE ATTIVAMENTE I VALORI SPORTIVI (FAIR PLAY) COME MODALITA’ DI RELAZIONE QUOTIDIANA E DI RISPETTO DELLE REGOLE.</a:t>
            </a:r>
            <a:endParaRPr lang="it-IT" sz="800" dirty="0"/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E’ CAPACE DI INTEGRARSI NEL GRUPPO, DI ASSUMERSI RESPONSABILITA’ E DI IMPEGNARSI PER IL BENE COMUNE.</a:t>
            </a:r>
          </a:p>
          <a:p>
            <a:r>
              <a:rPr lang="it-IT" sz="800" u="sng" dirty="0"/>
              <a:t>C</a:t>
            </a:r>
            <a:r>
              <a:rPr lang="it-IT" sz="800" b="1" u="sng" dirty="0"/>
              <a:t>ompetenza specifica 3</a:t>
            </a:r>
            <a:endParaRPr lang="it-IT" sz="800" b="1" dirty="0"/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RICONOSCE, RICERCA ED APPLICA A SE STESSO COMPORTAMENTI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PROMOZIONE DELLO  “ STAR BENE” IN ORDINE AD UN SANO STILE DI VITA E ALLA PREVENZIONE.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RISPETTA ALCUNI CRITERI BASE DI SICUREZZA PER SE’ E PER GLI ALTRI.</a:t>
            </a: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endParaRPr lang="it-IT" sz="800" dirty="0">
              <a:latin typeface="Calibr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9417" y="2586951"/>
            <a:ext cx="3786215" cy="40378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800" b="1" u="sng" dirty="0"/>
              <a:t>Competenza specifica 1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L’ALUNNO ACQUISISCE CONSAPEVOLEZZA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SE’ ATTRAVERSO LA PERCEZIONE DEL PROPRIO CORPO E LA PADRONANZA DEGLI SCHEMI MOTORI E POSTURALI NEL CONTINUO ADATTAMENTO ALLE VARIABILI SPAZIALI E TEMPORALI CONTINGENTI.</a:t>
            </a:r>
          </a:p>
          <a:p>
            <a:pPr algn="just"/>
            <a:r>
              <a:rPr lang="it-IT" sz="800" b="1" u="sng" dirty="0"/>
              <a:t>Competenza specifica 2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UTILIZZA IL LINGUAGGIO CORPOREO E MOTORIO PER COMUNICARE ED ESPRIMERE I PROPRI STATI D’ANIMO, ANCHE ATTRAVERSO LA DAMMATIZZAZIONE E LE ESPERIENZE RITMICO-MUSICALI E ARTISTICHE.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SPERIMENTA IN FORMA SEMPLIFICATA E PROGRESSIVAMENTE SEMPRE PIU’ COMPLESSA, DIVERSE GESTUALITA’ TECNICHE.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SPERIMENTA UNA PLURALITA’ DI ESPERIENZE CHE PERMETTONO DI MATURARE COMPETENZE DI GIOCO - SPORT ANCHE COME ORIENTAMENTO ALLA FUTURA PRATICA SPORTIVA.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COMPRENDE ALL’INTERNO DELLE VARIE OCCASIONI DI GIOCO E DI  SPORT IL  VALORE  DELLE REGOLE EL’IMPORTANZA DI RISPETTARLE </a:t>
            </a:r>
            <a:r>
              <a:rPr lang="it-IT" sz="800" b="1" u="sng" dirty="0"/>
              <a:t>Competenza specifica 3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I.   AGISCE RISPETTANDO I CRITERI BASE DI SICUREZZA PER SE E PER GLI       .   ALTRI, SIA NEL MOVIMENTO CHE NELL’USO DI  ATTREZZI E TRASFERISCE . TALE CONSAPEVOLEZZA NELL’AMBIENTE SCOLASTICO ED   . EXTRASCOLASTICO.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II. RICONOSCE ALCUNI ESSENZIALI PRINCIPI RELATIVI AL PROPRIO . BENESSERE PSICOFISICO LEGATI ALLA CURA DEL PROPRIO CORPO, AD UN CORRETTO REGIME ALIMENTARE. </a:t>
            </a:r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1100" dirty="0"/>
          </a:p>
          <a:p>
            <a:pPr marL="180848" indent="-180848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" y="2568352"/>
            <a:ext cx="4168552" cy="382245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algn="just"/>
            <a:r>
              <a:rPr lang="it-IT" sz="800" b="1" u="sng" dirty="0"/>
              <a:t>Competenza specifica 1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I.     RICONOSCE IL PROPRIO CORPO E LE SUE DIVERSE PARTI.</a:t>
            </a:r>
          </a:p>
          <a:p>
            <a:r>
              <a:rPr lang="it-IT" sz="800" dirty="0">
                <a:latin typeface="Calibri" pitchFamily="34" charset="0"/>
              </a:rPr>
              <a:t>II.    VIVE INTERAMENTE LA PROPRIA CORPORIETA’.</a:t>
            </a:r>
          </a:p>
          <a:p>
            <a:r>
              <a:rPr lang="it-IT" sz="800" dirty="0">
                <a:latin typeface="Calibri" pitchFamily="34" charset="0"/>
              </a:rPr>
              <a:t>III.  MATURA  CONDOTTE CHE SUSCITANO UN’AUTONOMIA GLOBALE.</a:t>
            </a:r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/>
            <a:r>
              <a:rPr lang="it-IT" sz="800" b="1" u="sng" dirty="0"/>
              <a:t>Competenza specifica 2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I.  RICONOSCE I RITMI DEL PROPRIO CORPO, DIFFERENZIA LA SESSUALITA’ ED ADOTTA PRATICHE CORRETTE PER LA CURA E L’ IGIENE DEL CORPO  E PER L’ ALIMENTAZIONE.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II.   PROVA PIACERE NEL MOVIMENTO E SPERIMENTA SCHEMI POSTURALI E MOTORI APPLICANDOLI ALLE VARIE ATTIVITA’ (INDIVIDUALI E DI GRUPPO).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III.   INTERAGISCE CON GLI ALTRI NEI GIOCHI DI MOVIMENTO, NELLA DANZA E NELLA COMUNICAZIONE ESPRESSIVA.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IV.  RAPPRESENTA IL CORPO  IN FORMA STATICA E DINAMICA IN RELAZIONE A SE STESSO E AGLI ALTRI.</a:t>
            </a:r>
          </a:p>
          <a:p>
            <a:pPr algn="just"/>
            <a:endParaRPr lang="it-IT" sz="800" dirty="0"/>
          </a:p>
          <a:p>
            <a:pPr marL="180848" indent="-180848" algn="just"/>
            <a:r>
              <a:rPr lang="it-IT" sz="800" b="1" u="sng" dirty="0"/>
              <a:t>Competenza specifica 3</a:t>
            </a:r>
          </a:p>
          <a:p>
            <a:pPr algn="just"/>
            <a:r>
              <a:rPr lang="it-IT" sz="800" dirty="0">
                <a:latin typeface="Calibri" pitchFamily="34" charset="0"/>
              </a:rPr>
              <a:t>I.  RICONOSCE I RITMI DEL PROPRIO CORPO, DIFFERENZIA LA SESSUALITA’ ED ADOTTA PRATICHE CORRETTE PER LA CURA E L’ IGIENE DEL CORPO  E PER L’ ALIMENTAZIONE.</a:t>
            </a: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algn="just"/>
            <a:endParaRPr lang="it-IT" sz="800" dirty="0"/>
          </a:p>
          <a:p>
            <a:pPr algn="just"/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</p:txBody>
      </p:sp>
      <p:sp>
        <p:nvSpPr>
          <p:cNvPr id="26" name="CasellaDiTesto 3"/>
          <p:cNvSpPr txBox="1">
            <a:spLocks noChangeArrowheads="1"/>
          </p:cNvSpPr>
          <p:nvPr/>
        </p:nvSpPr>
        <p:spPr bwMode="auto">
          <a:xfrm>
            <a:off x="0" y="0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lIns="127876" tIns="63944" rIns="127876" bIns="63944">
            <a:spAutoFit/>
          </a:bodyPr>
          <a:lstStyle>
            <a:lvl1pPr eaLnBrk="0" hangingPunct="0"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tabLst>
                <a:tab pos="966477" algn="l"/>
                <a:tab pos="1932958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   </a:t>
            </a:r>
            <a:r>
              <a:rPr lang="it-IT" sz="15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CONSAPEVOLEZZA ED ESPRESSIONE CULTURALE      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ESPRESSIONE CULTURALE    (LINGUAGGIO CORPOREO)</a:t>
            </a:r>
          </a:p>
        </p:txBody>
      </p:sp>
      <p:sp>
        <p:nvSpPr>
          <p:cNvPr id="30" name="Freccia a destra 29"/>
          <p:cNvSpPr/>
          <p:nvPr/>
        </p:nvSpPr>
        <p:spPr>
          <a:xfrm>
            <a:off x="6544817" y="120080"/>
            <a:ext cx="216024" cy="19208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215" y="10"/>
            <a:ext cx="12801594" cy="329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</a:tabLst>
            </a:pPr>
            <a:r>
              <a:rPr lang="it-IT" sz="1300" b="1" dirty="0"/>
              <a:t>COMPETENZA CHIAVE EUROPEA: CONSAPEVOLEZZA ED ESPRESSIONE CULTURALE       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ESPRESSIONE CULTURALE   (LINGUAGGIO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ARTISTICO E MUSICALE)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5" y="408122"/>
            <a:ext cx="2822714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 smtClean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70" y="480130"/>
            <a:ext cx="5357395" cy="366181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Campo di esperienza: </a:t>
            </a:r>
            <a:r>
              <a:rPr lang="it-IT" sz="1500" b="1" dirty="0"/>
              <a:t>IMMAGINI, SUONI, COLORI.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8"/>
            <a:ext cx="1944216" cy="436997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8" y="912180"/>
            <a:ext cx="5328592" cy="3661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Discipline di riferimento: </a:t>
            </a:r>
            <a:r>
              <a:rPr lang="it-IT" sz="1500" b="1" dirty="0"/>
              <a:t>ARTE E MUSICA.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25"/>
            <a:ext cx="2973219" cy="436997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876" tIns="63944" rIns="127876" bIns="63944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8" y="1344227"/>
            <a:ext cx="5328592" cy="36618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500" dirty="0"/>
              <a:t>Discipline di riferimento: </a:t>
            </a:r>
            <a:r>
              <a:rPr lang="it-IT" sz="1500" b="1" dirty="0"/>
              <a:t>ARTE E MUSICA.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" y="1852592"/>
            <a:ext cx="1247303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876" tIns="63944" rIns="127876" bIns="63944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" y="2208314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9000" y="2208314"/>
            <a:ext cx="4344039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2" y="5808730"/>
            <a:ext cx="3326770" cy="513941"/>
          </a:xfrm>
          <a:prstGeom prst="rect">
            <a:avLst/>
          </a:prstGeom>
          <a:noFill/>
        </p:spPr>
        <p:txBody>
          <a:bodyPr wrap="square" lIns="127876" tIns="63944" rIns="127876" bIns="63944" rtlCol="0">
            <a:spAutoFit/>
          </a:bodyPr>
          <a:lstStyle/>
          <a:p>
            <a:endParaRPr lang="it-IT" dirty="0"/>
          </a:p>
        </p:txBody>
      </p:sp>
      <p:sp>
        <p:nvSpPr>
          <p:cNvPr id="22" name="Parentesi graffa chiusa 21"/>
          <p:cNvSpPr/>
          <p:nvPr/>
        </p:nvSpPr>
        <p:spPr>
          <a:xfrm>
            <a:off x="9615517" y="1085824"/>
            <a:ext cx="144017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9857184" y="1200208"/>
            <a:ext cx="2944416" cy="329267"/>
          </a:xfrm>
          <a:prstGeom prst="rect">
            <a:avLst/>
          </a:prstGeom>
          <a:noFill/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500" dirty="0"/>
              <a:t>Discipline concorrenti: TUTTE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5767405" y="120081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9000" y="2586029"/>
            <a:ext cx="4344039" cy="40686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pPr marL="114449" indent="-114449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u="sng" dirty="0"/>
              <a:t>Competenza specifica 1</a:t>
            </a:r>
          </a:p>
          <a:p>
            <a:pPr marL="114449" indent="-114449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>
                <a:latin typeface="Calibri" pitchFamily="34" charset="0"/>
              </a:rPr>
              <a:t>I. PARTECIPA IN MODO ATTIVO ALLA REALIZZAZIONE 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ESPERIENZE MUSICALI ATTRAVERSO L’ESECUZIONE E L’INTERPRETAZIONE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BRANI STRUMENTALI E VOCALI APPARTENENTI A GENERI E CULTURE DIFFERENTI.</a:t>
            </a:r>
            <a:r>
              <a:rPr lang="it-IT" sz="800" b="1" u="sng" dirty="0"/>
              <a:t> </a:t>
            </a:r>
          </a:p>
          <a:p>
            <a:pPr marL="114449" indent="-114449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u="sng" dirty="0"/>
              <a:t>Competenza specifica 2</a:t>
            </a:r>
          </a:p>
          <a:p>
            <a:pPr marL="180848" indent="-180848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E’ IN GRADO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IDEARE PRODURRE  E REALIZZARE ANCHE ATTRAVERSO L’IMPROVVISAZIONE  MESSAGGI MUSICALI E MULTIMEDIALI.</a:t>
            </a:r>
          </a:p>
          <a:p>
            <a:pPr marL="180848" indent="-180848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COMPRENDE E VALUTA EVENTI, MATERIALI, OPERE MUSICALI CONOSCENDONE I SIGNIFICATI, ANCHE IN RELAZIONE ALLE PROPRIE ESPERIENZE MUSICALI E AI DIVERSI CONTESTI STORICO CULTURALI.</a:t>
            </a: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14449" indent="-114449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u="sng" dirty="0"/>
              <a:t>Competenza specifica 3</a:t>
            </a:r>
          </a:p>
          <a:p>
            <a:pPr marL="180848" indent="-180848">
              <a:buFont typeface="+mj-lt"/>
              <a:buAutoNum type="romanUcPeriod"/>
              <a:tabLst>
                <a:tab pos="180848" algn="l"/>
              </a:tabLst>
            </a:pPr>
            <a:r>
              <a:rPr lang="it-IT" sz="800" dirty="0">
                <a:latin typeface="Calibri" pitchFamily="34" charset="0"/>
              </a:rPr>
              <a:t>UTILIZZA IN MODO FUNZIONALE E AUTONOMO TECNICHE E MATERIALI DIFFERENTI ANCHE CON L’INTEGRAZIONE DI PIU’ MEDIA E CODICI ESPRESSIVI.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/>
              <a:t>II.    </a:t>
            </a:r>
            <a:r>
              <a:rPr lang="it-IT" sz="800" dirty="0">
                <a:latin typeface="Calibri" pitchFamily="34" charset="0"/>
              </a:rPr>
              <a:t>REALIZZA ELABORATI PERSONALI E CREATIVI APPLICANDO LE CONOSCENZE E LE REGOLE         DEL LINGUAGGIO VISIVO.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u="sng" dirty="0"/>
              <a:t>Competenza specifica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>
                <a:latin typeface="Calibri" pitchFamily="34" charset="0"/>
              </a:rPr>
              <a:t>I. LEGGE LE OPERE PIU’ SIGNIFICATIVE PRODOTTE NELL’ARTE ANTICA, MEDIEVALE,  MODERNA E CONTEMPORANEA, SAPENDOLE COLLOCARE NEI RISPETTIVI CONTESTI STORICI</a:t>
            </a:r>
            <a:r>
              <a:rPr lang="it-IT" sz="400" dirty="0">
                <a:latin typeface="Calibri" pitchFamily="34" charset="0"/>
              </a:rPr>
              <a:t> , </a:t>
            </a:r>
            <a:r>
              <a:rPr lang="it-IT" sz="800" dirty="0">
                <a:latin typeface="Calibri" pitchFamily="34" charset="0"/>
              </a:rPr>
              <a:t> CULTURALI E AMBIENTALI.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/>
              <a:t>II..</a:t>
            </a:r>
            <a:r>
              <a:rPr lang="it-IT" sz="800" dirty="0">
                <a:latin typeface="Calibri" pitchFamily="34" charset="0"/>
              </a:rPr>
              <a:t>CONOSCE I PRINCIPALI BENI DEL PATRIMONIO ARTISTICO, CULTURALE E AMBIENTALE DEL PROPRIO TERRITORIO.</a:t>
            </a: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  <a:tabLst>
                <a:tab pos="180848" algn="l"/>
              </a:tabLst>
            </a:pPr>
            <a:endParaRPr lang="it-IT" sz="800" dirty="0">
              <a:latin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sz="8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sz="8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" y="2568353"/>
            <a:ext cx="4168552" cy="382245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800" b="1" u="sng" dirty="0"/>
              <a:t>Competenza specifica 1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Il BAMBINO SCOPRE IL PAESAGGIO SONORO RIPRODUCENDOLO ATTRAVERSO VOCE, CORPO E OGGETTI.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SPERIMENTA, ESPLORA  E COMBINA I PRIMI ALFABETI MUSICALI PER PRODURRE SEMPLICI SEQUENZE  SONORE.</a:t>
            </a: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endParaRPr lang="it-IT" sz="800" dirty="0"/>
          </a:p>
          <a:p>
            <a:pPr marL="180848" indent="-180848"/>
            <a:r>
              <a:rPr lang="it-IT" sz="800" b="1" u="sng" dirty="0"/>
              <a:t>Competenza specifica 2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SI ESPRIME ATTRAVERSO LA DRAMMATIZZAZIONE, IL DISEGNO, LA PITTURA E ALTRE ATTIVITA’ MANIPOLATIVIE UTILIZZANDO MATERIALI, STRUMENTI E TECNICHE DIVERSE;</a:t>
            </a:r>
          </a:p>
          <a:p>
            <a:pPr marL="180848" indent="-180848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ESPLORA LE POTENZIALITA’ OFFERTE DALLE TECNOLOGIE.</a:t>
            </a: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marL="180848" indent="-180848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r>
              <a:rPr lang="it-IT" sz="800" b="1" u="sng" dirty="0"/>
              <a:t>Competenza specifica 3</a:t>
            </a:r>
          </a:p>
          <a:p>
            <a:endParaRPr lang="it-IT" sz="800" dirty="0"/>
          </a:p>
          <a:p>
            <a:r>
              <a:rPr lang="it-IT" sz="800" b="1" u="sng" dirty="0"/>
              <a:t>Competenza specifica 4</a:t>
            </a:r>
          </a:p>
          <a:p>
            <a:r>
              <a:rPr lang="it-IT" sz="800" dirty="0"/>
              <a:t>I      </a:t>
            </a:r>
            <a:r>
              <a:rPr lang="it-IT" sz="800" dirty="0">
                <a:latin typeface="Calibri" pitchFamily="34" charset="0"/>
              </a:rPr>
              <a:t>SEGUE CON CURIOSITA’ E PIACERE SPETTACOLI DI VARIO TIPO ( TEATRALI, MUSICALI, VISIVI E DI ANIMAZIONE); SVILUPPA INTERESSE PER L’ASCOLTO DELLA MUSICA.</a:t>
            </a:r>
            <a:endParaRPr lang="it-IT" sz="800" dirty="0"/>
          </a:p>
          <a:p>
            <a:r>
              <a:rPr lang="it-IT" sz="800" b="1" u="sng" dirty="0"/>
              <a:t>Competenza specifica 5</a:t>
            </a:r>
          </a:p>
          <a:p>
            <a:r>
              <a:rPr lang="it-IT" sz="800" dirty="0"/>
              <a:t>I    SVILUPPA INTERESSE PER LA PRODUZIONE DI OPERE D’ARTE.</a:t>
            </a:r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  <a:p>
            <a:pPr marL="180848" indent="-180848">
              <a:buFont typeface="+mj-lt"/>
              <a:buAutoNum type="romanUcPeriod"/>
            </a:pPr>
            <a:endParaRPr lang="it-IT" sz="8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259417" y="2586949"/>
            <a:ext cx="3786215" cy="382245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876" tIns="63944" rIns="127876" bIns="63944" rtlCol="0">
            <a:spAutoFit/>
          </a:bodyPr>
          <a:lstStyle/>
          <a:p>
            <a:r>
              <a:rPr lang="it-IT" sz="800" b="1" u="sng" dirty="0"/>
              <a:t>Competenza specifica 1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ESPLORA, DISCRIMINA ED ELABORA EVENTI SONORI RISPETTO ALLA QUALITA’, ALLO SPAZIO, ALLA FONTE, AL RITMO, ALL’INTENSITA’ E AL FATTORE EMOTIVO.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GESTISCE DIVERSE POSSIBILITA’ ESPRESSIVE DELLA VOCE IMPARANDO AD ASCOLTARE SE’ STESSO E GLI ALTRI.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ESEGUE DA SOLO E IN GRUPPO SEMPLICI BRANI VOCALI APPARTENENTI A GENERI E CULTURE  MUSICALI DIFFERENTI.</a:t>
            </a:r>
          </a:p>
          <a:p>
            <a:pPr marL="180848" indent="-180848" algn="just">
              <a:buFont typeface="+mj-lt"/>
              <a:buAutoNum type="romanUcPeriod"/>
            </a:pPr>
            <a:endParaRPr lang="it-IT" sz="800" dirty="0">
              <a:latin typeface="Calibri" pitchFamily="34" charset="0"/>
            </a:endParaRPr>
          </a:p>
          <a:p>
            <a:pPr algn="just"/>
            <a:r>
              <a:rPr lang="it-IT" sz="800" b="1" u="sng" dirty="0"/>
              <a:t>Competenza specifica 2</a:t>
            </a:r>
          </a:p>
          <a:p>
            <a:pPr algn="just"/>
            <a:r>
              <a:rPr lang="it-IT" sz="800" b="1" u="sng" dirty="0"/>
              <a:t>I.</a:t>
            </a:r>
            <a:r>
              <a:rPr lang="it-IT" sz="800" b="1" dirty="0"/>
              <a:t>  RICONOSCE GLI ELEMENTI COSTITUTIVI </a:t>
            </a:r>
            <a:r>
              <a:rPr lang="it-IT" sz="800" b="1" dirty="0" err="1"/>
              <a:t>DI</a:t>
            </a:r>
            <a:r>
              <a:rPr lang="it-IT" sz="800" b="1" dirty="0"/>
              <a:t> UN SEMPLICE BRANO MUSICALE UTILIZZANDOLI NELLA PRATICA. </a:t>
            </a:r>
            <a:endParaRPr lang="it-IT" sz="800" dirty="0">
              <a:latin typeface="Calibri" pitchFamily="34" charset="0"/>
            </a:endParaRPr>
          </a:p>
          <a:p>
            <a:pPr marL="285541" indent="-285541" algn="just"/>
            <a:r>
              <a:rPr lang="it-IT" sz="800" dirty="0">
                <a:latin typeface="Calibri" pitchFamily="34" charset="0"/>
              </a:rPr>
              <a:t>II.   ASCOLTA, INTERPRETA E DESCRIVE BRANI MUSICALI </a:t>
            </a:r>
            <a:r>
              <a:rPr lang="it-IT" sz="800" dirty="0" err="1">
                <a:latin typeface="Calibri" pitchFamily="34" charset="0"/>
              </a:rPr>
              <a:t>DI</a:t>
            </a:r>
            <a:r>
              <a:rPr lang="it-IT" sz="800" dirty="0">
                <a:latin typeface="Calibri" pitchFamily="34" charset="0"/>
              </a:rPr>
              <a:t> DIVERSO GENERE.</a:t>
            </a:r>
          </a:p>
          <a:p>
            <a:pPr marL="285541" indent="-285541" algn="just">
              <a:buAutoNum type="romanUcPeriod" startAt="2"/>
            </a:pPr>
            <a:endParaRPr lang="it-IT" sz="800" dirty="0">
              <a:latin typeface="Calibri" pitchFamily="34" charset="0"/>
            </a:endParaRPr>
          </a:p>
          <a:p>
            <a:pPr algn="just"/>
            <a:r>
              <a:rPr lang="it-IT" sz="800" dirty="0">
                <a:latin typeface="Calibri" pitchFamily="34" charset="0"/>
              </a:rPr>
              <a:t>.</a:t>
            </a:r>
            <a:r>
              <a:rPr lang="it-IT" sz="800" b="1" u="sng" dirty="0"/>
              <a:t> Competenza specifica 3</a:t>
            </a:r>
          </a:p>
          <a:p>
            <a:pPr algn="just"/>
            <a:endParaRPr lang="it-IT" sz="800" dirty="0"/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 UTILIZZA  LE CONOSCENZE DEL LINGUAGGIO VISUALE PER PRODURRE E RIELABORARE IN MODO CREATIVO LE IMMAGINI ATTRAVERSO TECNICHE, MATERIALI E STRUMENTI DIVERSIFICATI.</a:t>
            </a:r>
            <a:r>
              <a:rPr lang="it-IT" sz="800" b="1" u="sng" dirty="0"/>
              <a:t> </a:t>
            </a:r>
          </a:p>
          <a:p>
            <a:pPr marL="180848" indent="-180848" algn="just"/>
            <a:r>
              <a:rPr lang="it-IT" sz="800"/>
              <a:t>II.   </a:t>
            </a:r>
            <a:r>
              <a:rPr lang="it-IT" sz="800" dirty="0"/>
              <a:t>UTILIZZA LE ABILITA’ RELATIVE AL LINGUAGGIO VISIVO PER PRODURRE VARIE TIPOLOGIE </a:t>
            </a:r>
            <a:r>
              <a:rPr lang="it-IT" sz="800" dirty="0" err="1"/>
              <a:t>DI</a:t>
            </a:r>
            <a:r>
              <a:rPr lang="it-IT" sz="800" dirty="0"/>
              <a:t> TESTI VISIVI: ESPRESSIVI, NARRATIVI, RAPPRESENTATIVI E COMUNICATIVI.</a:t>
            </a:r>
          </a:p>
          <a:p>
            <a:pPr algn="just"/>
            <a:endParaRPr lang="it-IT" sz="800" dirty="0">
              <a:latin typeface="Calibri" pitchFamily="34" charset="0"/>
            </a:endParaRPr>
          </a:p>
          <a:p>
            <a:pPr algn="just"/>
            <a:r>
              <a:rPr lang="it-IT" sz="800" b="1" u="sng" dirty="0"/>
              <a:t>Competenza specifica 4</a:t>
            </a:r>
          </a:p>
          <a:p>
            <a:pPr marL="180848" indent="-180848" algn="just">
              <a:buFont typeface="+mj-lt"/>
              <a:buAutoNum type="romanUcPeriod"/>
            </a:pPr>
            <a:r>
              <a:rPr lang="it-IT" sz="800" dirty="0">
                <a:latin typeface="Calibri" pitchFamily="34" charset="0"/>
              </a:rPr>
              <a:t>UTILIZZA  I DIVERSI CODICI DEL LINGUAGGIO VISUALE PER OSSERVARE, DESCRIVERE E LEGGERE IMMAGINI.</a:t>
            </a:r>
          </a:p>
          <a:p>
            <a:pPr algn="just"/>
            <a:r>
              <a:rPr lang="it-IT" sz="800" dirty="0"/>
              <a:t>II .</a:t>
            </a:r>
            <a:r>
              <a:rPr lang="it-IT" sz="800" dirty="0">
                <a:latin typeface="Calibri" pitchFamily="34" charset="0"/>
              </a:rPr>
              <a:t>  CONOSCE I PRINCIPALI BENI PAESAGGISTICI ED ARTISTICO- CULTURALI PRESENTI NEL PROPRIO TERRITORIO E METTE IN ATTO COMPORTAMENTI DI RISPETTO  E DI TUTELA.</a:t>
            </a:r>
          </a:p>
          <a:p>
            <a:pPr algn="just"/>
            <a:endParaRPr lang="it-IT" sz="800" dirty="0">
              <a:latin typeface="Calibri" pitchFamily="34" charset="0"/>
            </a:endParaRPr>
          </a:p>
          <a:p>
            <a:pPr algn="just"/>
            <a:endParaRPr lang="it-IT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695"/>
              </p:ext>
            </p:extLst>
          </p:nvPr>
        </p:nvGraphicFramePr>
        <p:xfrm>
          <a:off x="568154" y="-75118"/>
          <a:ext cx="12233447" cy="916843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96142"/>
                <a:gridCol w="2781673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84243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lvl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1 )PERCEZIONE ECONOSCENZA DEL CORPO IN RELAZIONE</a:t>
                      </a:r>
                    </a:p>
                    <a:p>
                      <a:pPr marL="0" marR="0" lvl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ALLO SPAZIO E AL TEMPO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</a:t>
                      </a:r>
                      <a:r>
                        <a:rPr kumimoji="0" lang="it-IT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Controllare gli schemi motori di base; correre,       comunicare, saltare, arrampicarsi.</a:t>
                      </a:r>
                    </a:p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1.B 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Muoversi con destrezza nello spazio circostante e nel gioco, coordinando i movimenti, prendendo conoscenza della propria dominanza corporea e della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lateralita’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A   Riconoscere e denominare le varie parti del corpo su di sé e sugli altri e saperli rappresentare graficamente.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B    Riconoscere, classificare, memorizzare e rielaborare le informazioni provenienti dagli organi di senso(sensazioni visive,  uditive,  tattili, </a:t>
                      </a:r>
                      <a:r>
                        <a:rPr kumimoji="0" lang="it-IT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cinestetiche</a:t>
                      </a: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  Utilizzare, coordinare e controllare gli schemi motori di base.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D  Consolidare la coordinazione </a:t>
                      </a:r>
                      <a:r>
                        <a:rPr kumimoji="0" lang="it-IT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oculo-manuale</a:t>
                      </a: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 la motricità manuale fine.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E  Orientarsi nello spazio seguendo indicazioni date.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F    Coordinare ed utilizzare diversi schemi motori combinati tra loro(correre/saltare, afferrare/lanciare..)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1G  Saper controllare e gestire le condizioni d’equilibrio statico-dinamico del proprio corpo.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H  Organizzare e gestire l’orientamento del  proprio corpo in riferimento alle principali coordinate spaziali e temporali(contemporaneità, successione e reversibilità) e a strutture ritmiche.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I  Riconoscere e riprodurre semplici sequenze ritmiche con il proprio corpo e con gli attrezzi.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A   Eseguire semplici progressioni motorie, utilizzando codici espressivi diversi.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B  Coordinare , utilizzare e controllare gli schemi motori e posturali.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  Eseguire semplici composizioni e/o progressioni motorie usando ampia gamma di codici espressivi.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D  Controllare e gestire le condizioni d’equilibrio statico-dinamico del proprio corpo.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E  Organizzare e gestire l’orientamento del proprio corpo in riferimento  alle principali coordinate spaziali e temporali e a strutture ritmiche.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1F   Riconoscere e riprodurre semplici sequenze ritmiche con il proprio corpo e con attrezzi. 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G  Orientarsi nello spazio seguendo indicazioni e regole. </a:t>
                      </a:r>
                    </a:p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H  Eseguire movimenti precisati , adattati a situazioni esecutive sempre più complesse 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1221692" rtl="0" eaLnBrk="1" latinLnBrk="0" hangingPunct="1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1A  Utilizzare e correlare le variabili spazio-temporali funzionali alla realizzazione del gesto </a:t>
                      </a:r>
                      <a:r>
                        <a:rPr kumimoji="0" lang="it-IT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tecnicoin</a:t>
                      </a: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ogni situazione sportiva.</a:t>
                      </a:r>
                    </a:p>
                    <a:p>
                      <a:pPr marL="0" lvl="0" algn="l" defTabSz="1221692" rtl="0" eaLnBrk="1" latinLnBrk="0" hangingPunct="1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1B  Sapersi orientare nell’ambiente naturale ed artificiale anche attraverso ausili specifici: mappe, </a:t>
                      </a:r>
                      <a:r>
                        <a:rPr kumimoji="0" lang="it-IT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bussola…</a:t>
                      </a:r>
                      <a:endParaRPr kumimoji="0" lang="it-IT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1C  Sapere utilizzare e trasferire le </a:t>
                      </a:r>
                      <a:r>
                        <a:rPr kumimoji="0" lang="it-IT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abilita’</a:t>
                      </a: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per la realizzazione di gesti tecnici nei vari sport.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07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Conoscere il corpo nella sua totalità  ed utilizzarlo correttamente in relazione allo spazio e al tempo.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CORPO E LA SUA RELAZIONE CON LO SPAZIO E IL TEMPO. </a:t>
                      </a: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Giochi per l’individuazione e la denominazione delle parti del corpo.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Giochi a semplici percorsi basati sull’uso degli indicatori spaziali(dentro- fuori, sopra- sotto, davanti- dietro, destra- sinistra).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Giochi con l’utilizzo degli schemi motori di base in relazione ad alcuni indicatori – temporali.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movimenti naturali del camminare, correre , saltare. Giochi con la palla e con l’uso delle mani.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Percorsi misti in cui siano   presenti più schemi motori in successione.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corsa il salto, i palleggi.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Esercizi d’equilibrio; percorsi: traiettorie, distanze, orientamento, contemporaneità, successione, durata e ritmo.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corpo: respirazione, posizioni, tensioni, rilassamento muscolare.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Giochi per l’intervento degli schemi motori di base.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Schemi motori  e posturali funzionali all’esecuzione di prassie motorie semplici e complesse.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Equilibrio statico e dinamico.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Capacità di combinazione e accoppiamento dei movimenti.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Capacità di orientamento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Capacità ritmica.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Impiego delle capacità condizionali(forza, resistenza, velocità)</a:t>
                      </a:r>
                    </a:p>
                    <a:p>
                      <a:pPr algn="just"/>
                      <a:endParaRPr lang="it-IT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– SECONDO -TERZO ANNO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Percezioni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analizzatori- percezione spazio-temporale. Vari tipi di movimento. Coordinazione. Equilibrio  -percorsi misti- circuiti di destrezza- giochi sportivi-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funzionamento, controllo, misurazione ed allenamento delle qualità fisiche: forza, resistenza, mobilità articolare, rapidità. Esercizi per il potenziamento delle qualità motorie. Cenni storici sugli sport  di squadra. Storia delle olimpiadi. Gli sport olimpici. Il gioco. Il fair-play. Handicap e sport.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 violenza nello sport.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profilo del preadolescente.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Rilevazione dei dati antropometrici.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Apparato locomotore.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Come alimentarsi.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Alimentazione per lo sportivo. Integratori alimentari: il doping.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Norme di primo soccorso. Attività in ambiente naturale. Norme di sicurezza - norme di comportamento.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segnali stradali</a:t>
                      </a: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57" y="4836617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7" y="7320883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7" y="7464897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6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CULTURALE:  IL CORPO E IL MOVIMENTO –       EDUCAZIONE FISICA    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9285552" y="52314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993714"/>
              </p:ext>
            </p:extLst>
          </p:nvPr>
        </p:nvGraphicFramePr>
        <p:xfrm>
          <a:off x="568155" y="-75117"/>
          <a:ext cx="12233447" cy="916843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96142"/>
                <a:gridCol w="2781673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84243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lvl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2) IL LINGUAGGIO DEL CORPO COME MODALITA’ COMUNICATIVO-ESPRESSIVA ATTRAVERSO IL GIOCO, LA PSICOMOTRICITÀ LO SPORT, LE REGOLE E IL FAIR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2A  Muoversi spontaneamente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e\o</a:t>
                      </a: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in modo adeguato da solo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e\o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in gruppo, esprimendosi in base a suoni, rumori musica e indicazioni.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2B Controllare l’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affettivita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’ e le emozioni, rielaborandole attraverso il ritmo e il  movimento.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2C Partecipare con interesse alle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attivita’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motorie proposte e alle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attivita’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di  gruppo rispettando gli  altri e semplici regole.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 A  Conoscere il proprio corpo e sapersi esprimere con esso.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kumimoji="0" lang="it-IT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cquisire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capacita’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espressive nel movimento utilizzando il corpo come linguaggio.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2.C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Utilizzare in forma originale e creativa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espressive e corporee anche attraverso forme di drammatizzazione, sapendo trasmettere contenuti emozionali.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2.D E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laborare ed eseguire semplici sequenze di movimento o semplici coreografie individuali e collettive.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onoscere ed applicare correttamente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esecutive di diverse proposte di gioco -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A   Utilizzare in modo personale il corpo e il movimento per esprimersi, comunicare stati d’animo, emozioni e sentimenti, anche nelle forme della drammatizzazione 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   Assumere e controllare in forma consapevole diversificate posture del corpo con finalità espressive. 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onoscere ed applicare correttamente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esecutive di diverse proposte di gioco – sport,  individuali e di squadra.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 E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laborare e riprodurre gesti motori combinati ed adattarli a varie situazioni esecutive.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P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artecipare attivamente alle varie forme di gioco, organizzate anche in forma di gara, collaborando con gli altri.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 R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ispettare le regole della competizione sportiva.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S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aper accettare la sconfitta con equilibrio e vivere  la vittoria esprimendo il rispetto nei confronti dei perdenti, accettando le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diversita’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 manifestando senso di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responsabilita’</a:t>
                      </a: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2A  Conoscere  ed applicare semplici tecniche di espressione corporea per rappresentare  idee, stati d’animo e storie mediante </a:t>
                      </a:r>
                      <a:r>
                        <a:rPr kumimoji="0" lang="it-IT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gestualita’</a:t>
                      </a:r>
                      <a:r>
                        <a:rPr kumimoji="0" lang="it-IT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 posture svolte in forma individuale, a coppie o in gruppo.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2B Sapere decodificare i gesti di compagni, avversari in situazione di gioco e sport.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2C Saper decodificare i gesti arbitrari in relazione all’applicazione del regolamento di gioco.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2D Sapere realizzare strategie di gioco, mettere in atto comportamenti  collaborativi e partecipativi in forma propositiva.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07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Utilizzare in modo originale il proprio corpo per eseguire diverse proposte di gioco-sport nel rispetto delle regole di gruppo.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Il linguaggio dei gesti:rappresentazione con il corpo di filastrocche,  poesie , e canzoncine aventi come protagonista il corpo e le sue parti.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Giochi espressivi su stimolo verbale, sonoro-musicale e gestuale.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Giochi di comunicazione in funzione del messaggio.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Giochi di gruppo con  comprensione e  rispetto di indicazioni e regole.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Assunzione di </a:t>
                      </a:r>
                      <a:r>
                        <a:rPr kumimoji="0" lang="it-IT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responsabilita’</a:t>
                      </a: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e ruoli in rapporto alle </a:t>
                      </a:r>
                      <a:r>
                        <a:rPr kumimoji="0" lang="it-IT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possibilita’</a:t>
                      </a: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di ciascuno.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Giochi di competitività fra coppie o piccoli gruppi.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Giochi derivanti dalla tradizione popolare con applicazione di indicazioni e regole.                                       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Partecipazione ad eventi ludici e sportivi rispettando le regole e tenendo comportamenti improntati a fair-play, </a:t>
                      </a:r>
                      <a:r>
                        <a:rPr kumimoji="0" lang="it-IT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lealta’</a:t>
                      </a: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e correttezza.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Drammatizzazioni attraverso il movimento, la danza , l’uso espressivo del corpo.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Il linguaggio dei gesti: rappresentazione con il corpo di emozioni, situazioni reali e fantastiche, aventi come protagonista il corpo e le sue parti.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Giochi propedeutici ad alcuni giochi sportivi(minivolley)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Acquisizione progressiva delle regole di alcuni giochi sportivi.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Collaborazione, confronto, competizione  con giochi di regole.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Collaborazione, confronto,competizione  costruttiva.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Svolgere un ruolo attivo e significativo nelle </a:t>
                      </a:r>
                      <a:r>
                        <a:rPr kumimoji="0" lang="it-IT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attivita’</a:t>
                      </a: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di gioco-sport .  partecipazione ad eventi ludici e sportivi tenendo comportamenti improntati al fair-play, </a:t>
                      </a:r>
                      <a:r>
                        <a:rPr kumimoji="0" lang="it-IT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lealta’</a:t>
                      </a: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e correttezza. Drammatizzazioni attraverso il movimento, la danza , l’uso espressivo del corpo. </a:t>
                      </a:r>
                    </a:p>
                    <a:p>
                      <a:pPr algn="just"/>
                      <a:endParaRPr lang="it-IT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PRIMO – SECONDO -TERZO ANNO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Percezioni e analizzatori- percezione spazio-temporale. Vari tipi di movimento. Coordinazione. Equilibrio  -percorsi misti- circuiti di destrezza- giochi sportivi-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Funzionamento, controllo, misurazione ed allenamento delle qualità fisiche: forza, resistenza, mobilità articolare, rapidità. Esercizi per il potenziamento delle qualità motorie. Cenni storici sugli sport  di squadra. Storia delle olimpiadi. Gli sport olimpici. Il gioco. Il fair-play. Handicap e sport.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La  violenza nello sport.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Il profilo del preadolescente.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Rilevazione dei dati antropometrici.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Apparato locomotore.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Come alimentarsi.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Alimentazione per lo sportivo. Integratori alimentari: il doping.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Norme di primo soccorso. Attività in ambiente naturale. Norme di sicurezza - norme di comportamento.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I segnali stradali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57" y="4836617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7" y="7320883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7" y="7464897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6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CULTURALE:  IL CORPO E IL MOVIMENTO –       EDUCAZIONE FISICA    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9285552" y="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88758"/>
              </p:ext>
            </p:extLst>
          </p:nvPr>
        </p:nvGraphicFramePr>
        <p:xfrm>
          <a:off x="568155" y="-75117"/>
          <a:ext cx="12233447" cy="916843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96142"/>
                <a:gridCol w="2781673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84243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3) SALUTE, BENESSERE, PREVENZIONE E SICUREZZA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</a:t>
                      </a:r>
                      <a:r>
                        <a:rPr kumimoji="0" lang="it-IT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aggiungere una graduale autonomia personale nell’alimentazione, nel riconoscere i segnali del corpo e nella cura di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se'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3.B 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Interiorizzare e rappresentare graficamente lo schema corporeo.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A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cquisire comportamenti e posture corretti , finalizzati  a migliorare la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della vita.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U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tilizzare in modo consapevole attrezzi e spazi di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attivita’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3.C  Percepire e riconoscere "sensazioni di benessere" legate all'attività ludico -  motorie.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Conoscere le principali norme scolastiche ed igieniche per la prevenzione di disturbi fisici.</a:t>
                      </a:r>
                    </a:p>
                    <a:p>
                      <a:pPr marL="180975" marR="0" lvl="0" indent="-180975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il rapporto tra alimentazione ed esercizio fisico in relazione a sani stili di vita.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Acquisire corrette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modalita’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per la prevenzione di infortuni e per mantenere la sicurezza nei vari ambienti di vita.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Essere in grado di conoscere i cambiamenti morfologici caratteristici dell’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eta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’.</a:t>
                      </a: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3.B 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Essere in grado di distribuire lo sforzo in relazione al tipo di </a:t>
                      </a:r>
                      <a:r>
                        <a:rPr kumimoji="0" lang="it-I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attivita’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richiesta e di applicare tecniche di controllo  respiratorio e di rilassamento muscolare a conclusione del lavoro.</a:t>
                      </a: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Saper adottare comportamenti appropriati per la propria sicurezza e dei compagni, anche rispetto a possibili situazioni di pericolo.</a:t>
                      </a: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</a:t>
                      </a:r>
                      <a:r>
                        <a:rPr kumimoji="0" 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Conoscere  ed essere consapevoli dei difetti nocivi legati all’assunzione di integratori, sostanze illecite o che inducono dipendenza.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07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Rispettare e curare il proprio corpo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Elementi di igiene del corpo. Alimentazione e benessere fisico. Assunzioni di comportamenti igienici e salutistici.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Rispetto di regole esecutive funzionali alla sicurezza nei vari ambienti di vita.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Elementi di igiene del corpo. Alimentazione e benessere fisico. Assunzioni di comportamenti igienici e salutistici.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Rispetto di regole esecutive funzionali alla sicurezza nei vari ambienti di vita.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Regole specifiche per la prevenzione degli infortuni. 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Costruire decaloghi, vademecum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relativi ai corretti stili di vita per la conservazione della propria salute e dell’ambiente.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– SECONDO -TERZO ANNO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Percezioni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analizzatori- percezione spazio-temporale. Vari tipi di movimento. Coordinazione. Equilibrio  -percorsi misti- circuiti di destrezza- giochi sportivi-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funzionamento, controllo, misurazione ed allenamento delle qualità fisiche: forza, resistenza, mobilità articolare, rapidità. Esercizi per il potenziamento delle qualità motorie. Cenni storici sugli sport  di squadra. Storia delle olimpiadi. Gli sport olimpici. Il gioco. Il fair-play. Handicap e sport.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 violenza nello sport.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profilo del preadolescente.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Rilevazione dei dati antropometrici.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Apparato locomotore.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Come alimentarsi.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Alimentazione per lo sportivo. Integratori alimentari: il doping.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Norme di primo soccorso. Attività in ambiente naturale. Norme di sicurezza - norme di comportamento.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segnali stradali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93037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352136" y="5160640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7" y="8094067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77284" y="825698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6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CULTURALE:  IL CORPO E IL MOVIMENTO –       EDUCAZIONE FISICA    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9285552" y="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29178"/>
              </p:ext>
            </p:extLst>
          </p:nvPr>
        </p:nvGraphicFramePr>
        <p:xfrm>
          <a:off x="568155" y="60483"/>
          <a:ext cx="12233449" cy="948416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3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09683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18767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1) ESPLORARE</a:t>
                      </a:r>
                      <a:r>
                        <a:rPr lang="it-IT" sz="1400" b="1" baseline="0" dirty="0" smtClean="0"/>
                        <a:t> E SPERIMENTARE</a:t>
                      </a:r>
                      <a:endParaRPr lang="it-IT" sz="1400" b="1" dirty="0" smtClean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Ascoltare i suoni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 riconoscerli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 Imitare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 la voce i suoni </a:t>
                      </a:r>
                      <a:r>
                        <a:rPr lang="it-IT" sz="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piu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‘ noti.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 Partecipare  alla costruzione 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 semplici strumenti musicali.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 Associare suoni e rumori agli ambienti.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 Produrre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suoni utilizzando voce corpo e oggetti.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/>
                        <a:t>1.F </a:t>
                      </a:r>
                      <a:r>
                        <a:rPr lang="it-IT" sz="800" baseline="0" dirty="0" smtClean="0"/>
                        <a:t> Rappresentare l’intensità dei suoni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smtClean="0"/>
                        <a:t>1.G  Sonorizzare storie.</a:t>
                      </a:r>
                      <a:endParaRPr lang="it-IT" sz="800" dirty="0" smtClean="0"/>
                    </a:p>
                    <a:p>
                      <a:r>
                        <a:rPr lang="it-IT" sz="800" dirty="0" smtClean="0"/>
                        <a:t>1h.  Eseguire</a:t>
                      </a:r>
                      <a:r>
                        <a:rPr lang="it-IT" sz="800" baseline="0" dirty="0" smtClean="0"/>
                        <a:t> semplici composizioni ritmiche.</a:t>
                      </a:r>
                      <a:endParaRPr lang="it-IT" sz="800" dirty="0" smtClean="0"/>
                    </a:p>
                    <a:p>
                      <a:r>
                        <a:rPr lang="it-IT" sz="800" dirty="0" smtClean="0"/>
                        <a:t>1I.</a:t>
                      </a:r>
                      <a:r>
                        <a:rPr lang="it-IT" sz="800" baseline="0" dirty="0" smtClean="0"/>
                        <a:t>    </a:t>
                      </a:r>
                      <a:r>
                        <a:rPr lang="it-IT" sz="800" dirty="0" smtClean="0"/>
                        <a:t>Partecipare alle </a:t>
                      </a:r>
                      <a:r>
                        <a:rPr lang="it-IT" sz="800" dirty="0" err="1" smtClean="0"/>
                        <a:t>attivita’</a:t>
                      </a:r>
                      <a:r>
                        <a:rPr lang="it-IT" sz="800" dirty="0" smtClean="0"/>
                        <a:t> di preparazione delle feste.</a:t>
                      </a:r>
                    </a:p>
                    <a:p>
                      <a:endParaRPr lang="it-IT" sz="8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A  Riprodurre semplici canzoni e filastrocche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B  Cogliere le sonorità del corpo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C  Riconoscere e riprodurre gesti e suoni utilizzando le mani , i piedi ed altre parti del corpo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  Individuare e classificare oggetti che producono suoni o rumori 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E  Saper eseguire individualmente e in gruppo semplici canti rispettando le indicazioni date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F  Usare oggetti sonori o il proprio corpo per produrre, riprodurre, creare e improvvisare eventi musicali di vario genere o per accompagnare i canti.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G  Ascoltare un brano e coglierne gli aspetti espressivi.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H Usare la voce in modo consapevole,cercando di curare la propria intonazione e memorizzare i canti proposti. 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I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Eseguire in gruppo semplici brani vocali  curando l’espressività e l’accuratezza  esecutiva in relazione ai diversi  parametri sonori.	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A  Riconoscere alcune strutture fondamentali del linguaggio musicale </a:t>
                      </a:r>
                    </a:p>
                    <a:p>
                      <a:pPr algn="l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B  Cogliere i più immediati valori espressivi delle musiche ascoltate, traducendoli con la parola, l’azione motoria, il disegno 	 </a:t>
                      </a:r>
                    </a:p>
                    <a:p>
                      <a:pPr algn="l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C  Cogliere le funzioni della musica in brani per danza, gioco, lavoro, pubblicità… </a:t>
                      </a:r>
                    </a:p>
                    <a:p>
                      <a:pPr algn="l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 Tradurre i brani ascoltati in parole, segni grafici ,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attivita’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motorie.</a:t>
                      </a:r>
                    </a:p>
                    <a:p>
                      <a:pPr algn="l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Cogliere i valori espressivi di musiche appartenenti a culture diverse.	</a:t>
                      </a:r>
                    </a:p>
                    <a:p>
                      <a:pPr algn="l" rtl="0" eaLnBrk="1" latinLnBrk="0" hangingPunct="1"/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A  Promuovere ed arricchire una curiosità musicale;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 Affinare il gusto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estetico-musicale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comunicare, esprimere, descrivere attraverso la musica.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 Stimolare alla creatività ed all’invenzione di moduli espressivi realizzati mediante il suono.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 Acquisire il senso dell’ordine, della logicità, della consequenzialità delle proposte e delle invenzioni.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 Acquisire il consapevole possesso delle strutture del linguaggio musicale.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 Cogliere coscientemente il significato espressivo della musica.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 Prendere coscienza del ruolo e della dimensione del fenomeno musicale  nelle diverse realtà storiche e sociali.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180975" algn="l" defTabSz="1221692" rtl="0" eaLnBrk="1" latinLnBrk="0" hangingPunct="1"/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69747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Sapere ascoltare semplici brani e discriminare i suoni dai rumori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Sapere riprodurre semplici ritmi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sequenze esprimendosi attraverso la drammatizzazione.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/>
                        <a:t>Conoscere</a:t>
                      </a:r>
                      <a:r>
                        <a:rPr lang="it-IT" sz="800" baseline="0" dirty="0" smtClean="0"/>
                        <a:t> alcune tipologie dell'espressione vocale: giochi vocali, filastrocche, favole.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smtClean="0"/>
                        <a:t>Canti di vario genere per potersi esprimere in </a:t>
                      </a:r>
                      <a:r>
                        <a:rPr lang="it-IT" sz="800" baseline="0" dirty="0" err="1" smtClean="0"/>
                        <a:t>attivita'</a:t>
                      </a:r>
                      <a:r>
                        <a:rPr lang="it-IT" sz="800" baseline="0" dirty="0" smtClean="0"/>
                        <a:t> motorie anche con il supporto di oggetti.</a:t>
                      </a:r>
                      <a:endParaRPr lang="it-IT" sz="8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/>
                        <a:t>Canti accompagnati dai suoni del corpo. Indovinelli sonori: giochi sui concetti di suono, silenzio e rumore e loro rappresentazione attraverso notazioni non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smtClean="0"/>
                        <a:t>convenzionali. L’inquinamento acustico.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err="1" smtClean="0"/>
                        <a:t>Attivita’</a:t>
                      </a:r>
                      <a:r>
                        <a:rPr lang="it-IT" sz="800" baseline="0" dirty="0" smtClean="0"/>
                        <a:t> ludico- musicali in riferimento alla vita quotidiana.</a:t>
                      </a:r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dirty="0" smtClean="0"/>
                        <a:t>Ascolto</a:t>
                      </a:r>
                      <a:r>
                        <a:rPr lang="it-IT" sz="800" baseline="0" dirty="0" smtClean="0"/>
                        <a:t> guidato  e riflessioni su brani musicali appartenenti ad epoche e culture diverse.</a:t>
                      </a:r>
                    </a:p>
                    <a:p>
                      <a:pPr algn="just"/>
                      <a:r>
                        <a:rPr lang="it-IT" sz="800" baseline="0" dirty="0" smtClean="0"/>
                        <a:t>Conoscere alcuni autori di composizioni musicali di varie epoche .</a:t>
                      </a:r>
                      <a:endParaRPr lang="it-IT" sz="800" dirty="0" smtClean="0"/>
                    </a:p>
                    <a:p>
                      <a:pPr algn="just"/>
                      <a:r>
                        <a:rPr lang="it-IT" sz="800" dirty="0" smtClean="0"/>
                        <a:t>Canti appartenenti a diversi repertori: canti popolari. Elementi base del codice musicale: la notazione convenzionale e conoscenza di</a:t>
                      </a:r>
                      <a:r>
                        <a:rPr lang="it-IT" sz="800" baseline="0" dirty="0" smtClean="0"/>
                        <a:t>  alcuni strumenti dell’orchestra</a:t>
                      </a:r>
                      <a:r>
                        <a:rPr lang="it-IT" sz="800" dirty="0" smtClean="0"/>
                        <a:t>.</a:t>
                      </a:r>
                    </a:p>
                    <a:p>
                      <a:pPr algn="just"/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Produzione,  propagazione, percezione  e parametri del suono. Voci umane. Tecnica di base del canto.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musicali e famiglie.  Fondamenti delle tecniche esecutive  negli strumenti musicali.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 per la costruzione di  strumenti musicali.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Scrittura musicale, sistemi di notazione musicale tradizionale e non.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Giacimenti musicali (i quattro generi musicali).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Analogie, differenze e peculiarità stilistiche di  epoche e generi musicali diversi, con riferimento anche alle aree extraeuropee. Criteri di organizzazione formale tradizionali, principali strutture e regole del linguaggio musicale  e loro valenza espressiva.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usi e funzioni della musica nella realtà contemporanea, con particolare riguardo ai mass media. Ruolo del compositore e funzione sociale della musica nei diversi contesti storici e sociali.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Luoghi del fare musica.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4493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9" y="4944632"/>
            <a:ext cx="288028" cy="21603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44414" y="6760454"/>
            <a:ext cx="72010" cy="3016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44116" y="6954051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2"/>
            <a:ext cx="12801600" cy="329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CONSAPEVOLEZZA ED ESPRESSIONE CULTURALE: IMMAGINI, SUONI, COLORI                 MUSICA</a:t>
            </a:r>
            <a:endParaRPr lang="it-IT" sz="15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7984976" y="0"/>
            <a:ext cx="216024" cy="26409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8298"/>
              </p:ext>
            </p:extLst>
          </p:nvPr>
        </p:nvGraphicFramePr>
        <p:xfrm>
          <a:off x="496148" y="264099"/>
          <a:ext cx="11904879" cy="909218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3"/>
                <a:gridCol w="2759434"/>
                <a:gridCol w="2677654"/>
                <a:gridCol w="2718544"/>
                <a:gridCol w="2389974"/>
              </a:tblGrid>
              <a:tr h="938784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SCUOLA SECOND. </a:t>
                      </a: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DI APPRENDIMENTO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6352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2) ASCOLTARE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E DESCRIVERE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A.  Affinare la percezione uditiva.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dirty="0" smtClean="0"/>
                        <a:t>2B.   Esprimere attraverso linguaggi verbali e non verbali i</a:t>
                      </a:r>
                      <a:r>
                        <a:rPr lang="it-IT" sz="800" baseline="0" dirty="0" smtClean="0"/>
                        <a:t> brani musicali ascoltati.</a:t>
                      </a:r>
                      <a:endParaRPr lang="it-IT" sz="800" dirty="0" smtClean="0"/>
                    </a:p>
                    <a:p>
                      <a:endParaRPr lang="it-IT" sz="8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A  Classificare i fenomeni acustici in base ai concetti di silenzio, suono, rumore.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   Individuare le fonti sonore di un ambiente .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C   Riconoscere un ambiente, date le fonti sonore che lo caratterizzano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D  Classificare i fenomeni acustici in suoni e rumori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E   Distinguere suoni e rumori naturali da suoni e rumori artificiali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F   Conoscere le sonorità dei fenomeni naturali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G  Rappresentare i suoni ascoltati in forma grafica, con la  parola o il movimento.	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  Riconoscere, descrivere, analizzare e classificare eventi sonori in funzione dei diversi parametri.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   Sviluppare le capacità di ascolto e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discriminazione dei suoni naturali e tecnologici  	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A  Utilizzare la voce per interpretare un canto, sincronizzarla con quella degli altri nel canto corale.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  Accompagnare i canti con sonorità create con strumenti convenzionali e non.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C  Applicare criteri di trascrizione dei  suoni.	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D  Utilizzare in modo efficace la voce per memorizzare un canto, sincronizzare il proprio canto con quello degli altri e curare    l’intonazione,l’espressività,l’interpretazione.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E  Utilizzare strumenti musicali per eseguire semplici sequenze ritmiche. </a:t>
                      </a:r>
                    </a:p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F   Usare le risorse espressive della vocalità nella lettura, recitazione e drammatizzazione di testi  verbali.	</a:t>
                      </a:r>
                    </a:p>
                    <a:p>
                      <a:pPr algn="l"/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Pratica strumentale e strumenti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Possedere le elementari tecniche esecutive degli strumenti musicali ed eseguire “semplici” brani ritmici, melodici e armonici sia ad orecchio sia decifrando uno spartito, senza preclusione di genere o stile.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Costruzione di semplici strumenti musicali.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 improvvisazioni guidate che approdino a sequenze dotate di senso musicale.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Distinguere i parametri del suono.</a:t>
                      </a:r>
                    </a:p>
                    <a:p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Pratica vocale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Riprodurre con la voce, per imitazione e/o per lettura, brani corali ad una o più voci anche con appropriati arrangiamenti strumentali, desunti da repertori senza preclusioni di generi, epoche e stili.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Improvvisare su scale pentafoniche e blues.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Intonare la scala di do e gli intervalli.</a:t>
                      </a:r>
                    </a:p>
                    <a:p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 musicale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Comporre liberamente un ritmo.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Comporre liberamente una melodia.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Dare una risposta ad una frase ritmica.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Dare una risposta ad una frase melodica.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Elaborare semplici materiali sonori mediante l’analisi, la sperimentazione e la manipolazione di oggetti sonori, utilizzando semplici software appropriati.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Improvvisare sequenze ritmiche e melodiche a partire da stimoli di diversa natura (musicali, grafici, verbali, ecc.). [solo nei laboratori]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Elaborare commenti musicali a testi verbali o figurativi, azioni sceniche, ecc. [solo nei laboratori]</a:t>
                      </a:r>
                    </a:p>
                    <a:p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Ascolto, interpretazione e analisi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e analizzare l’ambiente sonoro.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e analizzare con linguaggio appropriato le fondamentali strutture del linguaggio musicale e la loro valenza espressiva, anche in relazione ad altri linguaggi, mediante l’ascolto di opere musicali scelte come paradigmatiche di generi, forme e stili storicamente rilevanti.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Intercalare musiche e autori nel contesto storico sociale di appartenenza e comprenderne  funzione e ruolo.</a:t>
                      </a:r>
                    </a:p>
                    <a:p>
                      <a:r>
                        <a:rPr lang="it-IT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Lettura e scrittura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Leggere, scrivere e decodificare la scrittura musicale tradizionale e non. </a:t>
                      </a:r>
                    </a:p>
                    <a:p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4" y="3000406"/>
            <a:ext cx="280120" cy="5093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40" tIns="45671" rIns="91340" bIns="45671" rtlCol="0">
            <a:spAutoFit/>
          </a:bodyPr>
          <a:lstStyle/>
          <a:p>
            <a:r>
              <a:rPr lang="it-IT" sz="1300" b="1" dirty="0"/>
              <a:t>COMPETENZA   </a:t>
            </a:r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b="1" dirty="0"/>
              <a:t>SPECIFICA</a:t>
            </a:r>
            <a:r>
              <a:rPr lang="it-IT" sz="1300" dirty="0"/>
              <a:t> </a:t>
            </a:r>
            <a:endParaRPr lang="it-IT" sz="13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302980" y="5097770"/>
            <a:ext cx="360039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2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1" y="7320883"/>
            <a:ext cx="4571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>
            <a:off x="-767571" y="8302559"/>
            <a:ext cx="2141103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0"/>
            <a:ext cx="12801600" cy="36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7876" tIns="63944" rIns="127876" bIns="63944" rtlCol="0">
            <a:spAutoFit/>
          </a:bodyPr>
          <a:lstStyle/>
          <a:p>
            <a:pPr>
              <a:tabLst>
                <a:tab pos="966477" algn="l"/>
                <a:tab pos="1932958" algn="l"/>
                <a:tab pos="2899434" algn="l"/>
                <a:tab pos="3865908" algn="l"/>
                <a:tab pos="4832381" algn="l"/>
                <a:tab pos="5798862" algn="l"/>
                <a:tab pos="6765339" algn="l"/>
                <a:tab pos="7731815" algn="l"/>
                <a:tab pos="8698291" algn="l"/>
                <a:tab pos="9664770" algn="l"/>
                <a:tab pos="10631244" algn="l"/>
                <a:tab pos="11597722" algn="l"/>
              </a:tabLst>
            </a:pPr>
            <a:r>
              <a:rPr lang="it-IT" sz="1300" b="1" dirty="0"/>
              <a:t>COMPETENZA CHIAVE EUROPEA:   :   </a:t>
            </a:r>
            <a:r>
              <a:rPr lang="it-IT" sz="15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    :  IMMAGINI, SUONI, COLORI                    MUSICA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9641162" y="0"/>
            <a:ext cx="216024" cy="3361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83" tIns="61043" rIns="122083" bIns="61043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10219</Words>
  <Application>Microsoft Office PowerPoint</Application>
  <PresentationFormat>Formato A3 (297x420 mm)</PresentationFormat>
  <Paragraphs>2620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Tema di Office</vt:lpstr>
      <vt:lpstr>1_Tema di Office</vt:lpstr>
      <vt:lpstr>2_Tema di Office</vt:lpstr>
      <vt:lpstr>3_Tema di Office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Salvatore</cp:lastModifiedBy>
  <cp:revision>551</cp:revision>
  <cp:lastPrinted>2015-10-03T15:10:05Z</cp:lastPrinted>
  <dcterms:created xsi:type="dcterms:W3CDTF">2013-09-06T15:43:55Z</dcterms:created>
  <dcterms:modified xsi:type="dcterms:W3CDTF">2019-12-08T17:25:57Z</dcterms:modified>
</cp:coreProperties>
</file>