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346" r:id="rId2"/>
    <p:sldId id="347" r:id="rId3"/>
    <p:sldId id="302" r:id="rId4"/>
    <p:sldId id="350" r:id="rId5"/>
    <p:sldId id="351" r:id="rId6"/>
    <p:sldId id="356" r:id="rId7"/>
    <p:sldId id="284" r:id="rId8"/>
    <p:sldId id="285" r:id="rId9"/>
    <p:sldId id="286" r:id="rId10"/>
    <p:sldId id="287" r:id="rId11"/>
    <p:sldId id="295" r:id="rId12"/>
    <p:sldId id="296" r:id="rId13"/>
    <p:sldId id="297" r:id="rId14"/>
    <p:sldId id="298" r:id="rId15"/>
    <p:sldId id="299" r:id="rId16"/>
    <p:sldId id="300" r:id="rId17"/>
    <p:sldId id="313" r:id="rId18"/>
    <p:sldId id="314" r:id="rId19"/>
    <p:sldId id="315" r:id="rId20"/>
    <p:sldId id="316" r:id="rId21"/>
    <p:sldId id="340" r:id="rId22"/>
    <p:sldId id="341" r:id="rId23"/>
    <p:sldId id="342" r:id="rId24"/>
    <p:sldId id="343" r:id="rId25"/>
    <p:sldId id="344" r:id="rId26"/>
    <p:sldId id="345" r:id="rId27"/>
    <p:sldId id="354" r:id="rId28"/>
    <p:sldId id="355" r:id="rId29"/>
    <p:sldId id="320" r:id="rId30"/>
    <p:sldId id="321" r:id="rId31"/>
    <p:sldId id="322" r:id="rId32"/>
    <p:sldId id="358" r:id="rId33"/>
    <p:sldId id="289" r:id="rId34"/>
    <p:sldId id="290" r:id="rId35"/>
    <p:sldId id="291" r:id="rId36"/>
    <p:sldId id="292" r:id="rId37"/>
    <p:sldId id="325" r:id="rId38"/>
    <p:sldId id="359" r:id="rId39"/>
    <p:sldId id="329" r:id="rId40"/>
    <p:sldId id="332" r:id="rId41"/>
    <p:sldId id="327" r:id="rId42"/>
    <p:sldId id="360" r:id="rId43"/>
    <p:sldId id="361" r:id="rId44"/>
    <p:sldId id="348" r:id="rId45"/>
    <p:sldId id="349" r:id="rId46"/>
    <p:sldId id="337" r:id="rId47"/>
    <p:sldId id="338" r:id="rId48"/>
    <p:sldId id="334" r:id="rId49"/>
    <p:sldId id="330" r:id="rId50"/>
    <p:sldId id="339" r:id="rId51"/>
    <p:sldId id="326" r:id="rId52"/>
  </p:sldIdLst>
  <p:sldSz cx="12801600" cy="9601200" type="A3"/>
  <p:notesSz cx="6858000" cy="9686925"/>
  <p:defaultTextStyle>
    <a:defPPr>
      <a:defRPr lang="it-IT"/>
    </a:defPPr>
    <a:lvl1pPr marL="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700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70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784" userDrawn="1">
          <p15:clr>
            <a:srgbClr val="A4A3A4"/>
          </p15:clr>
        </p15:guide>
        <p15:guide id="2" pos="2151" userDrawn="1">
          <p15:clr>
            <a:srgbClr val="A4A3A4"/>
          </p15:clr>
        </p15:guide>
        <p15:guide id="3" orient="horz" pos="3049" userDrawn="1">
          <p15:clr>
            <a:srgbClr val="A4A3A4"/>
          </p15:clr>
        </p15:guide>
        <p15:guide id="4" orient="horz" pos="2786" userDrawn="1">
          <p15:clr>
            <a:srgbClr val="A4A3A4"/>
          </p15:clr>
        </p15:guide>
        <p15:guide id="5" orient="horz" pos="3051" userDrawn="1">
          <p15:clr>
            <a:srgbClr val="A4A3A4"/>
          </p15:clr>
        </p15:guide>
        <p15:guide id="6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6600"/>
    <a:srgbClr val="996600"/>
    <a:srgbClr val="66FFFF"/>
    <a:srgbClr val="99FFCC"/>
    <a:srgbClr val="99FF99"/>
    <a:srgbClr val="9900CC"/>
    <a:srgbClr val="660066"/>
    <a:srgbClr val="00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8" autoAdjust="0"/>
    <p:restoredTop sz="93223" autoAdjust="0"/>
  </p:normalViewPr>
  <p:slideViewPr>
    <p:cSldViewPr>
      <p:cViewPr>
        <p:scale>
          <a:sx n="90" d="100"/>
          <a:sy n="90" d="100"/>
        </p:scale>
        <p:origin x="666" y="107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2784"/>
        <p:guide orient="horz" pos="3049"/>
        <p:guide orient="horz" pos="2786"/>
        <p:guide orient="horz" pos="3051"/>
        <p:guide pos="215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84347"/>
          </a:xfrm>
          <a:prstGeom prst="rect">
            <a:avLst/>
          </a:prstGeom>
        </p:spPr>
        <p:txBody>
          <a:bodyPr vert="horz" lIns="89662" tIns="44831" rIns="89662" bIns="4483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7"/>
          </a:xfrm>
          <a:prstGeom prst="rect">
            <a:avLst/>
          </a:prstGeom>
        </p:spPr>
        <p:txBody>
          <a:bodyPr vert="horz" lIns="89662" tIns="44831" rIns="89662" bIns="44831" rtlCol="0"/>
          <a:lstStyle>
            <a:lvl1pPr algn="r">
              <a:defRPr sz="1200"/>
            </a:lvl1pPr>
          </a:lstStyle>
          <a:p>
            <a:fld id="{439B03ED-CE4B-4DA6-901E-6DB999E15B9B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725488"/>
            <a:ext cx="4845050" cy="3633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2" tIns="44831" rIns="89662" bIns="448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601289"/>
            <a:ext cx="5486400" cy="4359117"/>
          </a:xfrm>
          <a:prstGeom prst="rect">
            <a:avLst/>
          </a:prstGeom>
        </p:spPr>
        <p:txBody>
          <a:bodyPr vert="horz" lIns="89662" tIns="44831" rIns="89662" bIns="4483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200898"/>
            <a:ext cx="2971800" cy="484347"/>
          </a:xfrm>
          <a:prstGeom prst="rect">
            <a:avLst/>
          </a:prstGeom>
        </p:spPr>
        <p:txBody>
          <a:bodyPr vert="horz" lIns="89662" tIns="44831" rIns="89662" bIns="4483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7"/>
          </a:xfrm>
          <a:prstGeom prst="rect">
            <a:avLst/>
          </a:prstGeom>
        </p:spPr>
        <p:txBody>
          <a:bodyPr vert="horz" lIns="89662" tIns="44831" rIns="89662" bIns="44831" rtlCol="0" anchor="b"/>
          <a:lstStyle>
            <a:lvl1pPr algn="r">
              <a:defRPr sz="1200"/>
            </a:lvl1pPr>
          </a:lstStyle>
          <a:p>
            <a:fld id="{7EDF9D07-BD19-426B-A07A-A4D8FACE0B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7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85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700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548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245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095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944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793" algn="l" defTabSz="12797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3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351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27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307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32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343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F9D07-BD19-426B-A07A-A4D8FACE0BFE}" type="slidenum">
              <a:rPr lang="it-IT" smtClean="0">
                <a:solidFill>
                  <a:prstClr val="black"/>
                </a:solidFill>
              </a:rPr>
              <a:pPr/>
              <a:t>47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85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F9D07-BD19-426B-A07A-A4D8FACE0BFE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48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F9D07-BD19-426B-A07A-A4D8FACE0BF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4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7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296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54641" fontAlgn="base">
              <a:spcBef>
                <a:spcPct val="0"/>
              </a:spcBef>
              <a:spcAft>
                <a:spcPct val="0"/>
              </a:spcAft>
              <a:defRPr/>
            </a:pPr>
            <a:fld id="{96377299-550F-447E-8AE1-D16839A7F152}" type="slidenum">
              <a:rPr lang="it-IT" smtClean="0"/>
              <a:pPr defTabSz="1254641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/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5379221"/>
            <a:ext cx="6048375" cy="509781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21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81B736-7344-4A08-BD0A-43A1E8B1D20A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270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D89AB7-D1E8-4918-B6B3-334AE5D255C0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83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17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568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F9D07-BD19-426B-A07A-A4D8FACE0BFE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244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D790-4C58-4FDD-BAFB-3501F6A2EFCF}" type="slidenum">
              <a:rPr lang="it-IT"/>
              <a:pPr/>
              <a:t>21</a:t>
            </a:fld>
            <a:endParaRPr lang="it-IT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860425"/>
            <a:ext cx="5664200" cy="4248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1" y="5379945"/>
            <a:ext cx="6048375" cy="50974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966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04"/>
            <a:ext cx="10881360" cy="205803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6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83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8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0054589" y="384502"/>
            <a:ext cx="3120391" cy="819213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93424" y="384502"/>
            <a:ext cx="9147811" cy="819213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11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79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9" y="6169669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8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69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5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3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2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0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59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67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59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93422" y="2240289"/>
            <a:ext cx="613410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040882" y="2240289"/>
            <a:ext cx="613410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12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45" indent="0">
              <a:buNone/>
              <a:defRPr sz="2700" b="1"/>
            </a:lvl2pPr>
            <a:lvl3pPr marL="1221692" indent="0">
              <a:buNone/>
              <a:defRPr sz="2400" b="1"/>
            </a:lvl3pPr>
            <a:lvl4pPr marL="1832539" indent="0">
              <a:buNone/>
              <a:defRPr sz="2100" b="1"/>
            </a:lvl4pPr>
            <a:lvl5pPr marL="2443384" indent="0">
              <a:buNone/>
              <a:defRPr sz="2100" b="1"/>
            </a:lvl5pPr>
            <a:lvl6pPr marL="3054231" indent="0">
              <a:buNone/>
              <a:defRPr sz="2100" b="1"/>
            </a:lvl6pPr>
            <a:lvl7pPr marL="3665077" indent="0">
              <a:buNone/>
              <a:defRPr sz="2100" b="1"/>
            </a:lvl7pPr>
            <a:lvl8pPr marL="4275923" indent="0">
              <a:buNone/>
              <a:defRPr sz="2100" b="1"/>
            </a:lvl8pPr>
            <a:lvl9pPr marL="4886769" indent="0">
              <a:buNone/>
              <a:defRPr sz="2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8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845" indent="0">
              <a:buNone/>
              <a:defRPr sz="2700" b="1"/>
            </a:lvl2pPr>
            <a:lvl3pPr marL="1221692" indent="0">
              <a:buNone/>
              <a:defRPr sz="2400" b="1"/>
            </a:lvl3pPr>
            <a:lvl4pPr marL="1832539" indent="0">
              <a:buNone/>
              <a:defRPr sz="2100" b="1"/>
            </a:lvl4pPr>
            <a:lvl5pPr marL="2443384" indent="0">
              <a:buNone/>
              <a:defRPr sz="2100" b="1"/>
            </a:lvl5pPr>
            <a:lvl6pPr marL="3054231" indent="0">
              <a:buNone/>
              <a:defRPr sz="2100" b="1"/>
            </a:lvl6pPr>
            <a:lvl7pPr marL="3665077" indent="0">
              <a:buNone/>
              <a:defRPr sz="2100" b="1"/>
            </a:lvl7pPr>
            <a:lvl8pPr marL="4275923" indent="0">
              <a:buNone/>
              <a:defRPr sz="2100" b="1"/>
            </a:lvl8pPr>
            <a:lvl9pPr marL="4886769" indent="0">
              <a:buNone/>
              <a:defRPr sz="2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8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26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33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58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2" y="382279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1" y="2009145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845" indent="0">
              <a:buNone/>
              <a:defRPr sz="1600"/>
            </a:lvl2pPr>
            <a:lvl3pPr marL="1221692" indent="0">
              <a:buNone/>
              <a:defRPr sz="1300"/>
            </a:lvl3pPr>
            <a:lvl4pPr marL="1832539" indent="0">
              <a:buNone/>
              <a:defRPr sz="1200"/>
            </a:lvl4pPr>
            <a:lvl5pPr marL="2443384" indent="0">
              <a:buNone/>
              <a:defRPr sz="1200"/>
            </a:lvl5pPr>
            <a:lvl6pPr marL="3054231" indent="0">
              <a:buNone/>
              <a:defRPr sz="1200"/>
            </a:lvl6pPr>
            <a:lvl7pPr marL="3665077" indent="0">
              <a:buNone/>
              <a:defRPr sz="1200"/>
            </a:lvl7pPr>
            <a:lvl8pPr marL="4275923" indent="0">
              <a:buNone/>
              <a:defRPr sz="1200"/>
            </a:lvl8pPr>
            <a:lvl9pPr marL="4886769" indent="0">
              <a:buNone/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4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845" indent="0">
              <a:buNone/>
              <a:defRPr sz="3700"/>
            </a:lvl2pPr>
            <a:lvl3pPr marL="1221692" indent="0">
              <a:buNone/>
              <a:defRPr sz="3200"/>
            </a:lvl3pPr>
            <a:lvl4pPr marL="1832539" indent="0">
              <a:buNone/>
              <a:defRPr sz="2700"/>
            </a:lvl4pPr>
            <a:lvl5pPr marL="2443384" indent="0">
              <a:buNone/>
              <a:defRPr sz="2700"/>
            </a:lvl5pPr>
            <a:lvl6pPr marL="3054231" indent="0">
              <a:buNone/>
              <a:defRPr sz="2700"/>
            </a:lvl6pPr>
            <a:lvl7pPr marL="3665077" indent="0">
              <a:buNone/>
              <a:defRPr sz="2700"/>
            </a:lvl7pPr>
            <a:lvl8pPr marL="4275923" indent="0">
              <a:buNone/>
              <a:defRPr sz="2700"/>
            </a:lvl8pPr>
            <a:lvl9pPr marL="4886769" indent="0">
              <a:buNone/>
              <a:defRPr sz="27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845" indent="0">
              <a:buNone/>
              <a:defRPr sz="1600"/>
            </a:lvl2pPr>
            <a:lvl3pPr marL="1221692" indent="0">
              <a:buNone/>
              <a:defRPr sz="1300"/>
            </a:lvl3pPr>
            <a:lvl4pPr marL="1832539" indent="0">
              <a:buNone/>
              <a:defRPr sz="1200"/>
            </a:lvl4pPr>
            <a:lvl5pPr marL="2443384" indent="0">
              <a:buNone/>
              <a:defRPr sz="1200"/>
            </a:lvl5pPr>
            <a:lvl6pPr marL="3054231" indent="0">
              <a:buNone/>
              <a:defRPr sz="1200"/>
            </a:lvl6pPr>
            <a:lvl7pPr marL="3665077" indent="0">
              <a:buNone/>
              <a:defRPr sz="1200"/>
            </a:lvl7pPr>
            <a:lvl8pPr marL="4275923" indent="0">
              <a:buNone/>
              <a:defRPr sz="1200"/>
            </a:lvl8pPr>
            <a:lvl9pPr marL="4886769" indent="0">
              <a:buNone/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00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69" tIns="61085" rIns="122169" bIns="61085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240289"/>
            <a:ext cx="11521440" cy="6336348"/>
          </a:xfrm>
          <a:prstGeom prst="rect">
            <a:avLst/>
          </a:prstGeom>
        </p:spPr>
        <p:txBody>
          <a:bodyPr vert="horz" lIns="122169" tIns="61085" rIns="122169" bIns="61085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40080" y="8898899"/>
            <a:ext cx="2987040" cy="51117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F5E2-032A-491F-A043-A2674F9D864E}" type="datetimeFigureOut">
              <a:rPr lang="it-IT" smtClean="0"/>
              <a:pPr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73880" y="8898899"/>
            <a:ext cx="4053840" cy="51117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74480" y="8898899"/>
            <a:ext cx="2987040" cy="511175"/>
          </a:xfrm>
          <a:prstGeom prst="rect">
            <a:avLst/>
          </a:prstGeom>
        </p:spPr>
        <p:txBody>
          <a:bodyPr vert="horz" lIns="122169" tIns="61085" rIns="122169" bIns="6108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8578-89EC-498A-AC24-B7B6202FB6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53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2169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134" indent="-458134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625" indent="-381780" algn="l" defTabSz="12216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116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7961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8808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9655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0500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1347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2192" indent="-305423" algn="l" defTabSz="12216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845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692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539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384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231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077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5923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6769" algn="l" defTabSz="122169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9D2439B3-1966-4888-B456-70834E92ADB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3007"/>
            <a:ext cx="12801600" cy="287538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CA28AE4F-412E-4E4D-AA12-4E5D16F8843F}"/>
              </a:ext>
            </a:extLst>
          </p:cNvPr>
          <p:cNvSpPr txBox="1"/>
          <p:nvPr/>
        </p:nvSpPr>
        <p:spPr>
          <a:xfrm>
            <a:off x="136104" y="192088"/>
            <a:ext cx="12529392" cy="25922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280120" y="336104"/>
            <a:ext cx="12313368" cy="23042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52128" y="408112"/>
            <a:ext cx="12169352" cy="2160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96144" y="552128"/>
            <a:ext cx="11881320" cy="1872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8500" y="696144"/>
            <a:ext cx="11463020" cy="1576580"/>
          </a:xfr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defTabSz="1279700"/>
            <a:r>
              <a:rPr lang="it-IT" sz="2800" dirty="0">
                <a:solidFill>
                  <a:schemeClr val="tx1"/>
                </a:solidFill>
              </a:rPr>
              <a:t/>
            </a:r>
            <a:br>
              <a:rPr lang="it-IT" sz="2800" dirty="0">
                <a:solidFill>
                  <a:schemeClr val="tx1"/>
                </a:solidFill>
              </a:rPr>
            </a:br>
            <a:endParaRPr lang="it-IT" sz="25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00074" y="840160"/>
            <a:ext cx="11203026" cy="1296144"/>
          </a:xfrm>
          <a:prstGeom prst="rect">
            <a:avLst/>
          </a:prstGeom>
          <a:solidFill>
            <a:srgbClr val="CC66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72208" y="984176"/>
            <a:ext cx="10829318" cy="1032622"/>
          </a:xfrm>
          <a:prstGeom prst="rect">
            <a:avLst/>
          </a:prstGeom>
          <a:solidFill>
            <a:srgbClr val="FF0000"/>
          </a:solidFill>
          <a:ln w="15875">
            <a:noFill/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vert="horz" lIns="127985" tIns="63994" rIns="127985" bIns="63994" rtlCol="0" anchor="ctr">
            <a:normAutofit fontScale="92500" lnSpcReduction="20000"/>
          </a:bodyPr>
          <a:lstStyle/>
          <a:p>
            <a:pPr algn="ctr" defTabSz="1279852">
              <a:spcBef>
                <a:spcPct val="0"/>
              </a:spcBef>
            </a:pPr>
            <a:endParaRPr lang="it-IT" sz="1800" b="1" dirty="0"/>
          </a:p>
          <a:p>
            <a:pPr algn="ctr" defTabSz="1279852">
              <a:spcBef>
                <a:spcPct val="0"/>
              </a:spcBef>
            </a:pPr>
            <a:r>
              <a:rPr lang="it-IT" sz="1800" b="1" dirty="0"/>
              <a:t>ISTITUTO COMPRENSIVO “ CAPUANA-PARDO”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SCUOLA DELL’INFANZIA, PRIMARIA E SECONDARIA DI I GRADO</a:t>
            </a:r>
            <a:br>
              <a:rPr lang="it-IT" sz="1800" dirty="0"/>
            </a:br>
            <a:r>
              <a:rPr lang="it-IT" sz="1800" dirty="0"/>
              <a:t>CASTELVETRANO</a:t>
            </a:r>
          </a:p>
          <a:p>
            <a:pPr algn="ctr" defTabSz="1279852">
              <a:spcBef>
                <a:spcPct val="0"/>
              </a:spcBef>
            </a:pPr>
            <a:endParaRPr lang="it-IT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0080" y="2712368"/>
            <a:ext cx="11475760" cy="65173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sz="3000" b="1" dirty="0"/>
          </a:p>
          <a:p>
            <a:pPr algn="ctr">
              <a:buNone/>
            </a:pPr>
            <a:r>
              <a:rPr lang="it-IT" sz="3000" b="1" dirty="0"/>
              <a:t>TRIENNIO 2019\2022</a:t>
            </a:r>
            <a:endParaRPr lang="it-IT" sz="3000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3200" b="1" dirty="0"/>
              <a:t>CURRICOLO VERTICALE </a:t>
            </a:r>
            <a:r>
              <a:rPr lang="it-IT" sz="3200" b="1" dirty="0" err="1"/>
              <a:t>D’ISTITUTO</a:t>
            </a:r>
            <a:endParaRPr lang="it-IT" sz="3200" b="1" dirty="0"/>
          </a:p>
          <a:p>
            <a:pPr algn="ctr">
              <a:buNone/>
            </a:pPr>
            <a:r>
              <a:rPr lang="it-IT" sz="3200" b="1" dirty="0"/>
              <a:t>Programmazione interdipartimentale verticale e trasversale</a:t>
            </a:r>
          </a:p>
          <a:p>
            <a:pPr algn="ctr">
              <a:buNone/>
            </a:pPr>
            <a:r>
              <a:rPr lang="it-IT" sz="3200" dirty="0"/>
              <a:t>Allegato 8</a:t>
            </a:r>
          </a:p>
          <a:p>
            <a:pPr algn="ctr"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r>
              <a:rPr lang="it-IT" sz="3200" dirty="0"/>
              <a:t>Dipartimenti N. 1-2-3-4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 marL="266700" indent="-266700">
              <a:buNone/>
            </a:pPr>
            <a:endParaRPr lang="it-IT" sz="1800" dirty="0"/>
          </a:p>
          <a:p>
            <a:pPr marL="266700" indent="-266700">
              <a:buNone/>
            </a:pPr>
            <a:endParaRPr lang="it-IT" sz="1800" dirty="0"/>
          </a:p>
          <a:p>
            <a:pPr>
              <a:buNone/>
            </a:pPr>
            <a:endParaRPr lang="it-IT" sz="1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56754" y="3576464"/>
            <a:ext cx="11044772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7155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92772"/>
              </p:ext>
            </p:extLst>
          </p:nvPr>
        </p:nvGraphicFramePr>
        <p:xfrm>
          <a:off x="568153" y="-75122"/>
          <a:ext cx="12233448" cy="935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2) Utilizzare  la ricerca  e gli strumenti di indagine scientifica per lo svolgimento di un compito in qualunque contesto di vita reale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None/>
                      </a:pPr>
                      <a:r>
                        <a:rPr lang="it-IT" sz="1200" b="1" dirty="0"/>
                        <a:t>2A</a:t>
                      </a:r>
                      <a:r>
                        <a:rPr lang="it-IT" sz="1200" baseline="0" dirty="0"/>
                        <a:t> </a:t>
                      </a:r>
                      <a:r>
                        <a:rPr lang="it-IT" sz="1200" dirty="0"/>
                        <a:t>Localizzare e collocare oggetti e persone in situazioni spaziali</a:t>
                      </a:r>
                    </a:p>
                    <a:p>
                      <a:pPr marL="171450" indent="-171450" algn="just">
                        <a:buFontTx/>
                        <a:buNone/>
                      </a:pPr>
                      <a:r>
                        <a:rPr lang="it-IT" sz="1200" b="1" dirty="0"/>
                        <a:t>2B</a:t>
                      </a:r>
                      <a:r>
                        <a:rPr lang="it-IT" sz="1200" dirty="0"/>
                        <a:t>  Descrivere e spiegare fatti e fenomeni</a:t>
                      </a:r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Descrivere e spiegare  fatti e fenomeni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2B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problemi che possano essere affrontati con l’indagine scientifica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semplici contesti, utilizzare i risultati della ricerca scientifica come prove a supporto di affermazioni e conclusioni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Descrivere, spiegare e prevedere fatti e fenomeni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2B Riconoscere e comunicare problemi che possano essere affrontati con l’indagine scientifica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 la guida dell’insegnante, utilizzare i risultati della ricerca scientifica come prove a supporto di affermazioni e conclusioni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Descrivere, spiegare e prevedere fatti e fenomeni</a:t>
                      </a:r>
                    </a:p>
                    <a:p>
                      <a:pPr marL="177800" indent="-177800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2B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Riconoscere e comunicare problemi che possano essere affrontati con l’indagine scientifica</a:t>
                      </a:r>
                    </a:p>
                    <a:p>
                      <a:pPr marL="177800" indent="-177800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Utilizzare i risultati della ricerca scientifica come prove a supporto di affermazioni e conclusioni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Conversazioni,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time, giochi con regole e schede strutturali.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metodo scientifico. Avvio al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di statistica. La misurazione.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metodo scientifico.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di statistica. La misurazione.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metodo scientifico.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di statistica. La misurazione.</a:t>
                      </a: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44665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4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SCIENZA E TECNOLOGIA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39763" y="1200150"/>
            <a:ext cx="11391900" cy="328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 defTabSz="1279700" fontAlgn="auto">
              <a:spcBef>
                <a:spcPts val="0"/>
              </a:spcBef>
              <a:spcAft>
                <a:spcPts val="0"/>
              </a:spcAft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  <a:defRPr/>
            </a:pP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COMPETENZA CHIAVE EUROPEA:  COMPETENZE IN MATERIA DI CITTADINANZA</a:t>
            </a:r>
          </a:p>
        </p:txBody>
      </p:sp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4888632" y="1776264"/>
            <a:ext cx="1588" cy="57467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2543175" y="4008512"/>
            <a:ext cx="7169993" cy="7861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887913" y="3937000"/>
            <a:ext cx="0" cy="129857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3808413" y="5235575"/>
            <a:ext cx="3024187" cy="738607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91387" tIns="45692" rIns="91387" bIns="45692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prstClr val="black"/>
                </a:solidFill>
              </a:rPr>
              <a:t>2)Partecipare in modo costruttivo alle attività civiche nel rispetto delle regole condivise. </a:t>
            </a: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7072858" y="5026099"/>
            <a:ext cx="2305050" cy="1369549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6788" algn="l"/>
                <a:tab pos="1933575" algn="l"/>
              </a:tabLst>
            </a:pPr>
            <a:r>
              <a:rPr lang="it-IT" sz="1300" b="1" dirty="0">
                <a:latin typeface="Calibri" pitchFamily="34" charset="0"/>
                <a:ea typeface="Microsoft YaHei"/>
                <a:cs typeface="Microsoft YaHei"/>
              </a:rPr>
              <a:t>3</a:t>
            </a:r>
            <a:r>
              <a:rPr lang="it-IT" sz="1400" b="1" dirty="0">
                <a:latin typeface="Calibri" pitchFamily="34" charset="0"/>
              </a:rPr>
              <a:t>) Intervenire sulla realtà, impegnandosi efficacemente per conseguire lo sviluppo sostenibile della società. </a:t>
            </a:r>
          </a:p>
          <a:p>
            <a:pPr algn="ctr">
              <a:tabLst>
                <a:tab pos="966788" algn="l"/>
                <a:tab pos="1933575" algn="l"/>
              </a:tabLst>
            </a:pPr>
            <a:endParaRPr lang="it-IT" sz="1300" b="1" dirty="0"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808512" y="2424336"/>
            <a:ext cx="2159000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4106" name="Line 12"/>
          <p:cNvSpPr>
            <a:spLocks noChangeShapeType="1"/>
          </p:cNvSpPr>
          <p:nvPr/>
        </p:nvSpPr>
        <p:spPr bwMode="auto">
          <a:xfrm flipH="1" flipV="1">
            <a:off x="4744616" y="2208312"/>
            <a:ext cx="147638" cy="14922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 flipV="1">
            <a:off x="4890666" y="2208312"/>
            <a:ext cx="142875" cy="149225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4108" name="Line 20"/>
          <p:cNvSpPr>
            <a:spLocks noChangeShapeType="1"/>
          </p:cNvSpPr>
          <p:nvPr/>
        </p:nvSpPr>
        <p:spPr bwMode="auto">
          <a:xfrm flipH="1">
            <a:off x="4887903" y="2928392"/>
            <a:ext cx="728" cy="111655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4109" name="Line 5"/>
          <p:cNvSpPr>
            <a:spLocks noChangeShapeType="1"/>
          </p:cNvSpPr>
          <p:nvPr/>
        </p:nvSpPr>
        <p:spPr bwMode="auto">
          <a:xfrm flipH="1">
            <a:off x="9713168" y="4008512"/>
            <a:ext cx="0" cy="313213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071563" y="5026099"/>
            <a:ext cx="2449512" cy="136954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prstClr val="black"/>
                </a:solidFill>
              </a:rPr>
              <a:t>1)Conoscere e comprendere le strutture e i concetti sociali, economici, giuridici e politici.</a:t>
            </a:r>
          </a:p>
        </p:txBody>
      </p:sp>
      <p:cxnSp>
        <p:nvCxnSpPr>
          <p:cNvPr id="22" name="Connettore 1 21"/>
          <p:cNvCxnSpPr>
            <a:stCxn id="9219" idx="0"/>
          </p:cNvCxnSpPr>
          <p:nvPr/>
        </p:nvCxnSpPr>
        <p:spPr>
          <a:xfrm flipH="1">
            <a:off x="2541589" y="4016373"/>
            <a:ext cx="1586" cy="89059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</p:cxnSp>
      <p:sp>
        <p:nvSpPr>
          <p:cNvPr id="27" name="Rettangolo 26"/>
          <p:cNvSpPr/>
          <p:nvPr/>
        </p:nvSpPr>
        <p:spPr>
          <a:xfrm>
            <a:off x="8346157" y="7104856"/>
            <a:ext cx="2808288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/>
              <a:t>494</a:t>
            </a:r>
          </a:p>
        </p:txBody>
      </p:sp>
      <p:cxnSp>
        <p:nvCxnSpPr>
          <p:cNvPr id="9223" name="Connettore 1 9222"/>
          <p:cNvCxnSpPr/>
          <p:nvPr/>
        </p:nvCxnSpPr>
        <p:spPr>
          <a:xfrm>
            <a:off x="8273008" y="4008512"/>
            <a:ext cx="0" cy="989012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14" name="CasellaDiTesto 9229"/>
          <p:cNvSpPr txBox="1">
            <a:spLocks noChangeArrowheads="1"/>
          </p:cNvSpPr>
          <p:nvPr/>
        </p:nvSpPr>
        <p:spPr bwMode="auto">
          <a:xfrm>
            <a:off x="8489032" y="7104856"/>
            <a:ext cx="2808288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 dirty="0">
                <a:latin typeface="Calibri" pitchFamily="34" charset="0"/>
              </a:rPr>
              <a:t>4) Comprendere l’importanza dei valori etici e religiosi per una consapevole crescita del senso morale e civile, responsabile e solidale.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3"/>
          <p:cNvSpPr txBox="1">
            <a:spLocks noChangeArrowheads="1"/>
          </p:cNvSpPr>
          <p:nvPr/>
        </p:nvSpPr>
        <p:spPr bwMode="auto">
          <a:xfrm>
            <a:off x="-4763" y="-29980"/>
            <a:ext cx="12801601" cy="328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 </a:t>
            </a: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600" b="1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sp>
        <p:nvSpPr>
          <p:cNvPr id="5123" name="CasellaDiTesto 4"/>
          <p:cNvSpPr txBox="1">
            <a:spLocks noChangeArrowheads="1"/>
          </p:cNvSpPr>
          <p:nvPr/>
        </p:nvSpPr>
        <p:spPr bwMode="auto">
          <a:xfrm>
            <a:off x="423863" y="407988"/>
            <a:ext cx="2822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2000">
                <a:latin typeface="Calibri" pitchFamily="34" charset="0"/>
              </a:rPr>
              <a:t>Scuola</a:t>
            </a:r>
            <a:r>
              <a:rPr lang="it-IT">
                <a:latin typeface="Calibri" pitchFamily="34" charset="0"/>
              </a:rPr>
              <a:t> </a:t>
            </a:r>
            <a:r>
              <a:rPr lang="it-IT" sz="2000">
                <a:latin typeface="Calibri" pitchFamily="34" charset="0"/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1788" y="623888"/>
            <a:ext cx="504825" cy="20161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125" name="CasellaDiTesto 6"/>
          <p:cNvSpPr txBox="1">
            <a:spLocks noChangeArrowheads="1"/>
          </p:cNvSpPr>
          <p:nvPr/>
        </p:nvSpPr>
        <p:spPr bwMode="auto">
          <a:xfrm>
            <a:off x="4240213" y="479425"/>
            <a:ext cx="5357812" cy="3762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600" dirty="0">
                <a:latin typeface="Calibri" pitchFamily="34" charset="0"/>
              </a:rPr>
              <a:t>Campi di esperienza:  </a:t>
            </a:r>
            <a:r>
              <a:rPr lang="it-IT" sz="1600" b="1" dirty="0">
                <a:latin typeface="Calibri" pitchFamily="34" charset="0"/>
              </a:rPr>
              <a:t>TUTTI</a:t>
            </a:r>
          </a:p>
        </p:txBody>
      </p:sp>
      <p:sp>
        <p:nvSpPr>
          <p:cNvPr id="5126" name="CasellaDiTesto 7"/>
          <p:cNvSpPr txBox="1">
            <a:spLocks noChangeArrowheads="1"/>
          </p:cNvSpPr>
          <p:nvPr/>
        </p:nvSpPr>
        <p:spPr bwMode="auto">
          <a:xfrm>
            <a:off x="784225" y="912813"/>
            <a:ext cx="1944688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2000">
                <a:latin typeface="Calibri" pitchFamily="34" charset="0"/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1788" y="1055688"/>
            <a:ext cx="504825" cy="20161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128" name="CasellaDiTesto 9"/>
          <p:cNvSpPr txBox="1">
            <a:spLocks noChangeArrowheads="1"/>
          </p:cNvSpPr>
          <p:nvPr/>
        </p:nvSpPr>
        <p:spPr bwMode="auto">
          <a:xfrm>
            <a:off x="4240213" y="912813"/>
            <a:ext cx="5329237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600" dirty="0">
                <a:latin typeface="Calibri" pitchFamily="34" charset="0"/>
              </a:rPr>
              <a:t>Discipline di riferimento: </a:t>
            </a:r>
            <a:r>
              <a:rPr lang="it-IT" sz="1600" b="1" dirty="0">
                <a:latin typeface="Calibri" pitchFamily="34" charset="0"/>
              </a:rPr>
              <a:t>TUTTE</a:t>
            </a:r>
          </a:p>
        </p:txBody>
      </p:sp>
      <p:sp>
        <p:nvSpPr>
          <p:cNvPr id="5129" name="CasellaDiTesto 10"/>
          <p:cNvSpPr txBox="1">
            <a:spLocks noChangeArrowheads="1"/>
          </p:cNvSpPr>
          <p:nvPr/>
        </p:nvSpPr>
        <p:spPr bwMode="auto">
          <a:xfrm>
            <a:off x="279400" y="1344613"/>
            <a:ext cx="2973388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2000">
                <a:latin typeface="Calibri" pitchFamily="34" charset="0"/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1788" y="1487488"/>
            <a:ext cx="504825" cy="20161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131" name="CasellaDiTesto 12"/>
          <p:cNvSpPr txBox="1">
            <a:spLocks noChangeArrowheads="1"/>
          </p:cNvSpPr>
          <p:nvPr/>
        </p:nvSpPr>
        <p:spPr bwMode="auto">
          <a:xfrm>
            <a:off x="4240213" y="1344613"/>
            <a:ext cx="5329237" cy="37465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600" dirty="0">
                <a:latin typeface="Calibri" pitchFamily="34" charset="0"/>
              </a:rPr>
              <a:t>Discipline di riferimento: </a:t>
            </a:r>
            <a:r>
              <a:rPr lang="it-IT" sz="1600" b="1" dirty="0">
                <a:latin typeface="Calibri" pitchFamily="34" charset="0"/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127969" tIns="63986" rIns="127969" bIns="63986">
            <a:spAutoFit/>
          </a:bodyPr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700" b="1" dirty="0">
                <a:latin typeface="+mn-lt"/>
              </a:rPr>
              <a:t>TRAGUARDI PER LO SVILUPPO DELLE COMPETENZE</a:t>
            </a:r>
          </a:p>
        </p:txBody>
      </p:sp>
      <p:sp>
        <p:nvSpPr>
          <p:cNvPr id="5135" name="CasellaDiTesto 14"/>
          <p:cNvSpPr txBox="1">
            <a:spLocks noChangeArrowheads="1"/>
          </p:cNvSpPr>
          <p:nvPr/>
        </p:nvSpPr>
        <p:spPr bwMode="auto">
          <a:xfrm>
            <a:off x="0" y="2208213"/>
            <a:ext cx="4168775" cy="3286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300" b="1">
                <a:latin typeface="Calibri" pitchFamily="34" charset="0"/>
              </a:rPr>
              <a:t>TRAGUARDI AL TERMINE DELLA SC. DELL’INFANZIA </a:t>
            </a:r>
          </a:p>
        </p:txBody>
      </p:sp>
      <p:sp>
        <p:nvSpPr>
          <p:cNvPr id="5136" name="CasellaDiTesto 15"/>
          <p:cNvSpPr txBox="1">
            <a:spLocks noChangeArrowheads="1"/>
          </p:cNvSpPr>
          <p:nvPr/>
        </p:nvSpPr>
        <p:spPr bwMode="auto">
          <a:xfrm>
            <a:off x="4240213" y="2208213"/>
            <a:ext cx="3830637" cy="328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300" b="1">
                <a:latin typeface="Calibri" pitchFamily="34" charset="0"/>
              </a:rPr>
              <a:t>TRAGUARDI AL TERMINE DELLA SC. PRIMARIA</a:t>
            </a:r>
          </a:p>
        </p:txBody>
      </p:sp>
      <p:sp>
        <p:nvSpPr>
          <p:cNvPr id="5137" name="CasellaDiTesto 16"/>
          <p:cNvSpPr txBox="1">
            <a:spLocks noChangeArrowheads="1"/>
          </p:cNvSpPr>
          <p:nvPr/>
        </p:nvSpPr>
        <p:spPr bwMode="auto">
          <a:xfrm>
            <a:off x="8129588" y="2208213"/>
            <a:ext cx="4672012" cy="32861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r>
              <a:rPr lang="it-IT" sz="1300" b="1">
                <a:latin typeface="Calibri" pitchFamily="34" charset="0"/>
              </a:rPr>
              <a:t>TRAGUARDI AL TERMINE DELLA SC. SEC DI    I  GRADO</a:t>
            </a:r>
          </a:p>
        </p:txBody>
      </p:sp>
      <p:sp>
        <p:nvSpPr>
          <p:cNvPr id="5138" name="CasellaDiTesto 24"/>
          <p:cNvSpPr txBox="1">
            <a:spLocks noChangeArrowheads="1"/>
          </p:cNvSpPr>
          <p:nvPr/>
        </p:nvSpPr>
        <p:spPr bwMode="auto">
          <a:xfrm>
            <a:off x="855663" y="5808663"/>
            <a:ext cx="3327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9263" y="2587625"/>
            <a:ext cx="3786187" cy="70135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>
            <a:spAutoFit/>
          </a:bodyPr>
          <a:lstStyle/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1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L'alunno riconosce elementi significativi del passato del suo ambiente di vita.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L’alunno  agisce in modo responsabile, rispettando gli altri.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2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 algn="just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Assume responsabilmente atteggiamenti, ruoli e comportamenti di partecipazione attiva e comunitaria 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Riconosce e rispetta le regole del vivere comune.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Riconosce i meccanismi , i sistemi e le organizzazioni  che regolano i rapporti tra i cittadini, a livello locale e nazionale	.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3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 algn="just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Riconosce ed esplora in modo via via più approfondito le tracce storiche presenti nel territorio e comprende l’importanza del patrimonio artistico e culturale come bene comune da difendere e rispettare .</a:t>
            </a:r>
          </a:p>
          <a:p>
            <a:pPr algn="just">
              <a:defRPr/>
            </a:pPr>
            <a:endParaRPr lang="it-IT" sz="1200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4</a:t>
            </a:r>
          </a:p>
          <a:p>
            <a:pPr algn="just">
              <a:buFont typeface="Calibri" pitchFamily="34" charset="0"/>
              <a:buAutoNum type="romanUcPeriod"/>
              <a:defRPr/>
            </a:pPr>
            <a:endParaRPr lang="it-IT" sz="1200" dirty="0">
              <a:latin typeface="Calibri" pitchFamily="34" charset="0"/>
            </a:endParaRPr>
          </a:p>
          <a:p>
            <a:pPr marL="285750" indent="-285750" algn="just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Comprende il legame  esistente tra i  valori squisitamente religiosi  e quelli </a:t>
            </a:r>
            <a:r>
              <a:rPr lang="it-IT" sz="1200" dirty="0" err="1">
                <a:latin typeface="Calibri" pitchFamily="34" charset="0"/>
              </a:rPr>
              <a:t>etico-sociali</a:t>
            </a:r>
            <a:r>
              <a:rPr lang="it-IT" sz="1200" dirty="0">
                <a:latin typeface="Calibri" pitchFamily="34" charset="0"/>
              </a:rPr>
              <a:t>, che stanno alla base di una responsabile e solidale convivenza civile.</a:t>
            </a:r>
          </a:p>
          <a:p>
            <a:pPr marL="285750" indent="-285750" algn="just">
              <a:buFont typeface="+mj-lt"/>
              <a:buAutoNum type="romanUcPeriod"/>
              <a:defRPr/>
            </a:pPr>
            <a:r>
              <a:rPr lang="it-IT" sz="1200" dirty="0">
                <a:latin typeface="Calibri" pitchFamily="34" charset="0"/>
              </a:rPr>
              <a:t>Riconosce i principi che costituiscono il fondamento etico  delle società (equità, libertà, coesione sociale), sanciti dalla Costituzione, dal diritto nazionale  e dalle Carte internazionali.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525370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>
            <a:spAutoFit/>
          </a:bodyPr>
          <a:lstStyle/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1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Sviluppa il senso dell’identità personale, percepisce le proprie esigenze e i propri sentimenti , sa esprimerli in modo  sempre più adeguato</a:t>
            </a:r>
          </a:p>
          <a:p>
            <a:pPr>
              <a:defRPr/>
            </a:pPr>
            <a:endParaRPr lang="it-IT" sz="12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II     Sa di avere una storia personale e familiare, conosce le  </a:t>
            </a:r>
          </a:p>
          <a:p>
            <a:pPr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        tradizioni della famiglia, della comunità   e le mette a </a:t>
            </a:r>
          </a:p>
          <a:p>
            <a:pPr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        confronto con  altre.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Si confronta con gli altri in modo costruttivo.</a:t>
            </a:r>
          </a:p>
          <a:p>
            <a:pPr marL="285750" indent="-285750">
              <a:buFont typeface="+mj-lt"/>
              <a:buAutoNum type="romanUcPeriod"/>
              <a:defRPr/>
            </a:pPr>
            <a:endParaRPr lang="it-IT" sz="1200" dirty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defRPr/>
            </a:pPr>
            <a:endParaRPr lang="it-IT" sz="1200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2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Il bambino raggiunge  una prima consapevolezza dei propri diritti e doveri, delle regole del vivere insieme.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specifica 3</a:t>
            </a:r>
          </a:p>
          <a:p>
            <a:pPr algn="just">
              <a:defRPr/>
            </a:pPr>
            <a:endParaRPr lang="it-IT" sz="1200" b="1" u="sng" dirty="0">
              <a:latin typeface="Calibri" pitchFamily="34" charset="0"/>
            </a:endParaRPr>
          </a:p>
          <a:p>
            <a:pPr marL="285750" indent="-285750" algn="just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Comprende il significato della vita che lo circonda e riflette sul senso e sulle conseguenze delle sue azioni. </a:t>
            </a:r>
            <a:endParaRPr lang="it-IT" sz="1200" dirty="0">
              <a:latin typeface="Calibri" pitchFamily="34" charset="0"/>
            </a:endParaRPr>
          </a:p>
          <a:p>
            <a:pPr algn="just">
              <a:defRPr/>
            </a:pPr>
            <a:r>
              <a:rPr lang="it-IT" sz="1200" b="1" u="sng" dirty="0">
                <a:latin typeface="Calibri" pitchFamily="34" charset="0"/>
              </a:rPr>
              <a:t>Competenza  specifica 4</a:t>
            </a:r>
            <a:r>
              <a:rPr lang="it-IT" sz="1200" b="1" u="sng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it-IT" sz="1200" b="1" u="sng" dirty="0">
              <a:latin typeface="Calibri" pitchFamily="34" charset="0"/>
            </a:endParaRPr>
          </a:p>
          <a:p>
            <a:pPr algn="just">
              <a:defRPr/>
            </a:pPr>
            <a:endParaRPr lang="it-IT" sz="1200" dirty="0">
              <a:latin typeface="Calibri" pitchFamily="34" charset="0"/>
            </a:endParaRP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solidFill>
                  <a:srgbClr val="000000"/>
                </a:solidFill>
                <a:latin typeface="Calibri" pitchFamily="34" charset="0"/>
              </a:rPr>
              <a:t>Il bambino  pone domande sui temi esistenziali e religiosi, sulle diversità culturali, su ciò che è bene o male, sulla giustizia.</a:t>
            </a:r>
            <a:endParaRPr lang="it-IT" sz="1200" dirty="0">
              <a:latin typeface="Calibri" pitchFamily="34" charset="0"/>
            </a:endParaRPr>
          </a:p>
          <a:p>
            <a:pPr>
              <a:defRPr/>
            </a:pPr>
            <a:r>
              <a:rPr lang="it-IT" sz="900" b="1" u="sng" dirty="0">
                <a:latin typeface="Calibri" pitchFamily="34" charset="0"/>
              </a:rPr>
              <a:t> </a:t>
            </a:r>
            <a:endParaRPr lang="it-IT" sz="900" dirty="0">
              <a:latin typeface="Calibri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8128992" y="2568352"/>
            <a:ext cx="4672608" cy="7032848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ln w="76200">
                <a:solidFill>
                  <a:srgbClr val="00B050"/>
                </a:solidFill>
              </a:ln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8128992" y="2568352"/>
            <a:ext cx="4672608" cy="6042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200" b="1" u="sng" dirty="0">
                <a:latin typeface="+mj-lt"/>
              </a:rPr>
              <a:t>Competenza specifica 1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Usa le conoscenze e le abilità per orientarsi nella complessità del presente, comprende opinioni e culture diverse, capisce i problemi fondamentali del mondo contemporaneo</a:t>
            </a:r>
          </a:p>
          <a:p>
            <a:pPr>
              <a:defRPr/>
            </a:pPr>
            <a:r>
              <a:rPr lang="it-IT" sz="1200" dirty="0">
                <a:latin typeface="+mj-lt"/>
              </a:rPr>
              <a:t>.</a:t>
            </a:r>
          </a:p>
          <a:p>
            <a:pPr>
              <a:defRPr/>
            </a:pPr>
            <a:r>
              <a:rPr lang="it-IT" sz="1200" dirty="0">
                <a:latin typeface="+mj-lt"/>
              </a:rPr>
              <a:t> </a:t>
            </a:r>
            <a:r>
              <a:rPr lang="it-IT" sz="1200" b="1" u="sng" dirty="0">
                <a:latin typeface="+mj-lt"/>
              </a:rPr>
              <a:t>Competenza specifica 2</a:t>
            </a:r>
          </a:p>
          <a:p>
            <a:pPr>
              <a:defRPr/>
            </a:pPr>
            <a:endParaRPr lang="it-IT" sz="1200" b="1" u="sng" dirty="0">
              <a:latin typeface="+mj-lt"/>
            </a:endParaRP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Si confronta con la complessità dell’esistenza ed impara a dare valore ai propri comportamenti per relazionarsi in maniera armoniosa con gli altri, con il mondo che lo circonda.</a:t>
            </a:r>
          </a:p>
          <a:p>
            <a:pPr>
              <a:defRPr/>
            </a:pPr>
            <a:endParaRPr lang="it-IT" sz="1200" dirty="0">
              <a:latin typeface="+mj-lt"/>
            </a:endParaRPr>
          </a:p>
          <a:p>
            <a:pPr>
              <a:defRPr/>
            </a:pPr>
            <a:r>
              <a:rPr lang="it-IT" sz="1200" b="1" u="sng" dirty="0">
                <a:latin typeface="+mj-lt"/>
              </a:rPr>
              <a:t>Competenza specifica 3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Conosce aspetti del patrimonio culturale italiano e dell’umanità e li sa mettere in relazione con i fenomeni storici studiati.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Riconosce nei paesaggi europei e mondiali, raffrontandoli in particolare a quelli italiani, gli elementi fisici significativi e le emergenze storiche, artistiche e architettoniche come patrimonio naturale e culturale da tutelare e valorizzare.</a:t>
            </a:r>
          </a:p>
          <a:p>
            <a:pPr marL="285750" indent="-285750">
              <a:defRPr/>
            </a:pPr>
            <a:endParaRPr lang="it-IT" sz="1200" dirty="0">
              <a:latin typeface="+mj-lt"/>
            </a:endParaRPr>
          </a:p>
          <a:p>
            <a:pPr>
              <a:defRPr/>
            </a:pPr>
            <a:r>
              <a:rPr lang="it-IT" sz="1200" b="1" u="sng" dirty="0">
                <a:latin typeface="+mj-lt"/>
              </a:rPr>
              <a:t>Competenza specifica 4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Riconosce i meccanismi, i sistemi e le organizzazioni che regolano i rapporti tra i cittadini e i principi che costituiscono il fondamento etico delle società, sanciti dalla costituzione, dal diritto nazionale e dalle Carte internazionali.</a:t>
            </a:r>
          </a:p>
          <a:p>
            <a:pPr marL="285750" indent="-285750">
              <a:buFont typeface="+mj-lt"/>
              <a:buAutoNum type="romanUcPeriod"/>
              <a:defRPr/>
            </a:pPr>
            <a:r>
              <a:rPr lang="it-IT" sz="1200" dirty="0">
                <a:latin typeface="+mj-lt"/>
              </a:rPr>
              <a:t>Si pone domande di senso in vista di un libero e responsabile progetto di vita, sviluppando un’identità capace di accoglienza.</a:t>
            </a:r>
          </a:p>
          <a:p>
            <a:pPr marL="285750" indent="-285750">
              <a:buFont typeface="+mj-lt"/>
              <a:buAutoNum type="romanUcPeriod"/>
              <a:defRPr/>
            </a:pPr>
            <a:endParaRPr lang="it-IT" sz="900" dirty="0">
              <a:latin typeface="+mj-lt"/>
            </a:endParaRPr>
          </a:p>
          <a:p>
            <a:pPr marL="285750" indent="-285750">
              <a:buFont typeface="+mj-lt"/>
              <a:buAutoNum type="romanUcPeriod"/>
              <a:defRPr/>
            </a:pPr>
            <a:endParaRPr lang="it-IT" sz="900" dirty="0">
              <a:latin typeface="+mj-lt"/>
            </a:endParaRPr>
          </a:p>
          <a:p>
            <a:pPr marL="285750" indent="-285750">
              <a:buFont typeface="+mj-lt"/>
              <a:buAutoNum type="romanUcPeriod"/>
              <a:defRPr/>
            </a:pPr>
            <a:endParaRPr lang="it-IT" sz="900" dirty="0">
              <a:latin typeface="+mj-lt"/>
            </a:endParaRPr>
          </a:p>
          <a:p>
            <a:pPr marL="285750" indent="-285750">
              <a:buFont typeface="+mj-lt"/>
              <a:buAutoNum type="romanUcPeriod"/>
              <a:defRPr/>
            </a:pPr>
            <a:endParaRPr lang="it-IT" sz="900" dirty="0">
              <a:latin typeface="+mj-lt"/>
            </a:endParaRPr>
          </a:p>
          <a:p>
            <a:pPr marL="285750" indent="-285750">
              <a:buFont typeface="+mj-lt"/>
              <a:buAutoNum type="romanUcPeriod"/>
              <a:defRPr/>
            </a:pPr>
            <a:endParaRPr lang="it-IT" sz="900" dirty="0">
              <a:latin typeface="+mj-lt"/>
            </a:endParaRP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11674"/>
              </p:ext>
            </p:extLst>
          </p:nvPr>
        </p:nvGraphicFramePr>
        <p:xfrm>
          <a:off x="568325" y="-74613"/>
          <a:ext cx="12233275" cy="9808302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17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9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9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38856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889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 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39667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 defTabSz="12797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it-IT" sz="1400" b="1" dirty="0">
                          <a:solidFill>
                            <a:prstClr val="black"/>
                          </a:solidFill>
                        </a:rPr>
                        <a:t>1)Conoscere e comprendere le strutture e i concetti sociali, economici, giuridici e politici.</a:t>
                      </a: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Avere consapevolezza del proprio contesto fisico  di appartenenza.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1.B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Rievocare azioni, contesti, persone con cui il bambino ha  un legame affettivo.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1.C 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Riconoscersi nei lavori di gruppo, identificandosi nel gruppo di appartenenza.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1.D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Ricostruire la propria storia personale.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1.E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Rispettare i turni nella  conversazioni e nella condivisione di sussidi didattici.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1.F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Scoprire la diversità come valore.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Riconoscere la propria identità.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Avere consapevolezza dell’altro,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ascoltando e rispettando il punto di vista  altrui.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1.C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1.D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le differenze presenti nel gruppo di appartenenza, rispettando le diversità.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la propria identità culturale.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Confrontare  aspetti caratterizzanti le diverse società studiate anche in rapporto al presente.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1.C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1.D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Confrontare usi, costumi, stili di vita propri e di altre culture, individuandone somiglianze e differenze.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Riconoscere la propria identità culturale.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Mettere in atto comportamenti appropriati, nella convivenza generale. 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1.C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i principali servizi  al cittadino presenti nella propria città.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Conoscere gli organi internazionali vicini all’esperienza dei bambini: UNICEF, WWF.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1.E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Confrontarsi con altre culture in modo costruttivo.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1.F </a:t>
                      </a: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Costruire il quadro storico-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    geografico-sociale-economico-politico-giuridico della propria identità culturale anche in rapporto ad altre culture.</a:t>
                      </a: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50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582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Racconti, filastrocche, storie, dipinti, foto e disegno, </a:t>
                      </a:r>
                      <a:r>
                        <a:rPr kumimoji="0" lang="it-IT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ecc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Usi  e costumi del proprio territorio, del proprio paese e di atri paesi.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dei termini “tolleranza”, “lealtà”  “rispetto”, </a:t>
                      </a:r>
                      <a:r>
                        <a:rPr kumimoji="0" lang="it-IT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ecc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Aspetti caratteristici delle civiltà studiate.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Organismi nazionali e internazionali.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dei termini giuridici economici e sociali.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Usi  e costumi del proprio territorio, del proprio paese e di atri paesi.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Organismi nazionali e internazionali.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81" name="CasellaDiTesto 3"/>
          <p:cNvSpPr txBox="1">
            <a:spLocks noChangeArrowheads="1"/>
          </p:cNvSpPr>
          <p:nvPr/>
        </p:nvSpPr>
        <p:spPr bwMode="auto">
          <a:xfrm>
            <a:off x="207963" y="3000375"/>
            <a:ext cx="280987" cy="434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07" tIns="45704" rIns="91407" bIns="45704">
            <a:spAutoFit/>
          </a:bodyPr>
          <a:lstStyle/>
          <a:p>
            <a:r>
              <a:rPr lang="it-IT" sz="1200" b="1">
                <a:latin typeface="Calibri" pitchFamily="34" charset="0"/>
              </a:rPr>
              <a:t>COMPETENZA   </a:t>
            </a: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r>
              <a:rPr lang="it-IT" sz="1200" b="1">
                <a:latin typeface="Calibri" pitchFamily="34" charset="0"/>
              </a:rPr>
              <a:t>SPECIFICA</a:t>
            </a:r>
            <a:r>
              <a:rPr lang="it-IT" sz="1200">
                <a:latin typeface="Calibri" pitchFamily="34" charset="0"/>
              </a:rPr>
              <a:t> </a:t>
            </a:r>
            <a:endParaRPr lang="it-IT" sz="1200" b="1"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496888" y="4729163"/>
            <a:ext cx="35877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79400" y="984250"/>
            <a:ext cx="18002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79400" y="1055688"/>
            <a:ext cx="73025" cy="19446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79400" y="7321550"/>
            <a:ext cx="46038" cy="1508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34591" y="7255396"/>
            <a:ext cx="1431925" cy="2885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187" name="CasellaDiTesto 13"/>
          <p:cNvSpPr txBox="1">
            <a:spLocks noChangeArrowheads="1"/>
          </p:cNvSpPr>
          <p:nvPr/>
        </p:nvSpPr>
        <p:spPr bwMode="auto">
          <a:xfrm>
            <a:off x="0" y="-100013"/>
            <a:ext cx="12801600" cy="3746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</a:t>
            </a:r>
            <a:r>
              <a:rPr lang="it-IT" sz="1600" b="1" dirty="0">
                <a:latin typeface="Calibri" pitchFamily="34" charset="0"/>
              </a:rPr>
              <a:t> </a:t>
            </a: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3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631668"/>
              </p:ext>
            </p:extLst>
          </p:nvPr>
        </p:nvGraphicFramePr>
        <p:xfrm>
          <a:off x="568325" y="0"/>
          <a:ext cx="12233275" cy="9515832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53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18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9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23440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9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75406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it-IT" sz="1400" b="1" dirty="0">
                          <a:latin typeface="Calibri" pitchFamily="34" charset="0"/>
                          <a:ea typeface="Microsoft YaHei"/>
                          <a:cs typeface="Microsoft YaHei"/>
                        </a:rPr>
                        <a:t>2)Partecipare in modo costruttivo alle attività civiche nel rispetto delle regole condivise. </a:t>
                      </a:r>
                      <a:endParaRPr lang="it-IT" sz="1400" b="1" dirty="0">
                        <a:solidFill>
                          <a:srgbClr val="FF0000"/>
                        </a:solidFill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2.A 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Conoscere e interiorizzare modalità di relazione fondate sulla cortesia , la gentilezza  e la collaborazione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2.B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Confrontare e condividere le esperienze dando il   proprio contributo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2.C 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Utilizzare spazi e materiali  della scuola in modo adeguato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2.D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Assumere ruoli ben definiti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2.E 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Lavorare in gruppo osservando       semplici regole della vita scolastica quotidiana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2.F 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Istaurare relazioni positive con i compagni.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2.G </a:t>
                      </a:r>
                      <a:r>
                        <a:rPr kumimoji="0" 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Comprendere l’importanza dei gesti quotidiani che determinano cambiamenti positivi o negativi sulla realtà circostante.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2.A 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Mettere in atto comportamenti corretti nel gioco,  nel lavoro, nell’interazione sociale.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2.B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Assumere  incarichi e portarli a termine con responsabilità.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2.C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</a:rPr>
                        <a:t>Partecipare alla costruzione di regole di convivenza in classe e nella scuola.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2.A 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Partecipare all’attività di gruppo, collaborare con responsabilità.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05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2.B 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Assumere incarichi secondo gli obiettivi condivisi.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2.C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Partecipare alle attività civiche proponendo soluzioni migliorative nel rispetto della democrazia.</a:t>
                      </a: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Partecipare all’attività di gruppo confrontandosi con gli altri, nel rispetto del loro punto di vista, valutando le varie soluzioni proposte, assumendo e portando a termine ruoli e compiti; prestare aiuto a compagni e persone in difficoltà.</a:t>
                      </a: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2.B  </a:t>
                      </a:r>
                      <a:r>
                        <a:rPr kumimoji="0" lang="it-IT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+mn-cs"/>
                        </a:rPr>
                        <a:t>Assumere incarichi secondo gli obiettivi condivisi.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</a:t>
                      </a:r>
                      <a:r>
                        <a:rPr lang="it-IT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Impegnarsi con rigore nello svolgere ruoli e compiti assunti in attività collettive e di rilievo sociale adeguati alle proprie capacità</a:t>
                      </a: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0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79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Giochi di gruppo ,di coppia con filastrocche canti mimati 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Char char="Ø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Gruppi sociali riferiti all’esperienza, loro ruoli e funzioni: famiglia, scuola, vicinato, comunità di appartenenza (quartiere, Comune, parrocchia...)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fondamentali della convivenza nei                       gruppi di  appartenenza.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Norme fondamentali della circolazione stradale come pedoni e ciclisti.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vita e del lavoro in classe.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 e funzioni principali del Comune.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servizi al cittadino, presenti nella propria città.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principali organizzazioni internazionali.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di “gruppo” e di “comunità”.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dell’essere cittadino.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dell’essere cittadini del mondo.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Struttura del Comune, della Provincia e della Regione.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dei concetti di diritto e dovere, responsabilità, identità e libertà.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Significato di regola e norma.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Diverse forme di esercizio di democrazia  nella  scuola.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Strutture presenti sul territorio  atte a migliorare e ad offrire servizi utili alla cittadinanza.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 Costituzione e alcuni articoli fondamentali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Carte dei Diritti dell’Uomo e dell’Infanzia e loro contenuti essenziali.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Norme fondamentali relative al codice stradale.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dell’essere cittadino</a:t>
                      </a:r>
                    </a:p>
                    <a:p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Significato dei termini “regola”, “norma”, “patto”, “sanzione”</a:t>
                      </a:r>
                    </a:p>
                    <a:p>
                      <a:endParaRPr lang="it-IT" sz="10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Ruoli familiari, sociali, professionali, pubblici</a:t>
                      </a:r>
                      <a:endParaRPr lang="it-IT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05" name="CasellaDiTesto 3"/>
          <p:cNvSpPr txBox="1">
            <a:spLocks noChangeArrowheads="1"/>
          </p:cNvSpPr>
          <p:nvPr/>
        </p:nvSpPr>
        <p:spPr bwMode="auto">
          <a:xfrm>
            <a:off x="207963" y="3000375"/>
            <a:ext cx="280987" cy="434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07" tIns="45704" rIns="91407" bIns="45704">
            <a:spAutoFit/>
          </a:bodyPr>
          <a:lstStyle/>
          <a:p>
            <a:r>
              <a:rPr lang="it-IT" sz="1200" b="1">
                <a:latin typeface="Calibri" pitchFamily="34" charset="0"/>
              </a:rPr>
              <a:t>COMPETENZA   </a:t>
            </a: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r>
              <a:rPr lang="it-IT" sz="1200" b="1">
                <a:latin typeface="Calibri" pitchFamily="34" charset="0"/>
              </a:rPr>
              <a:t>SPECIFICA</a:t>
            </a:r>
            <a:r>
              <a:rPr lang="it-IT" sz="1200">
                <a:latin typeface="Calibri" pitchFamily="34" charset="0"/>
              </a:rPr>
              <a:t> </a:t>
            </a:r>
            <a:endParaRPr lang="it-IT" sz="1200" b="1"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496888" y="4729163"/>
            <a:ext cx="280987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79400" y="984250"/>
            <a:ext cx="18002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79400" y="1055688"/>
            <a:ext cx="73025" cy="19446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79400" y="7321550"/>
            <a:ext cx="46038" cy="1508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3213" y="7364413"/>
            <a:ext cx="14319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211" name="CasellaDiTesto 13"/>
          <p:cNvSpPr txBox="1">
            <a:spLocks noChangeArrowheads="1"/>
          </p:cNvSpPr>
          <p:nvPr/>
        </p:nvSpPr>
        <p:spPr bwMode="auto">
          <a:xfrm>
            <a:off x="0" y="-100013"/>
            <a:ext cx="12801600" cy="3746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</a:t>
            </a:r>
            <a:r>
              <a:rPr lang="it-IT" sz="1600" b="1" dirty="0">
                <a:latin typeface="Calibri" pitchFamily="34" charset="0"/>
              </a:rPr>
              <a:t> </a:t>
            </a: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3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51444"/>
              </p:ext>
            </p:extLst>
          </p:nvPr>
        </p:nvGraphicFramePr>
        <p:xfrm>
          <a:off x="568325" y="-74613"/>
          <a:ext cx="12233275" cy="8564372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93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9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4075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5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31540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ctr">
                        <a:tabLst>
                          <a:tab pos="966788" algn="l"/>
                          <a:tab pos="1933575" algn="l"/>
                        </a:tabLst>
                      </a:pPr>
                      <a:r>
                        <a:rPr lang="it-IT" sz="1400" b="1" dirty="0">
                          <a:latin typeface="Calibri" pitchFamily="34" charset="0"/>
                          <a:ea typeface="Microsoft YaHei"/>
                          <a:cs typeface="Microsoft YaHei"/>
                        </a:rPr>
                        <a:t>3</a:t>
                      </a:r>
                      <a:r>
                        <a:rPr lang="it-IT" sz="1400" b="1" dirty="0">
                          <a:latin typeface="Calibri" pitchFamily="34" charset="0"/>
                        </a:rPr>
                        <a:t>)Intervenire sulla realtà, impegnandosi efficacemente per conseguire lo sviluppo sostenibile della società. </a:t>
                      </a:r>
                    </a:p>
                    <a:p>
                      <a:pPr marL="0" marR="0" lvl="0" indent="0" algn="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 .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Assumere responsabilmente atteggiamenti ,ruoli e comportamenti di partecipazione attiva e comunitaria 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Esprimere e manifestare il proprio interesse nella salvaguardia del bene comune e dell’ambiente.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3.C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 Adottare stili di vita sostenibili.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Assumere responsabilmente atteggiamenti ,ruoli e comportamenti di partecipazione attiva e comunitaria 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alcuni comportamenti  utili alla salvaguardia dell’ambiente e all’oculato utilizzo delle risorse e mettere in atto quelli alla sua portata.</a:t>
                      </a: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3.A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Assumere responsabilmente atteggiamenti ,ruoli e comportamenti di partecipazione attiva e comunitaria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promuovendo una cultura di pace e non violenza.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3.B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Rispettare l’ambiente e gli animali attraverso comportamenti di salvaguardia del patrimonio, utilizzo oculato delle risorse, pulizia, cura.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Comprendere  il sostegno della diversità sociale e culturale, della parità di genere e della coesione sociale, promuovendo una cultura di pace e non violenza.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Essere responsabili in campo ambientale.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1221692" rtl="0" eaLnBrk="1" latinLnBrk="0" hangingPunct="1">
                        <a:buFont typeface="+mj-lt"/>
                        <a:buAutoNum type="alphaUcPeriod"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1221692" rtl="0" eaLnBrk="1" latinLnBrk="0" hangingPunct="1">
                        <a:buFont typeface="+mj-lt"/>
                        <a:buNone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Adottare stili di vita sostenibili.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None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3.D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Partecipare alle iniziative delle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   funzioni pubbliche , associazioni, club 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      volte a migliorare le condizioni del  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      nostro territorio e della comunità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 vicini all’esperienza  dei bambini: UNICEF, WWF.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Organi internazionali, per scopi umanitari e difesa dell’ambiente vicini all’esperienza: ONU, UNICEF, WWF.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29" name="CasellaDiTesto 3"/>
          <p:cNvSpPr txBox="1">
            <a:spLocks noChangeArrowheads="1"/>
          </p:cNvSpPr>
          <p:nvPr/>
        </p:nvSpPr>
        <p:spPr bwMode="auto">
          <a:xfrm>
            <a:off x="207963" y="3000375"/>
            <a:ext cx="280987" cy="434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07" tIns="45704" rIns="91407" bIns="45704">
            <a:spAutoFit/>
          </a:bodyPr>
          <a:lstStyle/>
          <a:p>
            <a:r>
              <a:rPr lang="it-IT" sz="1200" b="1">
                <a:latin typeface="Calibri" pitchFamily="34" charset="0"/>
              </a:rPr>
              <a:t>COMPETENZA   </a:t>
            </a: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r>
              <a:rPr lang="it-IT" sz="1200" b="1">
                <a:latin typeface="Calibri" pitchFamily="34" charset="0"/>
              </a:rPr>
              <a:t>SPECIFICA</a:t>
            </a:r>
            <a:r>
              <a:rPr lang="it-IT" sz="1200">
                <a:latin typeface="Calibri" pitchFamily="34" charset="0"/>
              </a:rPr>
              <a:t> </a:t>
            </a:r>
            <a:endParaRPr lang="it-IT" sz="1200" b="1"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496888" y="4837113"/>
            <a:ext cx="35877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79400" y="984250"/>
            <a:ext cx="18002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79400" y="1055688"/>
            <a:ext cx="73025" cy="19446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79400" y="7321550"/>
            <a:ext cx="73025" cy="2873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688" y="7464425"/>
            <a:ext cx="14319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235" name="CasellaDiTesto 13"/>
          <p:cNvSpPr txBox="1">
            <a:spLocks noChangeArrowheads="1"/>
          </p:cNvSpPr>
          <p:nvPr/>
        </p:nvSpPr>
        <p:spPr bwMode="auto">
          <a:xfrm>
            <a:off x="0" y="-100013"/>
            <a:ext cx="12801600" cy="3746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</a:t>
            </a:r>
            <a:r>
              <a:rPr lang="it-IT" sz="1600" b="1" dirty="0">
                <a:latin typeface="Calibri" pitchFamily="34" charset="0"/>
              </a:rPr>
              <a:t> </a:t>
            </a: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3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98397"/>
              </p:ext>
            </p:extLst>
          </p:nvPr>
        </p:nvGraphicFramePr>
        <p:xfrm>
          <a:off x="568325" y="0"/>
          <a:ext cx="12233275" cy="8378952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93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9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4075">
                <a:tc rowSpan="2"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DELL’INFANZIA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PRIMO TRIENNIO SCUOLA  PRIM.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BIENNIO FIN. SCUOLA  PRIMARIA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SCUOLA SECOND. DI   I   GRADO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75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DI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OBIETTIVI </a:t>
                      </a:r>
                      <a:r>
                        <a:rPr kumimoji="0" lang="it-IT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</a:t>
                      </a: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APPRENDIMENTO</a:t>
                      </a:r>
                      <a:endParaRPr kumimoji="0" lang="it-IT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4700">
                <a:tc rowSpan="3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4) Comprende l’importanza dei valori etici e religiosi per una consapevole crescita del senso morale e civile, responsabile e solidale 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.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4.A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Cogliere  i significati e i valori più autentici  delle diverse identità culturali.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4.B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Sviluppare un corretto atteggiamento nei confronti delle Religioni e delle culture diverse.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4.C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Prestare  attenzione alle esigenze  altrui.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4.A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Cogliere  i significati e i valori più autentici  delle diverse identità culturali.</a:t>
                      </a: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4.B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Microsoft YaHei"/>
                          <a:cs typeface="Microsoft YaHei"/>
                        </a:rPr>
                        <a:t>Sviluppare un corretto atteggiamento nei confronti delle Religioni e delle culture diverse.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/>
                        <a:cs typeface="Microsoft YaHei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Prestare  attenzione alle esigenze  altrui.</a:t>
                      </a: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2563" marR="0" lvl="0" indent="-182563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e cogliere aspetti significativi delle diverse identità culturali e religiose.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Ampliare il proprio punto di vista in senso globale.</a:t>
                      </a: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80975" marR="0" lvl="0" indent="-180975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Proporre alcune soluzioni per migliorare la partecipazione collettiva.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4.A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Individuare e cogliere aspetti significativi delle diverse identità culturali e religiose.</a:t>
                      </a: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228600" indent="-2286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4.B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Ampliare il proprio punto di vista in senso globale, cogliendo la stretta interazione tra persone e popoli di diverse radici storiche e culturali.</a:t>
                      </a:r>
                    </a:p>
                    <a:p>
                      <a:pPr marL="228600" indent="-228600" algn="just" defTabSz="1221692" rtl="0" eaLnBrk="1" latinLnBrk="0" hangingPunct="1">
                        <a:buFont typeface="+mj-lt"/>
                        <a:buNone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4.C 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Promuovere azioni solidali.</a:t>
                      </a: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-17780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L’esperienza religiosa  di culture diverse.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/>
                          <a:cs typeface="Microsoft YaHei"/>
                        </a:rPr>
                        <a:t>Linguaggi simbolici  e figurativi delle diverse culture e religioni.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1220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utili a  riconoscere il patrimonio culturale come bene comune: popoli, religioni, tesori naturali ed artistici.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Caratteristiche dell’informazione nella società contemporanea e mezzi di informazione.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53" name="CasellaDiTesto 3"/>
          <p:cNvSpPr txBox="1">
            <a:spLocks noChangeArrowheads="1"/>
          </p:cNvSpPr>
          <p:nvPr/>
        </p:nvSpPr>
        <p:spPr bwMode="auto">
          <a:xfrm>
            <a:off x="207963" y="3000375"/>
            <a:ext cx="280987" cy="434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07" tIns="45704" rIns="91407" bIns="45704">
            <a:spAutoFit/>
          </a:bodyPr>
          <a:lstStyle/>
          <a:p>
            <a:r>
              <a:rPr lang="it-IT" sz="1200" b="1">
                <a:latin typeface="Calibri" pitchFamily="34" charset="0"/>
              </a:rPr>
              <a:t>COMPETENZA   </a:t>
            </a: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endParaRPr lang="it-IT" sz="1200" b="1">
              <a:latin typeface="Calibri" pitchFamily="34" charset="0"/>
            </a:endParaRPr>
          </a:p>
          <a:p>
            <a:r>
              <a:rPr lang="it-IT" sz="1200" b="1">
                <a:latin typeface="Calibri" pitchFamily="34" charset="0"/>
              </a:rPr>
              <a:t>SPECIFICA</a:t>
            </a:r>
            <a:r>
              <a:rPr lang="it-IT" sz="1200">
                <a:latin typeface="Calibri" pitchFamily="34" charset="0"/>
              </a:rPr>
              <a:t> </a:t>
            </a:r>
            <a:endParaRPr lang="it-IT" sz="1200" b="1">
              <a:latin typeface="Calibri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496888" y="4837113"/>
            <a:ext cx="35877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79400" y="984250"/>
            <a:ext cx="18002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79400" y="1055688"/>
            <a:ext cx="73025" cy="19446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79400" y="7321550"/>
            <a:ext cx="73025" cy="2873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688" y="7464425"/>
            <a:ext cx="1431925" cy="2159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12797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259" name="CasellaDiTesto 13"/>
          <p:cNvSpPr txBox="1">
            <a:spLocks noChangeArrowheads="1"/>
          </p:cNvSpPr>
          <p:nvPr/>
        </p:nvSpPr>
        <p:spPr bwMode="auto">
          <a:xfrm>
            <a:off x="0" y="-100013"/>
            <a:ext cx="12801600" cy="328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127969" tIns="63986" rIns="127969" bIns="63986">
            <a:spAutoFit/>
          </a:bodyPr>
          <a:lstStyle/>
          <a:p>
            <a: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</a:pPr>
            <a:r>
              <a:rPr lang="it-IT" sz="1300" b="1" dirty="0">
                <a:latin typeface="Calibri" pitchFamily="34" charset="0"/>
              </a:rPr>
              <a:t>COMPETENZA CHIAVE EUROPEA: </a:t>
            </a:r>
            <a:r>
              <a:rPr lang="it-IT" sz="1300" b="1" dirty="0">
                <a:latin typeface="Calibri" charset="0"/>
                <a:ea typeface="Microsoft YaHei" charset="0"/>
                <a:cs typeface="Microsoft YaHei" charset="0"/>
              </a:rPr>
              <a:t>COMPETENZE IN MATERIA DI CITTADINANZA</a:t>
            </a:r>
            <a:endParaRPr lang="it-IT" sz="1600" b="1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40080" y="1200151"/>
            <a:ext cx="11392194" cy="3292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IN MATERIA DI CONSAPEVOLEZZA ED ESPRESSIONE CULTURALI.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2582325" y="4008511"/>
            <a:ext cx="4610564" cy="22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304587" y="5117436"/>
            <a:ext cx="1752397" cy="138493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400" b="1" dirty="0"/>
              <a:t>2) Esprimere e Interpretare esperienze ed emozioni attraverso diverse arti e in altre forme culturali. 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84376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90836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088632"/>
            <a:ext cx="1628922" cy="1600382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1) </a:t>
            </a:r>
            <a:r>
              <a:rPr lang="it-IT" sz="1400" b="1" dirty="0"/>
              <a:t>Conoscere le culture,  il loro patrimonio espressivo e le tradizioni locali e non, tramite linguaggi diversi.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529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IN MATERIA DI CONSAPEVOLEZZA ED ESPRESSIONE CULTURALI.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6591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Campi di esperienza: </a:t>
            </a:r>
            <a:r>
              <a:rPr lang="it-IT" sz="1600" b="1" dirty="0"/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94284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379945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defTabSz="1221692"/>
            <a:r>
              <a:rPr lang="it-IT" sz="1200" b="1" u="sng" dirty="0">
                <a:solidFill>
                  <a:prstClr val="black"/>
                </a:solidFill>
              </a:rPr>
              <a:t>Competenza specifica 1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Acquisisce  una personale sensibilità estetica ed un atteggiamento di consapevole attenzione verso il patrimonio artistico.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Sviluppa  atteggiamenti di curiosità e maturare autonomia di giudizio.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Individua ed utilizza  gli strumenti e i materiali per la realizzazione di un lavoro, adattandosi in modo pertinente al contesto specifico richiesto.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Comprende  e valuta  eventi , materiali, opere musicali conoscendone i significati in relazione ai diversi contesti storico-culturali.</a:t>
            </a:r>
          </a:p>
          <a:p>
            <a:pPr lvl="0" defTabSz="1221692"/>
            <a:r>
              <a:rPr lang="it-IT" sz="1200" b="1" u="sng" dirty="0">
                <a:solidFill>
                  <a:prstClr val="black"/>
                </a:solidFill>
              </a:rPr>
              <a:t>Competenza specifica 2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Sviluppa la capacità di esprimersi e comunicare in modo creativo e personale.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Si relaziona  con gli altri in modo adeguato ed efficace.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Utilizza  i linguaggi di base appresi per descrivere eventi, fenomeni ecc.</a:t>
            </a:r>
          </a:p>
          <a:p>
            <a:pPr marL="285750" lvl="0" indent="-285750" defTabSz="1221692">
              <a:buFontTx/>
              <a:buAutoNum type="romanUcPeriod"/>
            </a:pPr>
            <a:r>
              <a:rPr lang="it-IT" sz="1200" dirty="0">
                <a:solidFill>
                  <a:prstClr val="black"/>
                </a:solidFill>
              </a:rPr>
              <a:t>Sviluppa il senso di appartenenza ad una comunità e all’interazione fra culture diverse.</a:t>
            </a:r>
          </a:p>
          <a:p>
            <a:pPr lvl="0" defTabSz="1221692"/>
            <a:endParaRPr lang="it-IT" sz="1050" b="1" u="sng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3"/>
            <a:ext cx="4168552" cy="391487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competenza specifica 1</a:t>
            </a:r>
          </a:p>
          <a:p>
            <a:pPr marL="177800" indent="-177800"/>
            <a:r>
              <a:rPr lang="it-IT" sz="1200" dirty="0"/>
              <a:t>I.  Comprende il linguaggio della cultura locale e non, sperimentandolo attraverso gesti, immagini, suoni.</a:t>
            </a:r>
          </a:p>
          <a:p>
            <a:pPr marL="177800" indent="-177800" algn="just"/>
            <a:endParaRPr lang="it-IT" sz="1200" b="1" u="sng" dirty="0"/>
          </a:p>
          <a:p>
            <a:pPr marL="177800" indent="-177800" algn="just"/>
            <a:r>
              <a:rPr lang="it-IT" sz="1200" b="1" u="sng" dirty="0" err="1"/>
              <a:t>Compretenza</a:t>
            </a:r>
            <a:r>
              <a:rPr lang="it-IT" sz="1200" b="1" u="sng" dirty="0"/>
              <a:t> specifica 2</a:t>
            </a:r>
          </a:p>
          <a:p>
            <a:pPr marL="177800" indent="-177800" algn="just"/>
            <a:endParaRPr lang="it-IT" sz="1200" b="1" u="sng" dirty="0"/>
          </a:p>
          <a:p>
            <a:pPr marL="285750" indent="-285750">
              <a:buAutoNum type="romanUcPeriod"/>
            </a:pPr>
            <a:r>
              <a:rPr lang="it-IT" sz="1200" dirty="0"/>
              <a:t>Manifesta le proprie esperienze, i propri sentimenti e le opinioni avvalendosi dei linguaggi sperimentati.</a:t>
            </a:r>
          </a:p>
          <a:p>
            <a:pPr marL="285750" indent="-285750">
              <a:buAutoNum type="romanUcPeriod"/>
            </a:pPr>
            <a:r>
              <a:rPr lang="it-IT" sz="1200" dirty="0"/>
              <a:t>Interpreta il mondo utilizzando i diversi linguaggi .</a:t>
            </a:r>
          </a:p>
          <a:p>
            <a:pPr marL="285750" indent="-285750">
              <a:buAutoNum type="romanUcPeriod"/>
            </a:pPr>
            <a:endParaRPr lang="it-IT" sz="1200" dirty="0"/>
          </a:p>
          <a:p>
            <a:pPr marL="177800" indent="-177800" algn="just"/>
            <a:endParaRPr lang="it-IT" sz="1200" b="1" u="sng" dirty="0"/>
          </a:p>
          <a:p>
            <a:pPr marL="177800" indent="-177800"/>
            <a:endParaRPr lang="it-IT" sz="1200" dirty="0"/>
          </a:p>
          <a:p>
            <a:pPr marL="177800" indent="-177800"/>
            <a:endParaRPr lang="it-IT" sz="1200" dirty="0"/>
          </a:p>
          <a:p>
            <a:pPr marL="177800" indent="-177800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81018"/>
              </p:ext>
            </p:extLst>
          </p:nvPr>
        </p:nvGraphicFramePr>
        <p:xfrm>
          <a:off x="4244210" y="2551812"/>
          <a:ext cx="3827177" cy="3832964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38271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32964">
                <a:tc>
                  <a:txBody>
                    <a:bodyPr/>
                    <a:lstStyle/>
                    <a:p>
                      <a:r>
                        <a:rPr lang="it-IT" sz="1200" b="1" u="sng" dirty="0"/>
                        <a:t>Competenza</a:t>
                      </a:r>
                      <a:r>
                        <a:rPr lang="it-IT" sz="1200" b="1" u="sng" baseline="0" dirty="0"/>
                        <a:t> specifica 1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Acquisisce una personale sensibilità estetica ed un atteggiamento di consapevole attenzione verso il patrimonio artistico.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Sviluppa atteggiamenti di curiosità e matura autonomia di giudizio.</a:t>
                      </a:r>
                    </a:p>
                    <a:p>
                      <a:pPr marL="285750" indent="-285750">
                        <a:buAutoNum type="romanUcPeriod"/>
                      </a:pPr>
                      <a:endParaRPr lang="it-IT" sz="1200" b="0" u="none" baseline="0" dirty="0"/>
                    </a:p>
                    <a:p>
                      <a:pPr marL="0" indent="0">
                        <a:buNone/>
                      </a:pPr>
                      <a:r>
                        <a:rPr lang="it-IT" sz="1200" b="1" u="sng" baseline="0" dirty="0"/>
                        <a:t>Competenza specifica 2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Sviluppa la capacità di esprimersi e comunica  in modo creativo e personale.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Si relaziona  con gli altri in modo adeguato ed efficace.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Utilizza  i linguaggi di base appresi per descrivere eventi, fenomeni ecc.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it-IT" sz="1200" b="0" u="none" baseline="0" dirty="0"/>
                        <a:t>Sviluppa il senso di appartenenza ad una comunità e all’interazione fra culture diverse.</a:t>
                      </a:r>
                    </a:p>
                    <a:p>
                      <a:pPr marL="285750" indent="-285750">
                        <a:buAutoNum type="romanUcPeriod"/>
                      </a:pPr>
                      <a:endParaRPr lang="it-IT" sz="1050" b="0" u="none" baseline="0" dirty="0"/>
                    </a:p>
                    <a:p>
                      <a:pPr marL="0" indent="0">
                        <a:buNone/>
                      </a:pPr>
                      <a:endParaRPr lang="it-IT" sz="1050" b="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12829"/>
              </p:ext>
            </p:extLst>
          </p:nvPr>
        </p:nvGraphicFramePr>
        <p:xfrm>
          <a:off x="302980" y="429243"/>
          <a:ext cx="12269452" cy="916214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3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65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265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265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265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205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828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064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ctr">
                        <a:tabLst>
                          <a:tab pos="967174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1) </a:t>
                      </a:r>
                      <a:r>
                        <a:rPr lang="it-IT" sz="1400" b="1" dirty="0"/>
                        <a:t>Conoscere le</a:t>
                      </a:r>
                      <a:r>
                        <a:rPr lang="it-IT" sz="1400" b="1" baseline="0" dirty="0"/>
                        <a:t> </a:t>
                      </a:r>
                      <a:r>
                        <a:rPr lang="it-IT" sz="1400" b="1" dirty="0"/>
                        <a:t>culture,  il loro patrimonio espressivo e le tradizioni locali e non, tramite  linguaggi diversi.</a:t>
                      </a:r>
                      <a:endParaRPr lang="it-IT" sz="13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it-IT" sz="1200" b="1" dirty="0"/>
                        <a:t>1.A</a:t>
                      </a:r>
                      <a:r>
                        <a:rPr lang="it-IT" sz="1200" b="1" baseline="0" dirty="0"/>
                        <a:t> </a:t>
                      </a:r>
                      <a:r>
                        <a:rPr lang="it-IT" sz="1200" baseline="0" dirty="0"/>
                        <a:t>Controllare l’affettività e le emozioni, rielaborandole attraverso il ritmo e il movimento.</a:t>
                      </a:r>
                    </a:p>
                    <a:p>
                      <a:pPr marL="177800" indent="-177800"/>
                      <a:r>
                        <a:rPr lang="it-IT" sz="1200" baseline="0" dirty="0"/>
                        <a:t> </a:t>
                      </a:r>
                    </a:p>
                    <a:p>
                      <a:pPr marL="177800" indent="-177800"/>
                      <a:r>
                        <a:rPr lang="it-IT" sz="1200" b="1" baseline="0" dirty="0"/>
                        <a:t>1.B </a:t>
                      </a:r>
                      <a:r>
                        <a:rPr lang="it-IT" sz="1200" baseline="0" dirty="0"/>
                        <a:t>Partecipare con interesse alle attività artistiche proposte ed alle attività di gruppo, rispettando gli altri e semplici regole.</a:t>
                      </a:r>
                    </a:p>
                    <a:p>
                      <a:pPr marL="177800" indent="-177800"/>
                      <a:endParaRPr lang="it-IT" sz="1200" baseline="0" dirty="0"/>
                    </a:p>
                    <a:p>
                      <a:pPr marL="177800" indent="-177800"/>
                      <a:r>
                        <a:rPr lang="it-IT" sz="1200" b="1" baseline="0" dirty="0"/>
                        <a:t>1.C </a:t>
                      </a:r>
                      <a:r>
                        <a:rPr lang="it-IT" sz="1200" baseline="0" dirty="0"/>
                        <a:t>Osservare la realtà e riprodurla in modo creativo ispirandosi alle opere d’arte osservate.</a:t>
                      </a:r>
                    </a:p>
                    <a:p>
                      <a:pPr marL="177800" indent="-177800"/>
                      <a:r>
                        <a:rPr lang="it-IT" sz="1200" b="1" baseline="0" dirty="0"/>
                        <a:t>1.D </a:t>
                      </a:r>
                      <a:r>
                        <a:rPr lang="it-IT" sz="1200" baseline="0" dirty="0"/>
                        <a:t>Esplorare il proprio territorio per coglierne  la valenza culturale.</a:t>
                      </a:r>
                    </a:p>
                    <a:p>
                      <a:pPr marL="177800" indent="-177800"/>
                      <a:endParaRPr lang="it-IT" sz="1200" dirty="0"/>
                    </a:p>
                    <a:p>
                      <a:pPr marL="17780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dirty="0"/>
                        <a:t>1.E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gli usi e i contesti dei diversi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 prodotti grafici, pittorici e musicali.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nel proprio territorio gli aspetti più caratteristici delle tradizioni, il patrimonio culturale  e i principali siti artistici.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gli usi, la funzione dei viversi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prodotti grafici, plastici, pittorici e musicali.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1.D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ed apprezzare nel proprio territorio gli aspetti più caratteristici del patrimonio  artistico -  urbanistico , i principali siti storici e le tradizioni.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Riconoscere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gli usi, la funzione dei viversi linguaggi.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Realizzare prodotti grafici, plastici, pittorici e musicali.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Familiarizzare con alcune forme d’arte e di produzione artigianale appartenenti alla propria cultura e non.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1.D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Riconoscere ed apprezzare nel proprio territorio gli aspetti più caratteristici del patrimonio  artistico-  urbanistico, le tradizioni e i principali siti storici.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716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53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di espressione corporea, artistica e musicale.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Manufatti con materiali e tecniche diverse, 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Drammatizzazioni utilizzando i vari linguaggi.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di espressione artistica.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Manufatti con materiali e tecniche diverse, 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 utilizzando i vari linguaggi.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forme di espressione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artistica.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Canti appartenenti a diversi repertori.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scuola(feste, mostre, ricorrenze varie…)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Manufatti dei principali beni culturali ed artistici del proprio territori.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 utilizzando i vari linguaggi.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forme  di espressione artistica.</a:t>
                      </a:r>
                    </a:p>
                    <a:p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Canti appartenenti a diversi repertori.</a:t>
                      </a:r>
                    </a:p>
                    <a:p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Esecuzioni musicali e corali a commento di eventi prodotti a scuola(feste, mostre, ricorrenze varie…).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Drammatizzazioni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utilizzando i vari linguaggi.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Ricognizione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mappatura dei principali beni culturali ed artistici del proprio territorio.</a:t>
                      </a:r>
                    </a:p>
                    <a:p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Tradizioni.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52029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370131" y="4954184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529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IN MATERIA DI CONSAPEVOLEZZA ED ESPRESSIONE CULTURALI.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674061"/>
              </p:ext>
            </p:extLst>
          </p:nvPr>
        </p:nvGraphicFramePr>
        <p:xfrm>
          <a:off x="352128" y="1416224"/>
          <a:ext cx="5184576" cy="7416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607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14898">
                <a:tc gridSpan="2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  <a:p>
                      <a:pPr algn="ctr"/>
                      <a:r>
                        <a:rPr lang="it-IT" sz="1600" dirty="0"/>
                        <a:t>COMPETENZE CHIAVE EUROPEE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lang="it-IT" sz="2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alfabetica funzionale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multilinguistica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63529">
                <a:tc>
                  <a:txBody>
                    <a:bodyPr/>
                    <a:lstStyle/>
                    <a:p>
                      <a:r>
                        <a:rPr lang="it-IT" dirty="0"/>
                        <a:t>3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matematica</a:t>
                      </a:r>
                      <a:r>
                        <a:rPr lang="it-IT" sz="1600" baseline="0" dirty="0"/>
                        <a:t> e competenza in scienze, tecnologie e ingegneria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digitale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</a:t>
                      </a:r>
                      <a:r>
                        <a:rPr lang="it-IT" sz="1600" baseline="0" dirty="0"/>
                        <a:t> personale, sociale e capacità di imparare a imparare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in materia di cittadinanza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7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imprenditoriale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62627"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Competenza in materia di consapevolezza ed espressione culturali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608712" y="4152528"/>
            <a:ext cx="66967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Per ciascuna delle </a:t>
            </a:r>
            <a:r>
              <a:rPr lang="it-IT" sz="2000" b="1" dirty="0"/>
              <a:t>competenze chiave europee </a:t>
            </a:r>
            <a:r>
              <a:rPr lang="it-IT" sz="2000" dirty="0"/>
              <a:t>sono state individuate le </a:t>
            </a:r>
            <a:r>
              <a:rPr lang="it-IT" sz="2000" b="1" dirty="0"/>
              <a:t>competenze trasversali specifiche</a:t>
            </a:r>
            <a:r>
              <a:rPr lang="it-IT" sz="2000" dirty="0"/>
              <a:t>, i </a:t>
            </a:r>
            <a:r>
              <a:rPr lang="it-IT" sz="2000" b="1" dirty="0"/>
              <a:t>traguardi per lo sviluppo delle competenze</a:t>
            </a:r>
            <a:r>
              <a:rPr lang="it-IT" sz="2000" dirty="0"/>
              <a:t> al termine della Scuola dell’Infanzia, della Scuola Primaria e della Scuola Sec. di I grado, gli </a:t>
            </a:r>
            <a:r>
              <a:rPr lang="it-IT" sz="2000" b="1" dirty="0"/>
              <a:t>obiettivi di apprendimento  </a:t>
            </a:r>
            <a:r>
              <a:rPr lang="it-IT" sz="2000" dirty="0"/>
              <a:t>relativi alla scuola dell’Infanzia e alle tappe fondamentali del primo ciclo, nonché </a:t>
            </a:r>
            <a:r>
              <a:rPr lang="it-IT" sz="2000" b="1" dirty="0"/>
              <a:t>i contenuti.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0" y="0"/>
            <a:ext cx="12801600" cy="984176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600" b="1" dirty="0"/>
              <a:t>          PROGRAMMAZIONE INTERDIPARTIMENTALE VERTICALE E TRASVERSALE BASATA SULLE COMPETENZE CHIAVE EUROPEE </a:t>
            </a:r>
          </a:p>
        </p:txBody>
      </p:sp>
    </p:spTree>
    <p:extLst>
      <p:ext uri="{BB962C8B-B14F-4D97-AF65-F5344CB8AC3E}">
        <p14:creationId xmlns:p14="http://schemas.microsoft.com/office/powerpoint/2010/main" val="299077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51504"/>
              </p:ext>
            </p:extLst>
          </p:nvPr>
        </p:nvGraphicFramePr>
        <p:xfrm>
          <a:off x="496144" y="-63965"/>
          <a:ext cx="12305457" cy="954665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72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45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345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345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345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46498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945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 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 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37111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dirty="0"/>
                        <a:t>2) Esprimere e Interpretare esperienze ed emozioni attraverso diverse arti e in altre forme culturali.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2.A </a:t>
                      </a:r>
                      <a:r>
                        <a:rPr lang="it-IT" sz="1200" dirty="0"/>
                        <a:t>Esprimere</a:t>
                      </a:r>
                      <a:r>
                        <a:rPr lang="it-IT" sz="1200" baseline="0" dirty="0"/>
                        <a:t> creativamente le proprie emozioni attraverso ii linguaggi cromatici, musicali e corporei.</a:t>
                      </a:r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in forma originale e creativa modalità espressive e corporee, anche attraverso forme di drammatizzazione, sapendo trasmettere contenuti emozionali.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 e canalizzare le emozioni, utilizzando diverse espressioni artistiche.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Rielaborare creativamente  esperienze ed emozioni, utilizzando diversi linguaggi espressivi.</a:t>
                      </a:r>
                      <a:endParaRPr lang="it-IT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Esprimere  e canalizzare le emozioni, utilizzando diverse espressioni artistiche.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Rielaborare e interpretare creativamente  esperienze ed emozioni, utilizzando diversi linguaggi espressivi.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2321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6044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Manufatti con materiali e tecniche diverse, 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Drammatizzazioni utilizzando i vari linguaggi.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Principali forme di espressione artistica.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Manufatti con materiali e tecniche diverse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Realizzazione di spettacoli e mostre interculturali, a partire dall’esperienza di vita nella classe e nella scuola.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Principali forme di espressione artistica.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Realizzazione di manufatti con materiali e tecniche diverse in occasione di ricorrenze varie.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Realizzazione di spettacoli e mostre interculturali, a partire dall’esperienza di vita nella classe e nella scuola.</a:t>
                      </a:r>
                    </a:p>
                    <a:p>
                      <a:pPr algn="just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forme di espressione artistica.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Realizzazione di manufatti con materiali e tecniche diverse in occasione di ricorrenze varie.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Realizzazione di spettacoli e mostre interculturali, a partire dall’esperienza di vita nella classe e nella scuola.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836615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CHIAVE: COMPETENZA IN MATERIA DI CONSAPEVOLEZZA ED ESPRESSIONE CULTURALI.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40080" y="1200151"/>
            <a:ext cx="11392194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2582324" y="4002405"/>
            <a:ext cx="6725187" cy="8329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4888632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144181" y="5117437"/>
            <a:ext cx="1628922" cy="1584993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 Utilizzare gli strumenti digitali per produrre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elaborati anche con espressioni di tipo creativo</a:t>
            </a:r>
          </a:p>
          <a:p>
            <a:pPr algn="ctr">
              <a:tabLst>
                <a:tab pos="967174" algn="l"/>
              </a:tabLst>
            </a:pP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304587" y="5117437"/>
            <a:ext cx="1824405" cy="1815825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3)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Utilizzare gli strumenti digitali per i</a:t>
            </a:r>
            <a:r>
              <a:rPr lang="it-IT" sz="1400" b="1" dirty="0"/>
              <a:t>nteragire  e collaborare con gli altri, riconoscendo le misure più adeguate per un uso sicuro della rete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84376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90836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088632"/>
            <a:ext cx="1628922" cy="1369549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1) Ricercare e analizzare dati e informazioni attraverso gli strumenti digitali</a:t>
            </a:r>
          </a:p>
          <a:p>
            <a:pPr algn="ctr">
              <a:tabLst>
                <a:tab pos="967174" algn="l"/>
              </a:tabLst>
            </a:pP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421262" y="5111331"/>
            <a:ext cx="1824405" cy="138493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4)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Utilizzare gli strumenti digitali per risolvere problemi concettuali e affinare il pensiero computazionale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 flipH="1">
            <a:off x="9307511" y="4002406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414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Campo di esperienza</a:t>
            </a:r>
            <a:r>
              <a:rPr lang="it-IT" sz="1600"/>
              <a:t>: </a:t>
            </a:r>
            <a:r>
              <a:rPr lang="it-IT" sz="1600" b="1"/>
              <a:t>TUTTI</a:t>
            </a:r>
            <a:endParaRPr lang="it-IT" sz="16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8128992" y="2586022"/>
            <a:ext cx="4672608" cy="393026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400" b="1" u="sng" dirty="0"/>
              <a:t>Competenze specifiche 1-2-3-4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400" dirty="0"/>
              <a:t>L’alunno comprende l’importanza delle TIC (tecnologie dell’informazione e della comunicazione) come mezzi di diffusione della cultura e dell’informazione, nonché come mezzi utili per l’espletamento di una vasta serie di attività (realizzazione di elaborati multimediali, collaborazione con gli altri, espletamento di attività di tipo creativo, </a:t>
            </a:r>
            <a:r>
              <a:rPr lang="it-IT" sz="1400" dirty="0" err="1"/>
              <a:t>ecc</a:t>
            </a:r>
            <a:r>
              <a:rPr lang="it-IT" sz="1400" dirty="0"/>
              <a:t>…).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400" dirty="0"/>
              <a:t>Utilizza con autonomia motori di ricerca e strumenti digitali per reperire informazioni utili e pertinenti alla realizzazione del lavoro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400" dirty="0"/>
              <a:t>Sa utilizzare gli strumenti informatici e i più comuni software operativi, sfruttandone al massimo le funzioni, per supportare il proprio lavoro, anche con riferimento alla risoluzione di problemi e alla programmazione</a:t>
            </a:r>
          </a:p>
          <a:p>
            <a:pPr marL="285750" indent="-285750">
              <a:buFont typeface="+mj-lt"/>
              <a:buAutoNum type="romanUcPeriod"/>
            </a:pPr>
            <a:r>
              <a:rPr lang="it-IT" sz="1400" dirty="0"/>
              <a:t>Conosce e applica le regole per un corretto e sicuro utilizzo degli strumenti informatici.  </a:t>
            </a:r>
          </a:p>
          <a:p>
            <a:endParaRPr lang="it-IT" sz="9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306848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Competenze specifiche 1-2-3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 L’alunno è consapevole dell’importanza delle TIC (tecnologie dell’informazione e della comunicazione) come mezzi di diffusione della cultura e dell’informazione, nonché come mezzi utili per l’espletamento di una vasta serie di attività ( videoscrittura, impaginazione, grafica, collegamento in rete, </a:t>
            </a:r>
            <a:r>
              <a:rPr lang="it-IT" sz="1200" dirty="0" err="1"/>
              <a:t>ecc…</a:t>
            </a:r>
            <a:r>
              <a:rPr lang="it-IT" sz="1200" dirty="0"/>
              <a:t>)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Guidato, utilizza motori di ricerca e strumenti digitali per reperire informazioni utili e pertinenti alla realizzazione del lavoro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Sa utilizzare gli strumenti informatici e i più comuni software operativi per supportare il proprio lavoro.</a:t>
            </a:r>
          </a:p>
          <a:p>
            <a:pPr marL="177800" indent="-177800" algn="just">
              <a:buFont typeface="+mj-lt"/>
              <a:buAutoNum type="romanUcPeriod"/>
            </a:pPr>
            <a:r>
              <a:rPr lang="it-IT" sz="1200" dirty="0"/>
              <a:t>Conosce le regole per un corretto utilizzo degli strumenti informatici.  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309634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marL="180975" indent="-180975" algn="just"/>
            <a:r>
              <a:rPr lang="it-IT" sz="1200" b="1" u="sng" dirty="0"/>
              <a:t>Competenze specifiche 1-2-3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1200" dirty="0"/>
              <a:t>L’alunno conosce alcuni sistemi telematici e le loro applicazioni.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/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-28148"/>
            <a:ext cx="12801599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920180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01293"/>
              </p:ext>
            </p:extLst>
          </p:nvPr>
        </p:nvGraphicFramePr>
        <p:xfrm>
          <a:off x="568152" y="0"/>
          <a:ext cx="12233448" cy="967367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4672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08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APPRENDIMENTO 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5359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r">
                        <a:tabLst>
                          <a:tab pos="967174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1)Ricercare e analizzare dati e informazioni attraverso gli strumenti digitali</a:t>
                      </a:r>
                    </a:p>
                    <a:p>
                      <a:pPr algn="ctr">
                        <a:tabLst>
                          <a:tab pos="967174" algn="l"/>
                        </a:tabLst>
                      </a:pPr>
                      <a:endParaRPr lang="it-IT" sz="13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/>
                      <a:r>
                        <a:rPr lang="it-IT" sz="1200" dirty="0"/>
                        <a:t>1.A Esplorare e scoprire possibili funzioni ed usi di semplici elementi tecnologici.</a:t>
                      </a:r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Individuare alcuni rischi nell’utilizzo di apparecchi elettrici ed elettronici e nell’utilizzo della rete con PC e telefonini; ipotizzare alcune semplici soluzioni preventive.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Prendere coscienza dei problemi di salute e di sicurezza che può creare l’uso del computer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1.BUtilizzare la rete INTERNET per ricavare informazioni utili al proprio lavoro.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Utilizzare la rete INTERNET per ricavare informazioni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utili al proprio lavoro, riconoscendone e valutandone l’attendibilità</a:t>
                      </a:r>
                    </a:p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Utilizzare piattaforme e materiali digitali per l’apprendimento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Riconoscere i problemi di salute e di sicurezza che può creare l’uso della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rete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24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65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CD/DVD, apparecchi telefonici, PC)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Semplici procedure di utilizzo di INTERNET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ottenere dati, fare ricerche, </a:t>
                      </a:r>
                      <a:r>
                        <a:rPr lang="it-IT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ecc…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egole per la navigazione consapevole e responsabile di un sito web.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Connessione ad INTERNET e realizzazione di ricerche sul Web; salvataggio di testi, immagini e file reperiti sul Web.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regole per la navigazione consapevole e responsabile in un sito web. La ricerca avanzata, i diversi motori di ricerca e le principali strategie per un loro sicuro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corretto utilizzo. Uso di piattaforme digitali didattiche e dei relativi contenuti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 l’apprendimento.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-28148"/>
            <a:ext cx="12801599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1585068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68675"/>
              </p:ext>
            </p:extLst>
          </p:nvPr>
        </p:nvGraphicFramePr>
        <p:xfrm>
          <a:off x="568152" y="0"/>
          <a:ext cx="12233448" cy="95707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2) Utilizzare gli strumenti digitali per produrre </a:t>
                      </a:r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elaborati anche con espressioni di tipo creativo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/>
                      <a:r>
                        <a:rPr lang="it-IT" sz="1100" b="1" dirty="0"/>
                        <a:t>2.A </a:t>
                      </a:r>
                      <a:r>
                        <a:rPr lang="it-IT" sz="1100" dirty="0"/>
                        <a:t>Conoscere</a:t>
                      </a:r>
                      <a:r>
                        <a:rPr lang="it-IT" sz="1100" baseline="0" dirty="0"/>
                        <a:t> le parti e le proprietà degli oggetti: computer.</a:t>
                      </a:r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i concetti di base dell’informatica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Comprendere la differenza tra hardware e software.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 Riconoscere i vari componenti di una postazione informatica e le loro funzioni. 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 Utilizzare il sistema operativo : uso del mouse e della tastiera.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Distinguere le varie icone del desktop e la loro funzione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2.F Utilizzare un programma di videoscrittura (WORD) 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Riconoscere i concetti di base dell’informatica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Comprendere la differenza tra hardware e software.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 Riconoscere i vari componenti di una postazione informatica e le loro funzioni. 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 Utilizzare il sistema operativo : uso del mouse e della tastiera.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Distinguere le varie icone del desktop e la loro funzione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F  Operare la corretta gestione di file e cartelle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2.G Utilizzare un programma di videoscrittura (WORD) 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2.H  Utilizzare un foglio di calcolo (EXCEL) ,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I   Utilizzare un programma di grafica( PAINT) 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2.J Utilizzare un programma di impaginazione  ( PUBLISHER )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2.K Utilizzare un programma di presentazione( POWER POINT). </a:t>
                      </a:r>
                    </a:p>
                    <a:p>
                      <a:pPr marL="177800" indent="-177800" algn="just"/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2.L  Comprenderei termini specifici dei principali software utilizzati (anche in lingua inglese)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i concetti di base dell’informatica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Comprendere la differenza tra hardware e software.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 Riconoscere i vari componenti di una postazione informatica e le loro funzioni. </a:t>
                      </a: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Utilizzare </a:t>
                      </a:r>
                      <a:r>
                        <a:rPr lang="it-IT" sz="1200" dirty="0"/>
                        <a:t>strumenti informatici e di comunicazione e software applicativi relativi ai più comuni sistemi operativi per elaborare dati, testi, immagini, </a:t>
                      </a:r>
                      <a:r>
                        <a:rPr lang="it-IT" sz="1200" dirty="0" err="1"/>
                        <a:t>storytelling</a:t>
                      </a:r>
                      <a:r>
                        <a:rPr lang="it-IT" sz="1200" dirty="0"/>
                        <a:t>,  video e produrre documenti in diverse situazioni</a:t>
                      </a:r>
                    </a:p>
                    <a:p>
                      <a:pPr marL="177800" indent="-177800" algn="just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Comprendere i termini specifici dei principali software utilizzati (anche in lingua inglese)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principali periferiche (scanner, fotocamera digitale, stampante, lavagna interattiva...)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Caratteristiche fondamentali del sistema operativo Windows.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Videoscrittura : utilizzo di WORD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principali periferiche (scanner, fotocamera digitale, stampante, lavagna interattiva...).Caratteristiche fondamentali del sistema operativo Windows.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Gestione di file, dischi e cartelle.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Videoscrittura : utilizzo di WORD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Impaginazione: utilizzo di PUBLISHER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Lavoro con i fogli di calcolo: EXCEL.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Grafica: utilizzo di PAINT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Presentazioni: utilizzo di POWER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Caratteristiche fondamentali dei sistemi operativi Windows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IOS e dei relativi software applicativi(su PC e </a:t>
                      </a:r>
                      <a:r>
                        <a:rPr lang="it-IT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Ipad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per l’elaborazione di testi, ipertesti, presentazioni, fogli di calcolo, </a:t>
                      </a:r>
                      <a:r>
                        <a:rPr lang="it-IT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storytelling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video, ecc..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con  particolare riferimento alle risorse Open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-28148"/>
            <a:ext cx="12801599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2059397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78501"/>
              </p:ext>
            </p:extLst>
          </p:nvPr>
        </p:nvGraphicFramePr>
        <p:xfrm>
          <a:off x="568152" y="0"/>
          <a:ext cx="12233448" cy="95402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4242">
                <a:tc rowSpan="3">
                  <a:txBody>
                    <a:bodyPr/>
                    <a:lstStyle/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dirty="0"/>
                        <a:t>3)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 Utilizzare gli strumenti digitali per i</a:t>
                      </a:r>
                      <a:r>
                        <a:rPr lang="it-IT" sz="1400" b="1" dirty="0"/>
                        <a:t>nteragire  e collaborare con gli altri, riconoscendo le misure più adeguate per un uso sicuro della rete</a:t>
                      </a:r>
                      <a:endParaRPr lang="it-IT" sz="13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algn="r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/>
                      <a:r>
                        <a:rPr lang="it-IT" sz="1200" b="1" dirty="0"/>
                        <a:t>3.A</a:t>
                      </a:r>
                      <a:r>
                        <a:rPr lang="it-IT" sz="1200" b="1" baseline="0" dirty="0"/>
                        <a:t> </a:t>
                      </a:r>
                      <a:r>
                        <a:rPr lang="it-IT" sz="1200" dirty="0"/>
                        <a:t>Conoscere</a:t>
                      </a:r>
                      <a:r>
                        <a:rPr lang="it-IT" sz="1200" baseline="0" dirty="0"/>
                        <a:t> alcuni sistemi telematici e le loro applicazioni (trasmissioni di messaggi)</a:t>
                      </a:r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indent="-27305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nelle funzioni principali televisore, lettore CD/DVD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indent="-27305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Avviare alla conoscenza della rete per scopi di informazione, comunicazione, ricerca e svago.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la posta elettronica e i diversi strumenti offerti dalla rete per interagire con gli altri.</a:t>
                      </a:r>
                    </a:p>
                    <a:p>
                      <a:pPr marL="177800" indent="-17780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i problemi di salute e di sicurezza che può creare l’uso delle tecnologie digitali</a:t>
                      </a:r>
                    </a:p>
                    <a:p>
                      <a:pPr marL="177800" indent="-177800" algn="just"/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/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Semplici procedure di utilizzo della rete per interagire con gli altri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egole per la navigazione consapevole e responsabile.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posta elettronica e le regole per un suo corretto utilizzo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Applicazioni tecnologiche quotidiane e relative modalità di funzionamento  con</a:t>
                      </a:r>
                      <a:r>
                        <a:rPr lang="it-IT" sz="1200" baseline="0" dirty="0"/>
                        <a:t> riferimento ai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diversi strumenti offerti dalla rete 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Procedure di utilizzo sicuro e legale di reti informatiche per ottenere dati e comunicare (sistemi di comunicazione mobile, e-mail, chat, social network, protezione degli account, download, diritto d’autore) 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Fonti di pericolo e procedure di sicurezza</a:t>
                      </a:r>
                      <a:r>
                        <a:rPr lang="it-IT" sz="1200" baseline="0" dirty="0"/>
                        <a:t> con particolare riferimento al </a:t>
                      </a:r>
                      <a:r>
                        <a:rPr lang="it-IT" sz="1200" baseline="0" dirty="0" err="1"/>
                        <a:t>cyberbullismo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836615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-28148"/>
            <a:ext cx="12801599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3699803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891183"/>
              </p:ext>
            </p:extLst>
          </p:nvPr>
        </p:nvGraphicFramePr>
        <p:xfrm>
          <a:off x="568152" y="0"/>
          <a:ext cx="12233448" cy="8991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4242">
                <a:tc rowSpan="3">
                  <a:txBody>
                    <a:bodyPr/>
                    <a:lstStyle/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300" b="1" dirty="0"/>
                        <a:t>4</a:t>
                      </a:r>
                      <a:r>
                        <a:rPr lang="it-IT" sz="1300" b="1" dirty="0">
                          <a:solidFill>
                            <a:srgbClr val="FFFF00"/>
                          </a:solidFill>
                        </a:rPr>
                        <a:t>)</a:t>
                      </a:r>
                      <a:r>
                        <a:rPr lang="it-IT" sz="1300" b="1" dirty="0">
                          <a:solidFill>
                            <a:srgbClr val="FFFF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 </a:t>
                      </a:r>
                      <a:r>
                        <a:rPr lang="it-IT" sz="1300" b="1" dirty="0">
                          <a:solidFill>
                            <a:schemeClr val="tx1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Utilizzare gli strumenti digitali per risolvere problemi concettuali e affinare il pensiero computazionale</a:t>
                      </a:r>
                    </a:p>
                    <a:p>
                      <a:pPr algn="r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/>
                      <a:r>
                        <a:rPr lang="it-IT" sz="1200" b="1" dirty="0"/>
                        <a:t>3.A</a:t>
                      </a:r>
                      <a:r>
                        <a:rPr lang="it-IT" sz="1200" b="1" baseline="0" dirty="0"/>
                        <a:t> </a:t>
                      </a:r>
                      <a:r>
                        <a:rPr lang="it-IT" sz="1200" dirty="0"/>
                        <a:t>Conoscere</a:t>
                      </a:r>
                      <a:r>
                        <a:rPr lang="it-IT" sz="1200" baseline="0" dirty="0"/>
                        <a:t> alcuni sistemi telematici e le loro applicazioni (trasmissioni di messaggi)</a:t>
                      </a:r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  <a:p>
                      <a:pPr algn="r"/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indent="-27305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nelle funzioni principali televisore, lettore CD/DVD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indent="-273050" algn="just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indent="-27305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Avviare alla conoscenza della rete per scopi di informazione, comunicazione, ricerca e svago.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Costruire sequenze di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istruzioni (algoritmi) e  apprendere i principali concetti di programmazione risolvendo  problemi e svolgendo attività creative  in un contesto di apprendimento ludico.</a:t>
                      </a:r>
                    </a:p>
                    <a:p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Principali strumenti per l’informazione e la comunicazione (televisore, lettore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/DVD, apparecchi telefonici, 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Semplici procedure di utilizzo della rete per interagire con gli altri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egole per la navigazione consapevole e responsabile.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Utilizzo di Scratch, code.org, </a:t>
                      </a:r>
                      <a:r>
                        <a:rPr lang="it-IT" sz="1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Swift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Tynker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Maker, </a:t>
                      </a:r>
                      <a:r>
                        <a:rPr lang="it-IT" sz="1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836615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-28148"/>
            <a:ext cx="12801599" cy="3292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3100731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40080" y="1200151"/>
            <a:ext cx="11392194" cy="329244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PERSONALE, SOCIALE E CAPACITA’ DI IMPARARE AD IMPARARE.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2582325" y="4008511"/>
            <a:ext cx="4610564" cy="22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4886580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142128" y="5117436"/>
            <a:ext cx="1898631" cy="738607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</a:t>
            </a:r>
            <a:r>
              <a:rPr lang="it-IT" sz="1400" b="1" dirty="0"/>
              <a:t> Imparare a lavorare con gli altri in maniera costruttiva.</a:t>
            </a:r>
            <a:endParaRPr lang="it-IT" sz="1400" dirty="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304587" y="5117436"/>
            <a:ext cx="1536373" cy="309309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/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3) </a:t>
            </a:r>
            <a:r>
              <a:rPr lang="it-IT" sz="1400" b="1" dirty="0"/>
              <a:t>Acquisire e interpretare l’informazione,</a:t>
            </a:r>
          </a:p>
          <a:p>
            <a:pPr algn="ctr"/>
            <a:r>
              <a:rPr lang="it-IT" sz="1400" b="1" dirty="0"/>
              <a:t>Individuando collegamenti/relazioni per  trasferirli  in nuovi contesti,</a:t>
            </a:r>
          </a:p>
          <a:p>
            <a:pPr algn="ctr"/>
            <a:r>
              <a:rPr lang="it-IT" sz="1400" b="1" dirty="0"/>
              <a:t>organizzando il proprio apprendimento dal punto di vista metodologico.</a:t>
            </a:r>
            <a:endParaRPr lang="it-IT" sz="1400" dirty="0"/>
          </a:p>
          <a:p>
            <a:pPr algn="ctr">
              <a:tabLst>
                <a:tab pos="967174" algn="l"/>
                <a:tab pos="1934346" algn="l"/>
              </a:tabLst>
            </a:pP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84376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90836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088632"/>
            <a:ext cx="1728192" cy="2246712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400" b="1" dirty="0">
                <a:solidFill>
                  <a:prstClr val="black"/>
                </a:solidFill>
                <a:ea typeface="Microsoft YaHei" charset="0"/>
              </a:rPr>
              <a:t>1) Utilizzare gli strumenti di conoscenza per sviluppare la consapevolezza di sé e un atteggiamento positivo verso il proprio benessere personale, sociale e fisico.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0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575498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PERSONALE, SOCIALE E CAPACITA’ DI IMPARARE AD IMPARARE.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508540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Campi di esperienza: </a:t>
            </a:r>
            <a:r>
              <a:rPr lang="it-IT" sz="1600" b="1" dirty="0"/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29453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Competenza specifica 1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L’alunno riconosce le proprie capacità , riflettendo su sé stesso.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Favorisce il proprio benessere fisico ed emotivo,  individuando le strategie per superare le difficoltà incontrate.</a:t>
            </a:r>
          </a:p>
          <a:p>
            <a:pPr marL="285750" indent="-285750">
              <a:buFont typeface="+mj-lt"/>
              <a:buAutoNum type="romanUcPeriod"/>
            </a:pPr>
            <a:endParaRPr lang="it-IT" sz="1200" dirty="0"/>
          </a:p>
          <a:p>
            <a:pPr marL="285750" indent="-285750"/>
            <a:r>
              <a:rPr lang="it-IT" sz="1200" b="1" u="sng" dirty="0"/>
              <a:t>Competenza specifica 2</a:t>
            </a:r>
          </a:p>
          <a:p>
            <a:pPr marL="285750" indent="-285750"/>
            <a:r>
              <a:rPr lang="it-IT" sz="1200" b="1" dirty="0"/>
              <a:t>I. </a:t>
            </a:r>
            <a:r>
              <a:rPr lang="it-IT" sz="1200" dirty="0"/>
              <a:t>È capace di lavorare con gli altri in maniera costruttiva e resiliente.</a:t>
            </a:r>
          </a:p>
          <a:p>
            <a:pPr marL="285750" indent="-285750"/>
            <a:endParaRPr lang="it-IT" sz="1200" dirty="0"/>
          </a:p>
          <a:p>
            <a:pPr marL="285750" indent="-285750"/>
            <a:r>
              <a:rPr lang="it-IT" sz="1200" b="1" u="sng" dirty="0"/>
              <a:t>Competenza specifica 3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1200" dirty="0"/>
              <a:t>Riflette su quanto appreso, ha maturato una consapevolezza critica sul processo personale di apprendimento svolto ed è in grado di valutarlo secondo criteri stabiliti.</a:t>
            </a:r>
          </a:p>
          <a:p>
            <a:pPr marL="180975" indent="-180975">
              <a:buFont typeface="+mj-lt"/>
              <a:buAutoNum type="romanUcPeriod"/>
            </a:pPr>
            <a:endParaRPr lang="it-IT" sz="1000" dirty="0"/>
          </a:p>
          <a:p>
            <a:pPr marL="180975" indent="-180975">
              <a:buFont typeface="+mj-lt"/>
              <a:buAutoNum type="romanUcPeriod"/>
            </a:pPr>
            <a:endParaRPr lang="it-IT" sz="1000" dirty="0"/>
          </a:p>
          <a:p>
            <a:pPr marL="180975" indent="-180975">
              <a:buFont typeface="+mj-lt"/>
              <a:buAutoNum type="romanUcPeriod"/>
            </a:pPr>
            <a:endParaRPr lang="it-IT" sz="1000" dirty="0"/>
          </a:p>
          <a:p>
            <a:endParaRPr lang="it-IT" sz="9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377637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Competenza specifica 1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it-IT" sz="1200" dirty="0"/>
              <a:t>L’alunno riconosce i propri punti di forza e di debolezza.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u="sng" dirty="0"/>
              <a:t>Competenza specifica 2</a:t>
            </a:r>
          </a:p>
          <a:p>
            <a:pPr algn="just"/>
            <a:r>
              <a:rPr lang="it-IT" sz="1200" dirty="0"/>
              <a:t>I. L’alunno è capace di lavorare con gli altri in maniera costruttiva.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u="sng" dirty="0"/>
              <a:t>Competenza specifica 3 </a:t>
            </a:r>
          </a:p>
          <a:p>
            <a:pPr algn="just"/>
            <a:r>
              <a:rPr lang="it-IT" sz="1200" dirty="0"/>
              <a:t>I. Applica semplici strategie di organizzazione delle informazioni.</a:t>
            </a:r>
            <a:endParaRPr lang="it-IT" sz="1200" b="1" u="sng" dirty="0"/>
          </a:p>
          <a:p>
            <a:pPr algn="just"/>
            <a:endParaRPr lang="it-IT" sz="1000" b="1" u="sng" dirty="0"/>
          </a:p>
          <a:p>
            <a:pPr algn="just"/>
            <a:endParaRPr lang="it-IT" sz="1000" b="1" u="sng" dirty="0"/>
          </a:p>
          <a:p>
            <a:pPr algn="just"/>
            <a:endParaRPr lang="it-IT" sz="1000" b="1" u="sng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410445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Competenza specifica 1 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it-IT" sz="1200" dirty="0"/>
              <a:t>Ripensa  alle proprie azioni e ricostruisce il proprio pensiero .</a:t>
            </a:r>
          </a:p>
          <a:p>
            <a:pPr algn="just"/>
            <a:endParaRPr lang="it-IT" sz="1200" dirty="0"/>
          </a:p>
          <a:p>
            <a:pPr marL="180975" indent="-180975" algn="just"/>
            <a:r>
              <a:rPr lang="it-IT" sz="1200" b="1" u="sng" dirty="0"/>
              <a:t>Competenza specifica 2 </a:t>
            </a:r>
          </a:p>
          <a:p>
            <a:pPr algn="just"/>
            <a:r>
              <a:rPr lang="it-IT" sz="1200" dirty="0"/>
              <a:t>I.     Interiorizza con la guida dell’insegnante la successione delle fasi di un semplice compito.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1200" dirty="0"/>
          </a:p>
          <a:p>
            <a:pPr marL="180975" indent="-180975" algn="just"/>
            <a:r>
              <a:rPr lang="it-IT" sz="1200" b="1" u="sng" dirty="0"/>
              <a:t>Competenza specifica 3  </a:t>
            </a:r>
          </a:p>
          <a:p>
            <a:pPr algn="just"/>
            <a:r>
              <a:rPr lang="it-IT" sz="1200" dirty="0"/>
              <a:t>I.    Usa semplici strumenti predisposti dall’insegnante per la sequenza e la relazione di pochi e semplici concetti.</a:t>
            </a:r>
          </a:p>
          <a:p>
            <a:pPr marL="285750" indent="-285750" algn="just">
              <a:buAutoNum type="romanUcPeriod" startAt="3"/>
            </a:pPr>
            <a:endParaRPr lang="it-IT" sz="1000" dirty="0"/>
          </a:p>
          <a:p>
            <a:pPr marL="285750" indent="-285750" algn="just">
              <a:buAutoNum type="romanUcPeriod" startAt="3"/>
            </a:pPr>
            <a:endParaRPr lang="it-IT" sz="1000" dirty="0"/>
          </a:p>
          <a:p>
            <a:pPr marL="285750" indent="-285750" algn="just">
              <a:buAutoNum type="romanUcPeriod" startAt="3"/>
            </a:pPr>
            <a:endParaRPr lang="it-IT" sz="1000" dirty="0"/>
          </a:p>
          <a:p>
            <a:pPr marL="285750" indent="-285750" algn="just">
              <a:buAutoNum type="romanUcPeriod" startAt="3"/>
            </a:pPr>
            <a:endParaRPr lang="it-IT" sz="1000" dirty="0"/>
          </a:p>
          <a:p>
            <a:pPr marL="180975" indent="-180975" algn="just"/>
            <a:endParaRPr lang="it-IT" sz="1000" b="1" u="sng" dirty="0"/>
          </a:p>
          <a:p>
            <a:pPr marL="180975" indent="-180975" algn="just"/>
            <a:endParaRPr lang="it-IT" sz="1000" b="1" u="sng" dirty="0"/>
          </a:p>
          <a:p>
            <a:pPr marL="180975" indent="-180975" algn="just"/>
            <a:endParaRPr lang="it-IT" sz="1000" b="1" u="sng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3162167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24290"/>
              </p:ext>
            </p:extLst>
          </p:nvPr>
        </p:nvGraphicFramePr>
        <p:xfrm>
          <a:off x="568153" y="-75122"/>
          <a:ext cx="12233448" cy="9507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51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61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36046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307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41738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algn="ctr">
                        <a:tabLst>
                          <a:tab pos="967174" algn="l"/>
                        </a:tabLst>
                      </a:pPr>
                      <a:r>
                        <a:rPr lang="it-IT" sz="1400" b="1" dirty="0">
                          <a:solidFill>
                            <a:prstClr val="black"/>
                          </a:solidFill>
                          <a:ea typeface="Microsoft YaHei" charset="0"/>
                        </a:rPr>
                        <a:t>1) Utilizzare gli strumenti di conoscenza per sviluppare la consapevolezza di sé e un atteggiamento positivo verso il proprio benessere personale, sociale e fisico.</a:t>
                      </a:r>
                      <a:endParaRPr lang="it-IT" sz="13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1.A</a:t>
                      </a:r>
                      <a:r>
                        <a:rPr lang="it-IT" sz="1200" b="1" baseline="0" dirty="0"/>
                        <a:t>  </a:t>
                      </a:r>
                      <a:r>
                        <a:rPr lang="it-IT" sz="1200" baseline="0" dirty="0"/>
                        <a:t>Prendere coscienza del  sé corporeo. </a:t>
                      </a:r>
                    </a:p>
                    <a:p>
                      <a:endParaRPr lang="it-IT" sz="1200" baseline="0" dirty="0"/>
                    </a:p>
                    <a:p>
                      <a:endParaRPr lang="it-IT" sz="1200" baseline="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i propri punti di forza e di debolezza.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iconoscere i propri punti di forza e di debolezza.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 difficoltà incontrate , trovando soluzioni.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Favorire il proprio benessere, riducendo i fattori di stress.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i propri punti di forza e di debolezza.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Comprendere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 ragioni di un insuccesso e trovare le strategie di soluzione.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Favorire il proprio benessere, riducendo i fattori di stress.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58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025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strumenti di ricerca.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strumenti di ricerca.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 e strumenti di ricerca.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 e strumenti di ricerca.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PERSONALE, SOCIALE E CAPACITA’ DI IMPARARE AD IMPARARE.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56625" y="1200151"/>
            <a:ext cx="11392194" cy="375411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:  COMPETENZA ALFABETICA FUNZIONALE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582325" y="4010735"/>
            <a:ext cx="4608512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964354" y="5176896"/>
            <a:ext cx="2275781" cy="1169494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Interagire adeguatamente e in modo creativo sul piano linguistico in un’intera gamma di contesti culturali e sociali.</a:t>
            </a:r>
            <a:endParaRPr lang="it-IT" sz="1400" b="1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84376"/>
            <a:ext cx="0" cy="126015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50099" y="4008513"/>
            <a:ext cx="40767" cy="116949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117434"/>
            <a:ext cx="2376232" cy="1600382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</a:t>
            </a:r>
            <a:r>
              <a:rPr lang="it-IT" sz="1400" b="1" dirty="0"/>
              <a:t>) Individuare, comprendere, esprimere, creare, interpretare concetti, pensieri, sentimenti, fatti e opinioni  in forma orale e scritta, utilizzando materiali visivi, sonori e digitali.</a:t>
            </a:r>
            <a:endParaRPr lang="it-IT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92788"/>
              </p:ext>
            </p:extLst>
          </p:nvPr>
        </p:nvGraphicFramePr>
        <p:xfrm>
          <a:off x="568153" y="-75122"/>
          <a:ext cx="12233448" cy="935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dirty="0"/>
                    </a:p>
                    <a:p>
                      <a:pPr algn="ctr"/>
                      <a:r>
                        <a:rPr lang="it-IT" sz="1400" b="1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2) </a:t>
                      </a:r>
                      <a:r>
                        <a:rPr lang="it-IT" sz="1400" b="1" dirty="0"/>
                        <a:t>Acquisire e interpretare l’informazione,</a:t>
                      </a:r>
                    </a:p>
                    <a:p>
                      <a:pPr algn="ctr"/>
                      <a:r>
                        <a:rPr lang="it-IT" sz="1400" b="1" dirty="0"/>
                        <a:t>Individuando collegamenti/relazioni per  trasferirli  in nuovi contesti.</a:t>
                      </a:r>
                      <a:endParaRPr lang="it-IT" sz="14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2.A </a:t>
                      </a:r>
                      <a:r>
                        <a:rPr lang="it-IT" sz="1200" dirty="0"/>
                        <a:t>Raggruppare e ordinare</a:t>
                      </a:r>
                      <a:r>
                        <a:rPr lang="it-IT" sz="1200" baseline="0" dirty="0"/>
                        <a:t> secondo criteri diversi.</a:t>
                      </a:r>
                    </a:p>
                    <a:p>
                      <a:endParaRPr lang="it-IT" sz="1200" baseline="0" dirty="0"/>
                    </a:p>
                    <a:p>
                      <a:r>
                        <a:rPr lang="it-IT" sz="1200" b="1" baseline="0" dirty="0"/>
                        <a:t>2.B </a:t>
                      </a:r>
                      <a:r>
                        <a:rPr lang="it-IT" sz="1200" baseline="0" dirty="0"/>
                        <a:t>Mettere in relazione e fare corrispondenze.</a:t>
                      </a:r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semplici collegamenti tra informazioni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appartenenti a campi diversi e li utilizza per risolvere semplici problemi. 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Rielaborare e trasformare testi di varie tipologie partendo da materiale noto.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eggere, interpretare e costruire grafici e tabelle.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Rielaborare e trasformare testi di varie tipologie partendo da materiale noto, sintetizzandoli anche in scalette, riassunti, mappe.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Leggere, interpretare, costruire grafici e tabelle.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77800" indent="-177800" algn="just" defTabSz="1221692" rtl="0" eaLnBrk="1" latinLnBrk="0" hangingPunct="1"/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Rielaborare e trasformare testi di varie tipologie partendo da materiale noto, sintetizzandoli anche in scalette, riassunti, mappe ed adattandoli a nuovi contesti e/o situazioni.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Operazioni con gli insiemi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 e strumenti di organizzazione delle informazioni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 e strumenti di organizzazione delle informazioni: sintesi,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scalette, grafici, tabelle, diagrammi, mappe concettuali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Metodologie e strumenti di organizzazione delle informazioni: sintesi,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scalette, grafici, tabelle, diagrammi, mappe concettuali</a:t>
                      </a: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88234" y="4925609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PERSONALE, SOCIALE E CAPACITA’ DI IMPARARE AD IMPARARE.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43547"/>
              </p:ext>
            </p:extLst>
          </p:nvPr>
        </p:nvGraphicFramePr>
        <p:xfrm>
          <a:off x="568153" y="-75121"/>
          <a:ext cx="12233448" cy="9443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30145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055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50931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3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3) </a:t>
                      </a:r>
                      <a:r>
                        <a:rPr lang="it-IT" sz="1400" b="1" dirty="0"/>
                        <a:t>Organizzare il proprio apprendimento dal punto di vista metodologico.</a:t>
                      </a:r>
                      <a:endParaRPr lang="it-IT" sz="1400" dirty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3.A  </a:t>
                      </a:r>
                      <a:r>
                        <a:rPr lang="it-IT" sz="1200" dirty="0"/>
                        <a:t>Formulare</a:t>
                      </a:r>
                      <a:r>
                        <a:rPr lang="it-IT" sz="1200" baseline="0" dirty="0"/>
                        <a:t>  ipotesi e riflessioni.</a:t>
                      </a:r>
                    </a:p>
                    <a:p>
                      <a:endParaRPr lang="it-IT" sz="1200" baseline="0" dirty="0"/>
                    </a:p>
                    <a:p>
                      <a:endParaRPr lang="it-IT" sz="1200" baseline="0" dirty="0"/>
                    </a:p>
                    <a:p>
                      <a:r>
                        <a:rPr lang="it-IT" sz="1200" b="1" baseline="0" dirty="0"/>
                        <a:t>3.B </a:t>
                      </a:r>
                      <a:r>
                        <a:rPr lang="it-IT" sz="1200" baseline="0" dirty="0"/>
                        <a:t>Raccogliere informazioni e dati e usare simboli per la registrazione degli stessi.</a:t>
                      </a:r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Applicare semplici strategie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organizzazione delle informazioni.</a:t>
                      </a:r>
                    </a:p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le informazioni nella pratica quotidiana e nella soluzione di problemi.</a:t>
                      </a:r>
                    </a:p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Applicare strategie di studio.  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Utilizzare le informazioni nella pratica quotidiana e nella soluzione di problemi.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Collegare le nuove informazioni con quelle pregresse.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Riflettere sulle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proprie strategie e modalità di apprendimento.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Applicare strategie di studio.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Utilizzare le informazioni nella pratica quotidiana e nella soluzione di problemi.</a:t>
                      </a: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Mettere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relazione le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conoscenze di diverse discipline, costruendo quadri di sintesi e collegarle all’esperienza personale.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Riflettere in modo critico sulle proprie strategie e modalità di apprendimento.</a:t>
                      </a:r>
                    </a:p>
                    <a:p>
                      <a:pPr marL="265113" marR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648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16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Esperimenti, costruzione di cartelloni di sintesi. Progettazione di attività future.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memorizzazione.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studio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memorizzazione.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Stili cognitivi e di apprendimento.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studio.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autoregolazione e di organizzazione del tempo, delle priorità, delle risorse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memorizzazione.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Stili cognitivi e di apprendimento.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studio. Strategie di autoregolazione e di organizzazione del tempo, delle priorità, delle risorse.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517181" y="5376664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75443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  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PERSONALE, SOCIALE E CAPACITA’ DI IMPARARE AD IMPARARE.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582325" y="4010735"/>
            <a:ext cx="4608512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4888632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144180" y="5117436"/>
            <a:ext cx="1898631" cy="523164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</a:t>
            </a:r>
            <a:r>
              <a:rPr lang="it-IT" sz="1400" b="1" dirty="0"/>
              <a:t> Progettare in modo creativo e originale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304587" y="5117437"/>
            <a:ext cx="1581959" cy="1169494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3)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Interagire con gli altri per trovare soluzioni e r</a:t>
            </a:r>
            <a:r>
              <a:rPr lang="it-IT" sz="1400" b="1" dirty="0"/>
              <a:t>isolvere problemi</a:t>
            </a:r>
          </a:p>
          <a:p>
            <a:pPr algn="ctr">
              <a:tabLst>
                <a:tab pos="967174" algn="l"/>
                <a:tab pos="1934346" algn="l"/>
              </a:tabLst>
            </a:pPr>
            <a:endParaRPr lang="it-IT" sz="1400" b="1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12368"/>
            <a:ext cx="0" cy="12961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90836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088632"/>
            <a:ext cx="1628922" cy="738607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/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</a:t>
            </a:r>
            <a:r>
              <a:rPr lang="it-IT" sz="1400" b="1" dirty="0"/>
              <a:t>) Valutare e decidere</a:t>
            </a:r>
          </a:p>
          <a:p>
            <a:r>
              <a:rPr lang="it-IT" sz="1400" b="1" dirty="0"/>
              <a:t> </a:t>
            </a:r>
            <a:endParaRPr lang="it-IT" sz="14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939991" y="1255906"/>
            <a:ext cx="10729192" cy="3754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>
            <a:defPPr>
              <a:defRPr lang="it-IT"/>
            </a:defPPr>
            <a:lvl1pPr marL="0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850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700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548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397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245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095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8944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8793" algn="l" defTabSz="127970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CHIAVE EUROPEA:  COMPETENZA IMPRENDITORIALE</a:t>
            </a:r>
          </a:p>
        </p:txBody>
      </p:sp>
    </p:spTree>
    <p:extLst>
      <p:ext uri="{BB962C8B-B14F-4D97-AF65-F5344CB8AC3E}">
        <p14:creationId xmlns:p14="http://schemas.microsoft.com/office/powerpoint/2010/main" val="1527447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75443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SPIRITO </a:t>
            </a:r>
            <a:r>
              <a:rPr lang="it-IT" sz="16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INZIATIVA E IMPRENDITORIALITÀ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Campi di esperienza: </a:t>
            </a:r>
            <a:r>
              <a:rPr lang="it-IT" sz="1600" b="1" dirty="0"/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128992" y="2586022"/>
            <a:ext cx="4672608" cy="419187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Competenza specifica 1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L’alunno assume iniziative nella vita personale e nel lavoro, valutando aspetti positivi e negativi di scelte diverse e le possibili conseguenze.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 È in grado di assumere ruoli di responsabilità all’interno del gruppo (coordinare il lavoro, tenere i tempi, documentare il lavoro, reperire materiali ecc.).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Dimostra di sapersi </a:t>
            </a:r>
            <a:r>
              <a:rPr lang="it-IT" sz="1200" dirty="0" err="1"/>
              <a:t>autovalutare</a:t>
            </a:r>
            <a:r>
              <a:rPr lang="it-IT" sz="1200" dirty="0"/>
              <a:t> e di mirare ad un miglioramento continuo del proprio lavoro</a:t>
            </a:r>
          </a:p>
          <a:p>
            <a:pPr marL="285750" indent="-285750">
              <a:buFont typeface="+mj-lt"/>
              <a:buAutoNum type="romanUcPeriod"/>
            </a:pPr>
            <a:endParaRPr lang="it-IT" sz="1200" dirty="0"/>
          </a:p>
          <a:p>
            <a:pPr marL="285750" indent="-285750"/>
            <a:r>
              <a:rPr lang="it-IT" sz="1200" b="1" u="sng" dirty="0"/>
              <a:t>Competenza specifica 2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1200" dirty="0"/>
              <a:t>L’alunno sa pianificare azioni nell’ambito personale e del lavoro, individuando le priorità, giustificando le scelte e valutando gli esiti, reperendo anche possibili correttivi a quelli non soddisfacenti.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1200" dirty="0"/>
              <a:t>In autonomia o confrontandosi con gli altri, pianifica le fasi di una consegna ed è in grado di rispettarne i tempi</a:t>
            </a:r>
          </a:p>
          <a:p>
            <a:pPr marL="180975" indent="-180975"/>
            <a:r>
              <a:rPr lang="it-IT" sz="1200" dirty="0"/>
              <a:t> </a:t>
            </a:r>
            <a:endParaRPr lang="it-IT" sz="1200" b="1" u="sng" dirty="0"/>
          </a:p>
          <a:p>
            <a:pPr marL="285750" indent="-285750"/>
            <a:r>
              <a:rPr lang="it-IT" sz="1200" b="1" u="sng" dirty="0"/>
              <a:t>Competenza specifica 3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1200" dirty="0"/>
              <a:t>L’alunno individua problemi, formula e seleziona soluzioni, le attua e ne valuta gli esiti, pianificando gli eventuali correttivi.</a:t>
            </a:r>
          </a:p>
          <a:p>
            <a:pPr marL="180975" indent="-180975">
              <a:buFont typeface="+mj-lt"/>
              <a:buAutoNum type="romanUcPeriod"/>
            </a:pPr>
            <a:r>
              <a:rPr lang="it-IT" sz="1200" dirty="0"/>
              <a:t>Collabora in un gruppo di lavoro o di gioco, tenendo conto dei diversi punti di vista e confrontando la propria idea con quella altrui.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419187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Competenza specifica 1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L’alunno assume iniziative nella vita personale e nel lavoro, valutando aspetti positivi e negativi di scelte diverse e le possibili conseguenze.</a:t>
            </a:r>
          </a:p>
          <a:p>
            <a:pPr marL="180975" lvl="0" indent="-180975">
              <a:buFont typeface="+mj-lt"/>
              <a:buAutoNum type="romanUcPeriod"/>
            </a:pPr>
            <a:r>
              <a:rPr lang="it-IT" sz="1200" dirty="0"/>
              <a:t> È in grado di assumere ruoli di responsabilità all’interno del gruppo (coordinare il lavoro, tenere i tempi, documentare il lavoro, reperire materiali ecc.).</a:t>
            </a:r>
          </a:p>
          <a:p>
            <a:pPr algn="just"/>
            <a:endParaRPr lang="it-IT" sz="1200" b="1" u="sng" dirty="0"/>
          </a:p>
          <a:p>
            <a:pPr algn="just"/>
            <a:r>
              <a:rPr lang="it-IT" sz="1200" b="1" u="sng" dirty="0"/>
              <a:t>Competenza specifica 2</a:t>
            </a:r>
          </a:p>
          <a:p>
            <a:pPr marL="177800" indent="-177800" algn="just">
              <a:buFont typeface="+mj-lt"/>
              <a:buAutoNum type="romanUcPeriod"/>
            </a:pPr>
            <a:r>
              <a:rPr lang="it-IT" sz="1200" dirty="0"/>
              <a:t>Confrontandosi con gli altri, pianifica le fasi di una consegna ed è in grado di rispettarne i tempi</a:t>
            </a:r>
          </a:p>
          <a:p>
            <a:pPr algn="just"/>
            <a:endParaRPr lang="it-IT" sz="1200" b="1" u="sng" dirty="0"/>
          </a:p>
          <a:p>
            <a:pPr algn="just"/>
            <a:r>
              <a:rPr lang="it-IT" sz="1200" b="1" u="sng" dirty="0"/>
              <a:t>Competenza specifica 3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1200" dirty="0"/>
              <a:t>Guidato, individua problemi, formula e seleziona soluzioni; collabora nel gruppo di lavoro o di gioco, tenendo conto dei diversi punti di vista e confrontando la propria idea con quella altrui.</a:t>
            </a:r>
          </a:p>
          <a:p>
            <a:pPr algn="just"/>
            <a:endParaRPr lang="it-IT" sz="900" b="1" u="sng" dirty="0"/>
          </a:p>
          <a:p>
            <a:pPr algn="just"/>
            <a:endParaRPr lang="it-IT" sz="800" dirty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2586022"/>
            <a:ext cx="4168552" cy="419187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Competenze specifiche 1-2-3</a:t>
            </a:r>
          </a:p>
          <a:p>
            <a:pPr marL="180975" indent="-180975" algn="just">
              <a:buFont typeface="+mj-lt"/>
              <a:buAutoNum type="romanUcPeriod"/>
            </a:pPr>
            <a:r>
              <a:rPr lang="it-IT" sz="1200" dirty="0"/>
              <a:t>L’alunno, guidato dall’insegnante, collabora nel gruppo di lavoro o di gioco per individuare problemi, formulare e selezionare soluzioni.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>
              <a:buFont typeface="+mj-lt"/>
              <a:buAutoNum type="romanUcPeriod"/>
            </a:pPr>
            <a:endParaRPr lang="it-IT" sz="900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marL="180975" indent="-180975" algn="just"/>
            <a:endParaRPr lang="it-IT" sz="900" b="1" u="sng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573841"/>
              </p:ext>
            </p:extLst>
          </p:nvPr>
        </p:nvGraphicFramePr>
        <p:xfrm>
          <a:off x="568153" y="-75122"/>
          <a:ext cx="12233448" cy="935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342900" marR="0" indent="-34290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400" b="1" dirty="0"/>
                        <a:t>Valutare e decidere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b="1" baseline="0" dirty="0"/>
                        <a:t>1.A </a:t>
                      </a:r>
                      <a:r>
                        <a:rPr lang="it-IT" sz="1200" baseline="0" dirty="0"/>
                        <a:t>Confrontare ipotesi, spiegazioni, soluzioni e azioni.</a:t>
                      </a:r>
                    </a:p>
                    <a:p>
                      <a:pPr algn="just"/>
                      <a:endParaRPr lang="it-IT" sz="1200" baseline="0" dirty="0"/>
                    </a:p>
                    <a:p>
                      <a:pPr algn="just"/>
                      <a:endParaRPr lang="it-IT" sz="1200" baseline="0" dirty="0"/>
                    </a:p>
                    <a:p>
                      <a:pPr algn="just"/>
                      <a:endParaRPr lang="it-IT" sz="1200" baseline="0" dirty="0"/>
                    </a:p>
                    <a:p>
                      <a:pPr algn="just"/>
                      <a:endParaRPr lang="it-IT" sz="1200" baseline="0" dirty="0"/>
                    </a:p>
                    <a:p>
                      <a:pPr algn="just"/>
                      <a:endParaRPr lang="it-IT" sz="1200" baseline="0" dirty="0"/>
                    </a:p>
                    <a:p>
                      <a:pPr algn="just"/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marR="0" lvl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Valutare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aspetti positivi e negativi rispetto a un vissuto.</a:t>
                      </a:r>
                    </a:p>
                    <a:p>
                      <a:pPr marL="265113" marR="0" lvl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lvl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Sostenere la propria opinione con argomenti coerenti, giustificando le scelte con semplici argomentazioni.</a:t>
                      </a:r>
                    </a:p>
                    <a:p>
                      <a:pPr marL="265113" marR="0" lvl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marR="0" lvl="0" indent="-26511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Riconoscere semplici situazioni problematiche in contesti reali d’esperienza.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Decidere tra due alternative (nel gioco, nella scelta di un libro, di un’attività) e spiegarne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 motivazioni.</a:t>
                      </a:r>
                    </a:p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Spiegare vantaggi e svantaggi di una semplice scelta legata a vissuti personali</a:t>
                      </a:r>
                    </a:p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problemi legati all’esperienza concreta, indicare alcune ipotesi di soluzione, analizzarle in gruppo e scegliere quella ritenuta più vantaggiosa; applicare la soluzione e commentarne i risultati.</a:t>
                      </a:r>
                    </a:p>
                    <a:p>
                      <a:pPr marL="273050" marR="0" lvl="0" indent="-27305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1.A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Discutere e argomentare in gruppo i criteri e le motivazioni delle scelte, mettendo in luce fatti, rischi, opportunità e ascoltando le motivazioni altrui.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1.B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elementi certi, possibili, probabili, ignoti nel momento di effettuare le scelte.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Valutare 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autovalutare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in base a criteri ben definiti.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Ipotesi, spiegazioni, soluzioni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di un problema e di un’azione. Modalità di decisione.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Modalità di rappresentazione grafica (schemi, tabelle, grafici)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per la decisione: tabella pro-contro,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iagrammi di flusso. Fasi di una procedura, di un’azione, di un problema.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per la decisione: tabella pro-contro; diagrammi di flusso; tabelle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multicriteriali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ecc…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Modalità di decisione riflessiva.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 di argomentazione e di comunicazione assertiva.</a:t>
                      </a: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44665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SPIRITO </a:t>
            </a:r>
            <a:r>
              <a:rPr lang="it-IT" sz="14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INZIATIVA E IMPRENDITORIALITÀ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7661"/>
              </p:ext>
            </p:extLst>
          </p:nvPr>
        </p:nvGraphicFramePr>
        <p:xfrm>
          <a:off x="568153" y="-75122"/>
          <a:ext cx="12233448" cy="91744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r"/>
                      <a:r>
                        <a:rPr lang="it-IT" sz="1400" b="1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2) </a:t>
                      </a:r>
                      <a:r>
                        <a:rPr lang="it-IT" sz="1400" b="1" dirty="0"/>
                        <a:t>Progettare</a:t>
                      </a:r>
                    </a:p>
                    <a:p>
                      <a:pPr algn="r"/>
                      <a:r>
                        <a:rPr lang="it-IT" sz="1400" b="1" dirty="0"/>
                        <a:t> in modo creativo e originale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Tx/>
                        <a:buNone/>
                      </a:pPr>
                      <a:r>
                        <a:rPr lang="it-IT" sz="1200" b="1" dirty="0"/>
                        <a:t>2.A </a:t>
                      </a:r>
                      <a:r>
                        <a:rPr lang="it-IT" sz="1200" dirty="0"/>
                        <a:t>Progettare la costruzione di elementi naturali e figure umane.</a:t>
                      </a:r>
                    </a:p>
                    <a:p>
                      <a:pPr marL="171450" indent="-171450" algn="just">
                        <a:buFontTx/>
                        <a:buNone/>
                      </a:pPr>
                      <a:r>
                        <a:rPr lang="it-IT" sz="1200" b="1" dirty="0"/>
                        <a:t>2.B </a:t>
                      </a:r>
                      <a:r>
                        <a:rPr lang="it-IT" sz="1200" dirty="0"/>
                        <a:t>Formulare</a:t>
                      </a:r>
                      <a:r>
                        <a:rPr lang="it-IT" sz="1200" baseline="0" dirty="0"/>
                        <a:t> ipotesi anche fantastiche per la risoluzione di un semplice problema.</a:t>
                      </a:r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Formulare proposte di lavoro o di gioco.</a:t>
                      </a:r>
                    </a:p>
                    <a:p>
                      <a:pPr marL="265113" indent="-265113" algn="just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Formulare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ipotesi di soluzione.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gli strumenti a propria disposizione per portare a termine un compito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quelli mancanti.</a:t>
                      </a:r>
                    </a:p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Progettare in gruppo , con  l’aiuto degli insegnanti, l’esecuzione di un semplice manufatto o di un piccolo evento da organizzare nella vita di classe.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2.A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Scomporre una semplice procedura nelle sue fasi e distribuirle nel tempo.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2.B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Descrivere le fasi di un esperimento, di un compito, di una procedura da svolgere o svolti.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2.C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Organizzare i propri impegni giornalieri e settimanali individuando alcune priorità.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2.D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Pianificare l’esecuzione di un compito legato all’esperienza e a contesti noti, descrivendone le fasi, distribuendole nel tempo, individuando le risorse materiali e di lavoro necessarie e indicando quelle mancanti.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2.E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Progettare ed eseguire semplici manufatti artistici e tecnologici; organizzare eventi legati alla vita scolastica (feste, mostre, piccole uscite e visite) in gruppo e con la guida degli insegnanti.</a:t>
                      </a: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Conversazioni-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circle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time- condivisione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verbale delle esperienze vissute- manipolazioni- schede strutturate.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pPr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di un problema e di un’azione. Modalità di decisione.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Modalità di rappresentazione grafica (schemi, tabelle, grafici)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per la decisione: tabella pro-contro,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iagrammi di flusso. Fasi di una procedura, di un’azione, di un problema.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Organizzazione di un’agenda giornaliera e settimanale.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di una procedura.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di progettazione: disegno tecnico;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programmazioni……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44665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SPIRITO </a:t>
            </a:r>
            <a:r>
              <a:rPr lang="it-IT" sz="14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INZIATIVA E IMPRENDITORIALITÀ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05823"/>
              </p:ext>
            </p:extLst>
          </p:nvPr>
        </p:nvGraphicFramePr>
        <p:xfrm>
          <a:off x="568153" y="-75122"/>
          <a:ext cx="12233448" cy="935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84242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algn="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3) Interagire </a:t>
                      </a:r>
                    </a:p>
                    <a:p>
                      <a:pPr algn="r">
                        <a:tabLst>
                          <a:tab pos="967174" algn="l"/>
                          <a:tab pos="1934346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con gli altri per trovare soluzioni e r</a:t>
                      </a:r>
                      <a:r>
                        <a:rPr lang="it-IT" sz="1400" b="1" dirty="0"/>
                        <a:t>isolvere problemi</a:t>
                      </a:r>
                    </a:p>
                    <a:p>
                      <a:pPr algn="ctr">
                        <a:tabLst>
                          <a:tab pos="967174" algn="l"/>
                          <a:tab pos="1934346" algn="l"/>
                        </a:tabLst>
                      </a:pPr>
                      <a:endParaRPr lang="it-IT" sz="1400" b="1" dirty="0"/>
                    </a:p>
                    <a:p>
                      <a:pPr algn="r">
                        <a:tabLst>
                          <a:tab pos="967174" algn="l"/>
                          <a:tab pos="1934346" algn="l"/>
                        </a:tabLst>
                      </a:pPr>
                      <a:endParaRPr lang="it-IT" sz="1400" dirty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just"/>
                      <a:r>
                        <a:rPr lang="it-IT" sz="1200" b="1" dirty="0"/>
                        <a:t>3.A </a:t>
                      </a:r>
                      <a:r>
                        <a:rPr lang="it-IT" sz="1200" dirty="0"/>
                        <a:t>Collaborare</a:t>
                      </a:r>
                      <a:r>
                        <a:rPr lang="it-IT" sz="1200" baseline="0" dirty="0"/>
                        <a:t> con gli altri e partecipare all’organizzazione di eventi e alla costruzione di oggetti.</a:t>
                      </a:r>
                    </a:p>
                    <a:p>
                      <a:pPr marL="180975" indent="-180975" algn="just"/>
                      <a:r>
                        <a:rPr lang="it-IT" sz="1200" b="1" baseline="0" dirty="0"/>
                        <a:t>3.B </a:t>
                      </a:r>
                      <a:r>
                        <a:rPr lang="it-IT" sz="1200" baseline="0" dirty="0"/>
                        <a:t>Intuire con la guida dell’insegnante le cause e le conseguenze di un semplice problema.  </a:t>
                      </a:r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Cooperare con gli altri nel gioco e nel lavoro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Effettuare semplici indagini su fenomeni di esperienza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Cooperare con gli altri nel gioco e nel lavoro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Effettuare semplici indagini su fenomeni di esperienza</a:t>
                      </a: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Proporre agli altri di condividere una propria scelta, spiegandone i vantaggi, ed essere disponibili al confronto.</a:t>
                      </a:r>
                    </a:p>
                    <a:p>
                      <a:pPr marL="180975" marR="0" lvl="0" indent="-180975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3.A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Individuare problemi legati alla pratica e al lavoro quotidiano e indicare ipotesi di soluzione plausibili.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3.B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Scegliere le soluzioni ritenute più vantaggiose e motivare la scelta.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3.C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Attuare le soluzioni e valutare i risultati.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3.E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Suggerire percorsi di correzione o miglioramento.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3.F 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Generalizzare soluzioni idonee a problemi simili.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65113" indent="-265113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3.G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Trovare soluzioni nuove a problemi di esperienza.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3.H 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Collaborare con gli altri in modo costruttivo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Conversazioni-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giochi con regole- giochi di esplorazione e di contatto con gli altri.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ANNO, SECONDO E TERZO ANNO</a:t>
                      </a:r>
                    </a:p>
                    <a:p>
                      <a:pPr algn="just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di un problema e di un’azione. Modalità di decisione.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Modalità di rappresentazione grafica (schemi, tabelle, grafici)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</a:t>
                      </a:r>
                      <a:r>
                        <a:rPr lang="it-IT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</a:p>
                    <a:p>
                      <a:pPr marL="0" algn="just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Strumenti per la decisione: tabella pro-contro,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iagrammi di flusso. Fasi di una procedura, di un’azione, di un problema.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Regole della discussione. Ruoli e loro funzione.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PRIMO, SECONDO E TERZO ANNO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 del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problem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solving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Diagrammi di flusso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836615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19" y="7320880"/>
            <a:ext cx="72009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293036" y="7464896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44665"/>
          </a:xfrm>
          <a:prstGeom prst="rect">
            <a:avLst/>
          </a:prstGeom>
          <a:solidFill>
            <a:srgbClr val="9966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SPIRITO </a:t>
            </a:r>
            <a:r>
              <a:rPr lang="it-IT" sz="14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INZIATIVA E IMPRENDITORIALITÀ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280120" y="336104"/>
            <a:ext cx="12313368" cy="2304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52128" y="408112"/>
            <a:ext cx="12169352" cy="2160240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96144" y="552128"/>
            <a:ext cx="11881320" cy="1872208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672525"/>
            <a:ext cx="11521440" cy="1600200"/>
          </a:xfrm>
          <a:solidFill>
            <a:srgbClr val="FF9933"/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defTabSz="1279700"/>
            <a:r>
              <a:rPr lang="it-IT" sz="2800" dirty="0">
                <a:solidFill>
                  <a:schemeClr val="tx1"/>
                </a:solidFill>
              </a:rPr>
              <a:t/>
            </a:r>
            <a:br>
              <a:rPr lang="it-IT" sz="2800" dirty="0">
                <a:solidFill>
                  <a:schemeClr val="tx1"/>
                </a:solidFill>
              </a:rPr>
            </a:br>
            <a:endParaRPr lang="it-IT" sz="25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28636" y="802352"/>
            <a:ext cx="11215766" cy="1357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971512" y="945228"/>
            <a:ext cx="10930014" cy="107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vert="horz" lIns="127985" tIns="63994" rIns="127985" bIns="63994" rtlCol="0" anchor="ctr">
            <a:normAutofit/>
          </a:bodyPr>
          <a:lstStyle/>
          <a:p>
            <a:pPr algn="ctr" defTabSz="1279852">
              <a:spcBef>
                <a:spcPct val="0"/>
              </a:spcBef>
            </a:pPr>
            <a:endParaRPr lang="it-IT" sz="1800" b="1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0080" y="2712368"/>
            <a:ext cx="11475760" cy="65173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000" b="1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r>
              <a:rPr lang="it-IT" sz="3200" dirty="0"/>
              <a:t>Dipartimenti N. 1-2-3-4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 marL="266700" indent="-266700">
              <a:buNone/>
            </a:pPr>
            <a:endParaRPr lang="it-IT" sz="1800" dirty="0"/>
          </a:p>
          <a:p>
            <a:pPr marL="266700" indent="-266700">
              <a:buNone/>
            </a:pPr>
            <a:endParaRPr lang="it-IT" sz="1800" dirty="0"/>
          </a:p>
          <a:p>
            <a:pPr>
              <a:buNone/>
            </a:pPr>
            <a:endParaRPr lang="it-IT" sz="1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20255" y="1065514"/>
            <a:ext cx="11017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EVIDENZE ED ESEMPI DI COMPITI SIGNIFICATIVI RELATIVI </a:t>
            </a:r>
          </a:p>
          <a:p>
            <a:pPr algn="ctr"/>
            <a:r>
              <a:rPr lang="it-IT" sz="2400" b="1" dirty="0"/>
              <a:t>ALLA PROGETTAZIONE INTERDIPARTIMENTALE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78783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Campi di esperienza: </a:t>
            </a:r>
            <a:r>
              <a:rPr lang="it-IT" sz="1600" b="1" dirty="0">
                <a:solidFill>
                  <a:prstClr val="black"/>
                </a:solidFill>
              </a:rPr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EVIDENZE ED ESEMPI DI COMPITI SIGNIFICATIVI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SEC DI   I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529986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r>
              <a:rPr lang="it-IT" sz="1200" dirty="0"/>
              <a:t>Accede a siti, cerca , raccoglie, comprende informazioni, le memorizza e le organizza.</a:t>
            </a:r>
          </a:p>
          <a:p>
            <a:r>
              <a:rPr lang="it-IT" sz="1200" dirty="0"/>
              <a:t>Utilizza gli strumenti digitali per produrre  elaborati anche di tipo creativo.</a:t>
            </a:r>
          </a:p>
          <a:p>
            <a:r>
              <a:rPr lang="it-IT" sz="1200" dirty="0"/>
              <a:t>Utilizza gli strumenti digitali per interagire con gli altri.</a:t>
            </a:r>
          </a:p>
          <a:p>
            <a:r>
              <a:rPr lang="it-IT" sz="1200" dirty="0"/>
              <a:t>Utilizza gli strumenti informatici  per la risoluzione di problemi  e la programmazione.</a:t>
            </a: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Utilizzare i mezzi informatici per redigere i testi delle ricerche, delle relazioni, dei rapporti, degli esperimenti.</a:t>
            </a:r>
            <a:endParaRPr lang="it-IT" sz="12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Utilizzare fogli elettronici per effettuare calcoli, misure, statistiche, rappresentare e organizzare i dati.</a:t>
            </a:r>
            <a:endParaRPr lang="it-IT" sz="12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Utilizzare PowerPoint  e </a:t>
            </a:r>
            <a:r>
              <a:rPr lang="it-IT" sz="1200" dirty="0" err="1">
                <a:ea typeface="Calibri"/>
                <a:cs typeface="Calibri"/>
              </a:rPr>
              <a:t>app</a:t>
            </a:r>
            <a:r>
              <a:rPr lang="it-IT" sz="1200" dirty="0">
                <a:ea typeface="Calibri"/>
                <a:cs typeface="Calibri"/>
              </a:rPr>
              <a:t> di IOS per effettuare  presentazioni.</a:t>
            </a:r>
            <a:endParaRPr lang="it-IT" sz="12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Costruire semplici ipertesti.</a:t>
            </a:r>
            <a:endParaRPr lang="it-IT" sz="12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Utilizzare la posta elettronica per corrispondere tra pari, con istituzioni, per relazionarsi con altre scuole anche straniere; applicare le più comuni misure di sicurezza anti-spam, anti-</a:t>
            </a:r>
            <a:r>
              <a:rPr lang="it-IT" sz="1200" dirty="0" err="1">
                <a:ea typeface="Calibri"/>
                <a:cs typeface="Calibri"/>
              </a:rPr>
              <a:t>phishing</a:t>
            </a:r>
            <a:r>
              <a:rPr lang="it-IT" sz="1200" dirty="0">
                <a:ea typeface="Calibri"/>
                <a:cs typeface="Calibri"/>
              </a:rPr>
              <a:t>.</a:t>
            </a:r>
            <a:endParaRPr lang="it-IT" sz="12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200" dirty="0">
                <a:ea typeface="Calibri"/>
                <a:cs typeface="Calibri"/>
              </a:rPr>
              <a:t>Utilizzare Internet e i motori di ricerca per ricercare informazioni, con la supervisione dell’insegnante e utilizzando le più semplici misure di sicurezza per prevenire crimini, frodi e per tutelare la sicurezza dei dati e la riservatezza.</a:t>
            </a:r>
            <a:endParaRPr lang="it-IT" sz="1200" dirty="0">
              <a:ea typeface="Calibri"/>
              <a:cs typeface="Times New Roman"/>
            </a:endParaRPr>
          </a:p>
          <a:p>
            <a:r>
              <a:rPr lang="it-IT" sz="1200" dirty="0">
                <a:ea typeface="Calibri"/>
                <a:cs typeface="Calibri"/>
              </a:rPr>
              <a:t>Progettare e realizzare, in collaborazione con i compagni,  un prodotto multimediale (video, e-book), </a:t>
            </a:r>
            <a:r>
              <a:rPr lang="it-IT" sz="1200" dirty="0" err="1">
                <a:ea typeface="Calibri"/>
                <a:cs typeface="Calibri"/>
              </a:rPr>
              <a:t>storytelling</a:t>
            </a:r>
            <a:r>
              <a:rPr lang="it-IT" sz="1200" dirty="0">
                <a:ea typeface="Calibri"/>
                <a:cs typeface="Calibri"/>
              </a:rPr>
              <a:t>, che rappresenti una  sintesi di un percorso didattico svolto.</a:t>
            </a:r>
          </a:p>
          <a:p>
            <a:r>
              <a:rPr lang="it-IT" sz="1200" dirty="0">
                <a:ea typeface="Calibri"/>
                <a:cs typeface="Calibri"/>
              </a:rPr>
              <a:t>Risolvere problemi in contesti di tipo ludico attraverso programmi e </a:t>
            </a:r>
            <a:r>
              <a:rPr lang="it-IT" sz="1200" dirty="0" err="1">
                <a:ea typeface="Calibri"/>
                <a:cs typeface="Calibri"/>
              </a:rPr>
              <a:t>app</a:t>
            </a:r>
            <a:r>
              <a:rPr lang="it-IT" sz="1200" dirty="0">
                <a:ea typeface="Calibri"/>
                <a:cs typeface="Calibri"/>
              </a:rPr>
              <a:t> per la programmazione e </a:t>
            </a:r>
            <a:r>
              <a:rPr lang="it-IT" sz="1200">
                <a:ea typeface="Calibri"/>
                <a:cs typeface="Calibri"/>
              </a:rPr>
              <a:t>la robotica</a:t>
            </a:r>
            <a:r>
              <a:rPr lang="it-IT" sz="1050" dirty="0">
                <a:ea typeface="Calibri"/>
                <a:cs typeface="Calibri"/>
              </a:rPr>
              <a:t>.</a:t>
            </a:r>
            <a:endParaRPr lang="it-IT" sz="1200" dirty="0">
              <a:ea typeface="Calibri"/>
              <a:cs typeface="Calibri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40562" y="2586950"/>
            <a:ext cx="3786214" cy="493053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Accede a siti, cerca , raccoglie, comprende informazioni, le memorizza e le organizza.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Utilizza gli strumenti digitali per produrre  elaborati.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Utilizza gli strumenti digitali per interagire con gli altri.</a:t>
            </a: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Utilizzare i mezzi informatici per redigere i testi delle ricerche, delle relazioni, degli esperimenti.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Utilizzare PowerPoint per effettuare semplici presentazioni.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Costruire semplici ipertesti.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Utilizzare la posta elettronica per corrispondere tra pari, con istituzioni, per relazionarsi con altre scuole anche straniere.</a:t>
            </a: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Utilizzare Internet e i motori di ricerca per ricercare informazioni, con la supervisione dell’insegnante e utilizzando le più semplici misure di sicurezza per prevenire crimini, frodi e per tutelare la sicurezza dei dati e la riservatezza.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Rielaborare un breve testo.</a:t>
            </a: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Rielaborare una brochure.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Elaborare ipertesti tematici.</a:t>
            </a:r>
          </a:p>
          <a:p>
            <a:pPr lvl="0"/>
            <a:r>
              <a:rPr lang="it-IT" sz="1200" dirty="0">
                <a:solidFill>
                  <a:prstClr val="black"/>
                </a:solidFill>
                <a:ea typeface="Calibri"/>
                <a:cs typeface="Calibri"/>
              </a:rPr>
              <a:t>Progettare e realizzare, in collaborazione con i compagni,  un prodotto multimediale (video, e-book), che rappresenti una  sintesi di un percorso didattico svolto.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0846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5938" y="0"/>
            <a:ext cx="12795662" cy="37541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32538129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Campi di esperienza: </a:t>
            </a:r>
            <a:r>
              <a:rPr lang="it-IT" sz="1600" b="1" dirty="0">
                <a:solidFill>
                  <a:prstClr val="black"/>
                </a:solidFill>
              </a:rPr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EVIDENZE ED ESEMPI DI COMPITI SIGNIFICATIVI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SEC DI   I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456120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/>
            <a:r>
              <a:rPr lang="it-IT" sz="1200" dirty="0"/>
              <a:t>Prende decisioni, singolarmente e/o condivise da un gruppo. </a:t>
            </a:r>
          </a:p>
          <a:p>
            <a:pPr lvl="0"/>
            <a:r>
              <a:rPr lang="it-IT" sz="1200" dirty="0"/>
              <a:t>Valuta tempi, strumenti, risorse rispetto a un compito assegnato. Progetta un percorso operativo e lo ristruttura in base a problematiche insorte, trovando nuove strategie risolutive. </a:t>
            </a:r>
          </a:p>
          <a:p>
            <a:pPr lvl="0"/>
            <a:r>
              <a:rPr lang="it-IT" sz="1200" dirty="0"/>
              <a:t>Coordina l’attività personale e/o di un gruppo. </a:t>
            </a:r>
          </a:p>
          <a:p>
            <a:pPr lvl="0"/>
            <a:r>
              <a:rPr lang="it-IT" sz="1200" dirty="0"/>
              <a:t>Sa </a:t>
            </a:r>
            <a:r>
              <a:rPr lang="it-IT" sz="1200" dirty="0" err="1"/>
              <a:t>autovalutarsi</a:t>
            </a:r>
            <a:r>
              <a:rPr lang="it-IT" sz="1200" dirty="0"/>
              <a:t>, riflettendo sul percorso svolto.</a:t>
            </a:r>
          </a:p>
          <a:p>
            <a:pPr lvl="0"/>
            <a:endParaRPr lang="it-IT" sz="1200" dirty="0"/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algn="just"/>
            <a:r>
              <a:rPr lang="it-IT" sz="1200" dirty="0"/>
              <a:t>Pianificare le fasi di un compito, di un lavoro, di un esperimento, distribuirle nel tempo secondo logica e priorità, verbalizzarle e scriverle.</a:t>
            </a:r>
          </a:p>
          <a:p>
            <a:pPr algn="just"/>
            <a:r>
              <a:rPr lang="it-IT" sz="1200" dirty="0"/>
              <a:t>Progettare attività, lavori, valutandone la fattibilità in ordine alle risorse disponibili, ai costi di quelle mancanti, al tempo, alle possibilità.</a:t>
            </a:r>
          </a:p>
          <a:p>
            <a:pPr algn="just"/>
            <a:r>
              <a:rPr lang="it-IT" sz="1200" dirty="0"/>
              <a:t>Prendere decisioni singolarmente e in gruppo in ordine ad azioni da intraprendere, modalità di svolgimento di compiti ecc., valutando tra diverse alternative e motivando i criteri di scelta. </a:t>
            </a:r>
          </a:p>
          <a:p>
            <a:pPr algn="just"/>
            <a:r>
              <a:rPr lang="it-IT" sz="1200" dirty="0"/>
              <a:t>Date diverse possibilità di azione, valutare di ognuna i pro e i contro, i rischi e le opportunità, i diversi fattori implicati e il loro peso, e motivare la scelta finale. </a:t>
            </a:r>
          </a:p>
          <a:p>
            <a:pPr algn="just"/>
            <a:r>
              <a:rPr lang="it-IT" sz="1200" dirty="0"/>
              <a:t>Dato un problema da risolvere, pianificare e realizzare le soluzioni rispettando le fasi del </a:t>
            </a:r>
            <a:r>
              <a:rPr lang="it-IT" sz="1200" dirty="0" err="1"/>
              <a:t>problem</a:t>
            </a:r>
            <a:r>
              <a:rPr lang="it-IT" sz="1200" dirty="0"/>
              <a:t> </a:t>
            </a:r>
            <a:r>
              <a:rPr lang="it-IT" sz="1200" dirty="0" err="1"/>
              <a:t>solving</a:t>
            </a:r>
            <a:r>
              <a:rPr lang="it-IT" sz="1200" dirty="0"/>
              <a:t>. </a:t>
            </a:r>
          </a:p>
          <a:p>
            <a:pPr algn="just"/>
            <a:r>
              <a:rPr lang="it-IT" sz="1200" dirty="0"/>
              <a:t>Redigere relazioni e rapporti su azioni effettuate o progettazioni portate a termine. 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59461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Prende decisioni, singolarmente e/o condivise da un gruppo. 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Valuta tempi, strumenti, risorse rispetto a un compito assegnato. Progetta un percorso operativo e lo ristruttura in base a problematiche insorte, trovando nuove strategie risolutive. 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Coordina l’attività personale e/o di un gruppo. </a:t>
            </a:r>
          </a:p>
          <a:p>
            <a:pPr lvl="0"/>
            <a:r>
              <a:rPr lang="it-IT" sz="1200" dirty="0">
                <a:solidFill>
                  <a:prstClr val="black"/>
                </a:solidFill>
              </a:rPr>
              <a:t>Sa </a:t>
            </a:r>
            <a:r>
              <a:rPr lang="it-IT" sz="1200" dirty="0" err="1">
                <a:solidFill>
                  <a:prstClr val="black"/>
                </a:solidFill>
              </a:rPr>
              <a:t>autovalutarsi</a:t>
            </a:r>
            <a:r>
              <a:rPr lang="it-IT" sz="1200" dirty="0">
                <a:solidFill>
                  <a:prstClr val="black"/>
                </a:solidFill>
              </a:rPr>
              <a:t>, riflettendo sul percorso svolto.</a:t>
            </a:r>
          </a:p>
          <a:p>
            <a:pPr lvl="0"/>
            <a:endParaRPr lang="it-IT" sz="1200" dirty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Pianificare le fasi di un compito, di un lavoro, di un esperimento, distribuirle nel tempo secondo logica e priorità, verbalizzarle e scriverle.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Progettare attività, lavori, valutandone la fattibilità in ordine alle risorse, al tempo, alle possibilità.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Prendere decisioni singolarmente e in gruppo in ordine ad azioni da intraprendere, modalità di svolgimento di compiti ecc.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Dato un problema da risolvere, pianificare e realizzare le soluzioni rispettando le fasi del </a:t>
            </a:r>
            <a:r>
              <a:rPr lang="it-IT" sz="1200" dirty="0" err="1">
                <a:solidFill>
                  <a:prstClr val="black"/>
                </a:solidFill>
              </a:rPr>
              <a:t>problem</a:t>
            </a:r>
            <a:r>
              <a:rPr lang="it-IT" sz="1200" dirty="0">
                <a:solidFill>
                  <a:prstClr val="black"/>
                </a:solidFill>
              </a:rPr>
              <a:t> </a:t>
            </a:r>
            <a:r>
              <a:rPr lang="it-IT" sz="1200" dirty="0" err="1">
                <a:solidFill>
                  <a:prstClr val="black"/>
                </a:solidFill>
              </a:rPr>
              <a:t>solving</a:t>
            </a:r>
            <a:r>
              <a:rPr lang="it-IT" sz="1200" dirty="0">
                <a:solidFill>
                  <a:prstClr val="black"/>
                </a:solidFill>
              </a:rPr>
              <a:t>. 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Redigere relazioni e rapporti su azioni effettuate o progettazioni portate a termine. </a:t>
            </a: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  <a:p>
            <a:pPr lvl="0" algn="just"/>
            <a:endParaRPr lang="it-IT" sz="1200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0846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</a:t>
            </a: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IMPRENDITORIALE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8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575498"/>
          </a:xfrm>
          <a:prstGeom prst="rect">
            <a:avLst/>
          </a:prstGeom>
          <a:solidFill>
            <a:srgbClr val="FF00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COMPETENZA ALFABETICA FUNZIONALE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59409" y="575510"/>
            <a:ext cx="5309749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Campi di esperienza: </a:t>
            </a:r>
            <a:r>
              <a:rPr lang="it-IT" sz="1600" b="1" dirty="0"/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68774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20314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240566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59409" y="2223710"/>
            <a:ext cx="3812942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128992" y="2568352"/>
            <a:ext cx="4672608" cy="252987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Competenza specifica 1</a:t>
            </a:r>
          </a:p>
          <a:p>
            <a:pPr marL="285750" indent="-285750">
              <a:buFont typeface="+mj-lt"/>
              <a:buAutoNum type="romanUcPeriod"/>
            </a:pPr>
            <a:r>
              <a:rPr lang="it-IT" sz="1200" dirty="0"/>
              <a:t>Utilizza il punto di vista delle  discipline, come modalità di conoscenza, interpretazione e rappresentazione del mondo.</a:t>
            </a:r>
          </a:p>
          <a:p>
            <a:pPr marL="285750" indent="-285750">
              <a:buFont typeface="+mj-lt"/>
              <a:buAutoNum type="romanUcPeriod"/>
            </a:pPr>
            <a:r>
              <a:rPr lang="it-IT" sz="1200" dirty="0"/>
              <a:t>Esprime, crea, interpreta concetti, pensieri, sentimenti, fatti e opinioni .</a:t>
            </a:r>
          </a:p>
          <a:p>
            <a:pPr marL="285750" indent="-285750">
              <a:buFont typeface="+mj-lt"/>
              <a:buAutoNum type="romanUcPeriod"/>
            </a:pPr>
            <a:r>
              <a:rPr lang="it-IT" sz="1200" dirty="0"/>
              <a:t>Produce testi multimediali, utilizzando in modo efficace l’accostamento dei linguaggi verbali con quelli iconici e sonori. </a:t>
            </a:r>
          </a:p>
          <a:p>
            <a:endParaRPr lang="it-IT" sz="1200" b="1" u="sng" dirty="0"/>
          </a:p>
          <a:p>
            <a:endParaRPr lang="it-IT" sz="1200" dirty="0"/>
          </a:p>
          <a:p>
            <a:pPr marL="285750" lvl="0" indent="-285750"/>
            <a:r>
              <a:rPr lang="it-IT" sz="1200" b="1" u="sng" dirty="0"/>
              <a:t>Competenza specifica 2 </a:t>
            </a:r>
          </a:p>
          <a:p>
            <a:pPr marL="285750" lvl="0" indent="-285750"/>
            <a:endParaRPr lang="it-IT" sz="1200" b="1" u="sng" dirty="0"/>
          </a:p>
          <a:p>
            <a:pPr marL="285750" lvl="0" indent="-285750">
              <a:buFont typeface="+mj-lt"/>
              <a:buAutoNum type="romanUcPeriod"/>
            </a:pPr>
            <a:r>
              <a:rPr lang="it-IT" sz="1200" dirty="0"/>
              <a:t>L’allievo interagisce in modo efficace in diverse situazioni comunicative, rispettando le idee degli altri. 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263831" y="2539611"/>
            <a:ext cx="3786214" cy="259797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it-IT" altLang="it-IT" sz="1200" b="1" u="sng" dirty="0">
                <a:ea typeface="Microsoft YaHei" panose="020B0503020204020204" pitchFamily="34" charset="-122"/>
              </a:rPr>
              <a:t>Competenza specifica 1</a:t>
            </a:r>
            <a:endParaRPr lang="it-IT" altLang="it-IT" sz="12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romanUcPeriod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Capisce e utilizza   i più frequenti termini specifici legati alle discipline di studio per l’interpretazione e la rappresentazione del mondo.</a:t>
            </a:r>
            <a:r>
              <a:rPr lang="it-IT" altLang="it-IT" sz="1200" b="1" dirty="0"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it-IT" sz="1200" dirty="0"/>
          </a:p>
          <a:p>
            <a:pPr marL="285750" indent="-285750">
              <a:buFont typeface="+mj-lt"/>
              <a:buAutoNum type="romanUcPeriod"/>
            </a:pPr>
            <a:r>
              <a:rPr lang="it-IT" sz="1200" dirty="0"/>
              <a:t>Esprime e interpreta concetti, pensieri, sentimenti, fatti e opinioni .</a:t>
            </a:r>
          </a:p>
          <a:p>
            <a:pPr marL="285750" indent="-285750">
              <a:buFont typeface="+mj-lt"/>
              <a:buAutoNum type="romanUcPeriod"/>
            </a:pPr>
            <a:r>
              <a:rPr lang="it-IT" sz="1200" dirty="0"/>
              <a:t>Produce testi, anche multimediali, utilizzando  l’accostamento dei linguaggi verbali con quelli iconici e sonori. </a:t>
            </a:r>
          </a:p>
          <a:p>
            <a:pPr marL="285750" lvl="0" indent="-285750"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2D2DB9">
                  <a:lumMod val="50000"/>
                </a:srgbClr>
              </a:buClr>
              <a:buSzPct val="100000"/>
              <a:buFont typeface="+mj-lt"/>
              <a:buAutoNum type="romanUcPeriod"/>
              <a:defRPr/>
            </a:pPr>
            <a:endParaRPr lang="it-IT" altLang="it-IT" sz="12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it-IT" altLang="it-IT" sz="1200" b="1" u="sng" dirty="0">
                <a:ea typeface="Microsoft YaHei" panose="020B0503020204020204" pitchFamily="34" charset="-122"/>
              </a:rPr>
              <a:t>Competenza specifica 2 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it-IT" altLang="it-IT" sz="1200" b="1" u="sng" dirty="0">
              <a:ea typeface="Microsoft YaHei" panose="020B0503020204020204" pitchFamily="34" charset="-122"/>
            </a:endParaRP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I. L’allievo partecipa a scambi comunicativi in contesti     diversificati, rispettando le idee degli altri.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7488" y="2555902"/>
            <a:ext cx="4233078" cy="250461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it-IT" altLang="it-IT" sz="1200" b="1" u="sng" dirty="0">
                <a:ea typeface="Microsoft YaHei" panose="020B0503020204020204" pitchFamily="34" charset="-122"/>
                <a:cs typeface="Times New Roman" panose="02020603050405020304" pitchFamily="18" charset="0"/>
              </a:rPr>
              <a:t>Competenza specifica 1</a:t>
            </a:r>
            <a:endParaRPr lang="it-IT" altLang="it-IT" sz="12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I.  Sa esprimere e comunicare agli altri emozioni, sentimenti,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   argomentazioni attraverso il linguaggio verbale che utilizza in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   differenti situazioni comunicative.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II. Sperimenta la pluralità dei linguaggi, si misura con la</a:t>
            </a:r>
          </a:p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   creatività e la fantasia. 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III. Esplora e sperimenta prime forme di comunicazione,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    incontrando anche le tecnologie digitali e i nuovi media.</a:t>
            </a:r>
          </a:p>
          <a:p>
            <a:pPr marL="285750" lvl="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buFont typeface="+mj-lt"/>
              <a:buAutoNum type="romanUcPeriod"/>
              <a:defRPr/>
            </a:pPr>
            <a:endParaRPr lang="it-IT" altLang="it-IT" sz="12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it-IT" altLang="it-IT" sz="1200" b="1" u="sng" dirty="0">
                <a:ea typeface="Microsoft YaHei" panose="020B0503020204020204" pitchFamily="34" charset="-122"/>
                <a:cs typeface="Times New Roman" panose="02020603050405020304" pitchFamily="18" charset="0"/>
              </a:rPr>
              <a:t>Competenza specifica 2</a:t>
            </a:r>
          </a:p>
          <a:p>
            <a:pPr marL="285750" lvl="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buFont typeface="+mj-lt"/>
              <a:buAutoNum type="romanUcPeriod"/>
              <a:defRPr/>
            </a:pPr>
            <a:endParaRPr lang="it-IT" altLang="it-IT" sz="12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I. Interagisce in modo costruttivo e creativo con gli altri,</a:t>
            </a:r>
          </a:p>
          <a:p>
            <a:pPr lvl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defRPr/>
            </a:pPr>
            <a:r>
              <a:rPr lang="it-IT" altLang="it-IT" sz="1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    confrontandosi con adulti e bambini.</a:t>
            </a:r>
            <a:endParaRPr lang="it-IT" altLang="it-IT" sz="10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285750" lvl="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996600"/>
              </a:buClr>
              <a:buSzPct val="100000"/>
              <a:buAutoNum type="romanUcPeriod"/>
              <a:defRPr/>
            </a:pPr>
            <a:endParaRPr lang="it-IT" altLang="it-IT" sz="1000" dirty="0"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98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Campi di esperienza: </a:t>
            </a:r>
            <a:r>
              <a:rPr lang="it-IT" sz="1600" b="1" dirty="0">
                <a:solidFill>
                  <a:prstClr val="black"/>
                </a:solidFill>
              </a:rPr>
              <a:t>tutti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EVIDENZE ED ESEMPI DI COMPITI SIGNIFICATIVI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300" b="1" dirty="0">
                <a:solidFill>
                  <a:prstClr val="black"/>
                </a:solidFill>
              </a:rPr>
              <a:t>SCUOLA SEC DI   I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60385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 algn="just">
              <a:defRPr/>
            </a:pPr>
            <a:r>
              <a:rPr lang="it-IT" sz="1200" dirty="0">
                <a:solidFill>
                  <a:prstClr val="black"/>
                </a:solidFill>
              </a:rPr>
              <a:t>  Rispetta  le regole della comunità scolastica</a:t>
            </a:r>
          </a:p>
          <a:p>
            <a:pPr lvl="0" algn="just">
              <a:defRPr/>
            </a:pPr>
            <a:r>
              <a:rPr lang="it-IT" sz="1200" dirty="0">
                <a:solidFill>
                  <a:prstClr val="black"/>
                </a:solidFill>
              </a:rPr>
              <a:t>  Identifica il significato dell’essere cittadino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>  Attiva modalità relazionali positive per il     raggiungimento di scopi comuni.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> Riconosce il valore della diversità.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cs typeface="Times New Roman"/>
              </a:rPr>
              <a:t> Partecipa in modo consapevole alla vita sociale.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  <a:cs typeface="Times New Roman"/>
              </a:rPr>
              <a:t> Gestisce con equilibrio le contrarietà.</a:t>
            </a:r>
          </a:p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Pone domande pertinenti;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Reperisce informazioni da varie fonti;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Organizza le informazioni (ordinare, confrontare, collegare);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Applica strategie di studio;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Argomenta in modo critico le conoscenze acquisite;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_ Auto-valuta il processo d’apprendimento.</a:t>
            </a:r>
          </a:p>
          <a:p>
            <a:pPr lvl="0" algn="just"/>
            <a:endParaRPr lang="it-IT" sz="1200" u="sng" dirty="0">
              <a:solidFill>
                <a:prstClr val="black"/>
              </a:solidFill>
            </a:endParaRPr>
          </a:p>
          <a:p>
            <a:pPr algn="just"/>
            <a:endParaRPr lang="it-IT" sz="1200" u="sng" dirty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algn="just"/>
            <a:r>
              <a:rPr lang="it-IT" sz="1200" dirty="0">
                <a:solidFill>
                  <a:prstClr val="black"/>
                </a:solidFill>
              </a:rPr>
              <a:t>_ Dato un compito da svolgere, reperire tutte le  informazioni necessarie provenienti da fonti diverse: confrontarle per stabilirne l‘attendibilità, selezionarle a seconda delle priorità e dello scopo, organizzarle in quadri di sintesi coerenti, utilizzando anche schemi, diagrammi, </a:t>
            </a:r>
            <a:r>
              <a:rPr lang="it-IT" sz="1200" dirty="0" err="1">
                <a:solidFill>
                  <a:prstClr val="black"/>
                </a:solidFill>
              </a:rPr>
              <a:t>ecc</a:t>
            </a:r>
            <a:r>
              <a:rPr lang="it-IT" sz="1200" dirty="0">
                <a:solidFill>
                  <a:prstClr val="black"/>
                </a:solidFill>
              </a:rPr>
              <a:t>… coerenti;</a:t>
            </a:r>
          </a:p>
          <a:p>
            <a:pPr algn="just"/>
            <a:r>
              <a:rPr lang="it-IT" sz="1200" dirty="0">
                <a:solidFill>
                  <a:prstClr val="black"/>
                </a:solidFill>
              </a:rPr>
              <a:t>_Dato un compito, un progetto da realizzare, distinguere le fasi e pianificarle nel tempo, individuando le priorità delle azioni, le risorse a disposizione, le informazioni disponibili e quelle mancanti;</a:t>
            </a:r>
          </a:p>
          <a:p>
            <a:pPr algn="just"/>
            <a:r>
              <a:rPr lang="it-IT" sz="1200" dirty="0">
                <a:solidFill>
                  <a:prstClr val="black"/>
                </a:solidFill>
              </a:rPr>
              <a:t>_ Dato un compito, una decisione da assumere, un problema da risolvere, mettere in comune le differenti informazioni in possesso e costruire  un quadro di sintesi, verificarne la completezza e reperire quelle mancanti…</a:t>
            </a:r>
          </a:p>
          <a:p>
            <a:pPr lvl="0" algn="just"/>
            <a:endParaRPr lang="it-IT" sz="1200" b="1" u="sng" dirty="0">
              <a:solidFill>
                <a:prstClr val="black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26155" y="2537588"/>
            <a:ext cx="3786214" cy="691569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 algn="just">
              <a:defRPr/>
            </a:pPr>
            <a:r>
              <a:rPr lang="it-IT" sz="1200" dirty="0">
                <a:solidFill>
                  <a:prstClr val="black"/>
                </a:solidFill>
              </a:rPr>
              <a:t>  Rispetta  le regole della comunità scolastica</a:t>
            </a:r>
          </a:p>
          <a:p>
            <a:pPr lvl="0" algn="just">
              <a:defRPr/>
            </a:pPr>
            <a:r>
              <a:rPr lang="it-IT" sz="1200" dirty="0">
                <a:solidFill>
                  <a:prstClr val="black"/>
                </a:solidFill>
              </a:rPr>
              <a:t>  Identifica il significato dell’essere cittadino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>  Attiva modalità relazionali positive per il     raggiungimento di scopi comuni.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> Riconosce il valore della diversità.</a:t>
            </a:r>
          </a:p>
          <a:p>
            <a:pPr lvl="0">
              <a:defRPr/>
            </a:pPr>
            <a:r>
              <a:rPr lang="it-IT" sz="1200" dirty="0">
                <a:solidFill>
                  <a:prstClr val="black"/>
                </a:solidFill>
                <a:cs typeface="Times New Roman"/>
              </a:rPr>
              <a:t> Partecipa in modo consapevole alla vita sociale.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  <a:cs typeface="Times New Roman"/>
              </a:rPr>
              <a:t> Gestisce con equilibrio le contrarietà.</a:t>
            </a:r>
          </a:p>
          <a:p>
            <a:pPr lvl="0" algn="just"/>
            <a:r>
              <a:rPr lang="it-IT" sz="1200" u="sng" dirty="0">
                <a:solidFill>
                  <a:prstClr val="black"/>
                </a:solidFill>
              </a:rPr>
              <a:t> </a:t>
            </a:r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Pone domande pertinenti;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Reperisce informazioni da varie fonti;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Organizza le informazioni (ordinare, confrontare, collegare…);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Applica strategie di studio;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Argomenta in modo critico le conoscenze acquisite;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Auto-valuta il processo d’apprendimento.</a:t>
            </a:r>
          </a:p>
          <a:p>
            <a:pPr lvl="0" algn="just"/>
            <a:endParaRPr lang="it-IT" sz="1200" u="sng" dirty="0">
              <a:solidFill>
                <a:prstClr val="black"/>
              </a:solidFill>
            </a:endParaRPr>
          </a:p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COMPITI SIGNIFICATIVI</a:t>
            </a:r>
            <a:r>
              <a:rPr lang="it-IT" sz="1200" u="sng" dirty="0">
                <a:solidFill>
                  <a:prstClr val="black"/>
                </a:solidFill>
              </a:rPr>
              <a:t> (esempi)</a:t>
            </a:r>
          </a:p>
          <a:p>
            <a:pPr marL="171450" lvl="0" indent="-171450" algn="just">
              <a:buFontTx/>
              <a:buChar char="-"/>
            </a:pPr>
            <a:r>
              <a:rPr lang="it-IT" sz="1200" dirty="0">
                <a:solidFill>
                  <a:prstClr val="black"/>
                </a:solidFill>
              </a:rPr>
              <a:t>Dato un compito da svolgere, reperire tutte le  informazioni necessarie provenienti da fonti diverse;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 - Dato un compito, un progetto da realizzare, distinguere le fasi e pianificarle;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Dato un compito, una decisione da assumere, un problema da risolvere, mettere in comune e valutare le differenti informazioni.</a:t>
            </a:r>
          </a:p>
          <a:p>
            <a:pPr lvl="0" algn="just"/>
            <a:r>
              <a:rPr lang="it-IT" sz="1200" b="1" u="sng" dirty="0">
                <a:solidFill>
                  <a:prstClr val="black"/>
                </a:solidFill>
              </a:rPr>
              <a:t>COMPITI SIGNIFICATIVI </a:t>
            </a:r>
            <a:r>
              <a:rPr lang="it-IT" sz="1200" u="sng" dirty="0">
                <a:solidFill>
                  <a:prstClr val="black"/>
                </a:solidFill>
              </a:rPr>
              <a:t>(esempi)</a:t>
            </a:r>
          </a:p>
          <a:p>
            <a:pPr marL="171450" lvl="0" indent="-171450" algn="just">
              <a:buFontTx/>
              <a:buChar char="-"/>
            </a:pPr>
            <a:r>
              <a:rPr lang="it-IT" sz="1200" dirty="0">
                <a:solidFill>
                  <a:prstClr val="black"/>
                </a:solidFill>
              </a:rPr>
              <a:t>Dato un compito da svolgere, reperire tutte le  informazioni necessarie provenienti da fonti diverse;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 - Dato un compito, un progetto da realizzare, distinguere le fasi e pianificarle;</a:t>
            </a:r>
          </a:p>
          <a:p>
            <a:pPr lvl="0" algn="just"/>
            <a:r>
              <a:rPr lang="it-IT" sz="1200" dirty="0">
                <a:solidFill>
                  <a:prstClr val="black"/>
                </a:solidFill>
              </a:rPr>
              <a:t>- Dato un compito, una decisione da assumere, un problema da risolvere, mettere in comune e valutare le differenti informazioni</a:t>
            </a:r>
            <a:r>
              <a:rPr lang="it-IT" sz="1200" b="1" dirty="0">
                <a:solidFill>
                  <a:prstClr val="black"/>
                </a:solidFill>
              </a:rPr>
              <a:t>.</a:t>
            </a:r>
            <a:endParaRPr lang="it-IT" sz="1200" b="1" u="sng" dirty="0">
              <a:solidFill>
                <a:prstClr val="black"/>
              </a:solidFill>
            </a:endParaRPr>
          </a:p>
          <a:p>
            <a:pPr algn="just"/>
            <a:endParaRPr lang="it-IT" sz="1200" b="1" u="sng" dirty="0">
              <a:solidFill>
                <a:prstClr val="black"/>
              </a:solidFill>
            </a:endParaRPr>
          </a:p>
          <a:p>
            <a:pPr algn="just"/>
            <a:endParaRPr lang="it-IT" sz="1200" b="1" u="sng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  <a:p>
            <a:pPr algn="just"/>
            <a:endParaRPr lang="it-IT" sz="1050" b="1" u="sng" dirty="0">
              <a:solidFill>
                <a:prstClr val="black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60846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EVIDENZE (indicatori di competenza)</a:t>
            </a:r>
            <a:endParaRPr lang="it-IT" sz="12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r>
              <a:rPr lang="it-IT" sz="1200" b="1" u="sng" dirty="0">
                <a:solidFill>
                  <a:prstClr val="black"/>
                </a:solidFill>
              </a:rPr>
              <a:t>COMPITI SIGNIFICATIVI (esempi)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1200" dirty="0">
              <a:solidFill>
                <a:prstClr val="black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marL="180975" indent="-180975" algn="just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algn="just"/>
            <a:endParaRPr lang="it-IT" sz="900" dirty="0">
              <a:solidFill>
                <a:prstClr val="black"/>
              </a:solidFill>
            </a:endParaRPr>
          </a:p>
          <a:p>
            <a:pPr marL="180975" indent="-180975">
              <a:buFont typeface="+mj-lt"/>
              <a:buAutoNum type="romanUcPeriod"/>
            </a:pPr>
            <a:endParaRPr lang="it-IT" sz="900" dirty="0">
              <a:solidFill>
                <a:prstClr val="black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COMPETENZA PERSONALE,SOCIALE E CAPACITA’ DI IMPARARE AD IMPARARE</a:t>
            </a:r>
          </a:p>
        </p:txBody>
      </p:sp>
    </p:spTree>
    <p:extLst>
      <p:ext uri="{BB962C8B-B14F-4D97-AF65-F5344CB8AC3E}">
        <p14:creationId xmlns:p14="http://schemas.microsoft.com/office/powerpoint/2010/main" val="1329827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280120" y="336104"/>
            <a:ext cx="12313368" cy="2304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52128" y="408112"/>
            <a:ext cx="12169352" cy="2160240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96144" y="552128"/>
            <a:ext cx="11881320" cy="1872208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672525"/>
            <a:ext cx="11521440" cy="1600200"/>
          </a:xfrm>
          <a:solidFill>
            <a:srgbClr val="FF9933"/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defTabSz="1279700"/>
            <a:r>
              <a:rPr lang="it-IT" sz="2800" dirty="0">
                <a:solidFill>
                  <a:schemeClr val="tx1"/>
                </a:solidFill>
              </a:rPr>
              <a:t/>
            </a:r>
            <a:br>
              <a:rPr lang="it-IT" sz="2800" dirty="0">
                <a:solidFill>
                  <a:schemeClr val="tx1"/>
                </a:solidFill>
              </a:rPr>
            </a:br>
            <a:endParaRPr lang="it-IT" sz="25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28636" y="802352"/>
            <a:ext cx="11215766" cy="1357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971512" y="945228"/>
            <a:ext cx="10930014" cy="10715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vert="horz" lIns="127985" tIns="63994" rIns="127985" bIns="63994" rtlCol="0" anchor="ctr">
            <a:normAutofit/>
          </a:bodyPr>
          <a:lstStyle/>
          <a:p>
            <a:pPr algn="ctr" defTabSz="1279852">
              <a:spcBef>
                <a:spcPct val="0"/>
              </a:spcBef>
            </a:pPr>
            <a:endParaRPr lang="it-IT" sz="1800" b="1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0080" y="2712368"/>
            <a:ext cx="11475760" cy="65173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000" b="1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 algn="ctr"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endParaRPr lang="it-IT" sz="3200" dirty="0"/>
          </a:p>
          <a:p>
            <a:pPr>
              <a:buNone/>
            </a:pPr>
            <a:r>
              <a:rPr lang="it-IT" sz="3200" dirty="0"/>
              <a:t>Dipartimenti N. 1-2-3-4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 marL="266700" indent="-266700">
              <a:buNone/>
            </a:pPr>
            <a:endParaRPr lang="it-IT" sz="1800" dirty="0"/>
          </a:p>
          <a:p>
            <a:pPr marL="266700" indent="-266700">
              <a:buNone/>
            </a:pPr>
            <a:endParaRPr lang="it-IT" sz="1800" dirty="0"/>
          </a:p>
          <a:p>
            <a:pPr>
              <a:buNone/>
            </a:pPr>
            <a:endParaRPr lang="it-IT" sz="18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07845" y="1257399"/>
            <a:ext cx="1101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RUBRICHE VALUTATIVE RELATIVE ALLA PROGETTAZIONE INTERDIPARTIMENTALE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892450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2"/>
          <p:cNvSpPr txBox="1">
            <a:spLocks noChangeArrowheads="1"/>
          </p:cNvSpPr>
          <p:nvPr/>
        </p:nvSpPr>
        <p:spPr bwMode="auto">
          <a:xfrm>
            <a:off x="6350" y="-15875"/>
            <a:ext cx="12795250" cy="230689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85" tIns="45649" rIns="91285" bIns="45649">
            <a:spAutoFit/>
          </a:bodyPr>
          <a:lstStyle>
            <a:lvl1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r>
              <a:rPr lang="it-IT" altLang="it-IT" sz="900" b="1" dirty="0">
                <a:solidFill>
                  <a:srgbClr val="000000"/>
                </a:solidFill>
              </a:rPr>
              <a:t>COMPETENZA CHIAVE EUROPEA:  COMPETENZA ALFABETICA FUNZIONALE</a:t>
            </a:r>
            <a:endParaRPr lang="it-IT" altLang="it-IT" sz="9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75105" y="1825489"/>
            <a:ext cx="11598304" cy="279166"/>
          </a:xfrm>
          <a:prstGeom prst="rect">
            <a:avLst/>
          </a:prstGeom>
          <a:solidFill>
            <a:srgbClr val="EEECE1">
              <a:lumMod val="90000"/>
            </a:srgb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91285" tIns="45649" rIns="91285" bIns="45649">
            <a:spAutoFit/>
          </a:bodyPr>
          <a:lstStyle/>
          <a:p>
            <a:pPr algn="ctr">
              <a:defRPr/>
            </a:pPr>
            <a:r>
              <a:rPr lang="it-IT" sz="1200" b="1" kern="0" dirty="0">
                <a:solidFill>
                  <a:prstClr val="black"/>
                </a:solidFill>
              </a:rPr>
              <a:t>RUBRICA VALUTATIVA – Competenza chiave: </a:t>
            </a:r>
            <a:r>
              <a:rPr lang="it-IT" sz="1000" b="1" kern="0" dirty="0">
                <a:solidFill>
                  <a:prstClr val="black"/>
                </a:solidFill>
              </a:rPr>
              <a:t>COMPETENZA ALFABETICA FUNZIONALE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912938" y="4133850"/>
            <a:ext cx="2832100" cy="368300"/>
          </a:xfrm>
          <a:prstGeom prst="rect">
            <a:avLst/>
          </a:prstGeom>
          <a:noFill/>
        </p:spPr>
        <p:txBody>
          <a:bodyPr lIns="91285" tIns="45649" rIns="91285" bIns="45649">
            <a:spAutoFit/>
          </a:bodyPr>
          <a:lstStyle/>
          <a:p>
            <a:pPr>
              <a:defRPr/>
            </a:pPr>
            <a:endParaRPr lang="it-IT" kern="0" dirty="0">
              <a:solidFill>
                <a:prstClr val="black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421812"/>
              </p:ext>
            </p:extLst>
          </p:nvPr>
        </p:nvGraphicFramePr>
        <p:xfrm>
          <a:off x="274638" y="2279650"/>
          <a:ext cx="11582399" cy="4855028"/>
        </p:xfrm>
        <a:graphic>
          <a:graphicData uri="http://schemas.openxmlformats.org/drawingml/2006/table">
            <a:tbl>
              <a:tblPr/>
              <a:tblGrid>
                <a:gridCol w="13483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16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5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3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94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794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7043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0594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Dimensioni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Criteri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Evidenze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avanzato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intermedio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base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iniziale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5893">
                <a:tc rowSpan="4">
                  <a:txBody>
                    <a:bodyPr/>
                    <a:lstStyle/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lang="it-IT" sz="900" dirty="0"/>
                        <a:t>Comprensione e uso dei linguaggi di vario genere</a:t>
                      </a: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</a:pPr>
                      <a:r>
                        <a:rPr lang="it-IT" sz="900" dirty="0"/>
                        <a:t>Uso dei linguaggi     disciplinari </a:t>
                      </a: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1.1 – Comprensione di testi diretti e trasmessi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1.1  - 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Ascolta e comprende testi di vario tipo.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Ascolta e comprende testi di vario tipo diretti e trasmessi dai media riconoscendone la fonte, il tema, le informazioni e l’intenzione dell’emittente.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Ascolta,  comprende e ricava informazioni utili da testi orali. 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Ascolta e comprende testi orali cogliendone il senso e le informazioni principali.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Ascolta testi di tipo diverso individuandone l’argomento principale.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28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1.2 – Produzione orale di testi di vario tipo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1.2.- Espone oralmente argomenti di studio e di ricerca, anche avvalendosi di supporti specifici.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Espone in modo approfondito tematiche di studio e di ricerca.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Espone in modo organico e completo tematiche di studio e di ricerca. 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Espone in modo chiaro esperienze ed argomenti di studio.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Se guidato, espone semplici argomenti ed </a:t>
                      </a:r>
                      <a:r>
                        <a:rPr kumimoji="0" lang="it-IT" sz="9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esperienze dirette.</a:t>
                      </a: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9740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1.3 – </a:t>
                      </a:r>
                    </a:p>
                    <a:p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Interazione nelle diverse situazioni comunicative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1.3 – Interagisce nelle diverse situazioni comunicative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Interagisce  in modo efficace nelle diverse situazioni comunicative nel rispetto delle idee degli altri e osservando un registro adeguato alla</a:t>
                      </a:r>
                      <a:r>
                        <a:rPr lang="it-IT" sz="900" baseline="0" dirty="0"/>
                        <a:t> </a:t>
                      </a:r>
                      <a:r>
                        <a:rPr lang="it-IT" sz="900" dirty="0"/>
                        <a:t>situazione.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Partecipa in modo efficace a scambi comunicativi rispettando gli interlocutori.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Partecipa a</a:t>
                      </a:r>
                      <a:r>
                        <a:rPr lang="it-IT" sz="900" baseline="0" dirty="0"/>
                        <a:t> scambi comunicativi rispettando il turno e formulando messaggi chiari e pertinenti.</a:t>
                      </a:r>
                      <a:endParaRPr lang="it-IT" sz="900" dirty="0"/>
                    </a:p>
                  </a:txBody>
                  <a:tcPr marL="48990" marR="4899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Con l’aiuto di domande stimolo interagisce nelle diverse comunicazioni in modo pertinente,</a:t>
                      </a:r>
                      <a:r>
                        <a:rPr lang="it-IT" sz="900" baseline="0" dirty="0"/>
                        <a:t> rispettando il turno della conversazione.</a:t>
                      </a:r>
                      <a:endParaRPr lang="it-IT" sz="900" dirty="0"/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891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900" dirty="0"/>
                        <a:t>2.1 – Comprensione ed interpretazione di testi scritti di diversa tipologia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2.1 – Legge testi di vario genere e tipologie diverse ricavandone informazioni ed esprimendo giudizi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Arial" pitchFamily="34" charset="0"/>
                        </a:rPr>
                        <a:t>Legge</a:t>
                      </a: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itchFamily="34" charset="-122"/>
                          <a:cs typeface="Times New Roman" pitchFamily="18" charset="0"/>
                        </a:rPr>
                        <a:t> testi di diversa tipologia riconoscendo la struttura organizzativa, stabilendo relazioni tra le informazioni e costruendo un’interpretazione.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Legge testi di diversa tipologia riconoscendo la struttura organizzativa, comprendendo informazioni  esplicite ed implicite ed esprimendo un parere personale.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Times New Roman" pitchFamily="18" charset="0"/>
                        </a:rPr>
                        <a:t>Legge testi di vario tipo individuandone il senso globale e le informazioni principali, utilizzando strategie adeguate agli scopi.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Legge semplici testi di vario genere ricavandone le principali informazioni esplicite.</a:t>
                      </a:r>
                    </a:p>
                  </a:txBody>
                  <a:tcPr marL="65320" marR="65320" marT="32657" marB="326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74638" y="1047750"/>
            <a:ext cx="11722100" cy="306388"/>
          </a:xfrm>
          <a:prstGeom prst="rect">
            <a:avLst/>
          </a:prstGeom>
          <a:noFill/>
        </p:spPr>
        <p:txBody>
          <a:bodyPr lIns="91285" tIns="45649" rIns="91285" bIns="45649">
            <a:spAutoFit/>
          </a:bodyPr>
          <a:lstStyle/>
          <a:p>
            <a:pPr>
              <a:defRPr/>
            </a:pPr>
            <a:r>
              <a:rPr lang="it-IT" sz="1400" kern="0" dirty="0">
                <a:solidFill>
                  <a:prstClr val="black"/>
                </a:solidFill>
              </a:rPr>
              <a:t>Scuola Primaria , Secondaria di I grado                                                      DISCIPLINA DI RIFERIMENTO: ITALIANO-LINGUE STRANIERE-</a:t>
            </a:r>
            <a:r>
              <a:rPr lang="it-IT" sz="1400" b="1" kern="0" dirty="0">
                <a:solidFill>
                  <a:prstClr val="black"/>
                </a:solidFill>
              </a:rPr>
              <a:t> </a:t>
            </a:r>
            <a:r>
              <a:rPr lang="it-IT" sz="1400" kern="0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3127" name="Freccia a destra 7"/>
          <p:cNvSpPr>
            <a:spLocks noChangeArrowheads="1"/>
          </p:cNvSpPr>
          <p:nvPr/>
        </p:nvSpPr>
        <p:spPr bwMode="auto">
          <a:xfrm>
            <a:off x="3232448" y="1025822"/>
            <a:ext cx="1320800" cy="306388"/>
          </a:xfrm>
          <a:prstGeom prst="rightArrow">
            <a:avLst>
              <a:gd name="adj1" fmla="val 50000"/>
              <a:gd name="adj2" fmla="val 50234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49445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2"/>
          <p:cNvSpPr txBox="1">
            <a:spLocks noChangeArrowheads="1"/>
          </p:cNvSpPr>
          <p:nvPr/>
        </p:nvSpPr>
        <p:spPr bwMode="auto">
          <a:xfrm>
            <a:off x="0" y="0"/>
            <a:ext cx="12801600" cy="254000"/>
          </a:xfrm>
          <a:prstGeom prst="rect">
            <a:avLst/>
          </a:prstGeom>
          <a:solidFill>
            <a:srgbClr val="FF9933"/>
          </a:solidFill>
          <a:ln>
            <a:noFill/>
          </a:ln>
          <a:extLst/>
        </p:spPr>
        <p:txBody>
          <a:bodyPr lIns="91307" tIns="45659" rIns="91307" bIns="45659">
            <a:spAutoFit/>
          </a:bodyPr>
          <a:lstStyle>
            <a:lvl1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933575" algn="l"/>
                <a:tab pos="2900363" algn="l"/>
                <a:tab pos="3867150" algn="l"/>
                <a:tab pos="4835525" algn="l"/>
                <a:tab pos="5802313" algn="l"/>
                <a:tab pos="6769100" algn="l"/>
                <a:tab pos="7735888" algn="l"/>
                <a:tab pos="8704263" algn="l"/>
                <a:tab pos="9671050" algn="l"/>
                <a:tab pos="10637838" algn="l"/>
                <a:tab pos="11604625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defTabSz="652437">
              <a:defRPr/>
            </a:pPr>
            <a:r>
              <a:rPr lang="it-IT" altLang="it-IT" sz="1050" b="1" dirty="0">
                <a:solidFill>
                  <a:srgbClr val="000000"/>
                </a:solidFill>
              </a:rPr>
              <a:t>COMPETENZA CHIAVE EUROPEA:  COMPETENZA ALFABETICA FUNZIONALE</a:t>
            </a:r>
            <a:endParaRPr lang="it-IT" altLang="it-IT" sz="105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06400" y="652463"/>
            <a:ext cx="2033960" cy="527544"/>
          </a:xfrm>
          <a:prstGeom prst="rect">
            <a:avLst/>
          </a:prstGeom>
        </p:spPr>
        <p:txBody>
          <a:bodyPr wrap="square" lIns="65242" tIns="32621" rIns="65242" bIns="32621">
            <a:spAutoFit/>
          </a:bodyPr>
          <a:lstStyle/>
          <a:p>
            <a:pPr defTabSz="652437">
              <a:defRPr/>
            </a:pPr>
            <a:r>
              <a:rPr lang="it-IT" sz="1400" kern="0" dirty="0">
                <a:solidFill>
                  <a:prstClr val="black"/>
                </a:solidFill>
              </a:rPr>
              <a:t>Scuola Primaria Secondaria di I grado</a:t>
            </a:r>
            <a:r>
              <a:rPr lang="it-IT" sz="1600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2551113" y="742950"/>
            <a:ext cx="360362" cy="144463"/>
          </a:xfrm>
          <a:prstGeom prst="rightArrow">
            <a:avLst/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91307" tIns="45659" rIns="91307" bIns="45659" anchor="ctr"/>
          <a:lstStyle/>
          <a:p>
            <a:pPr algn="ctr" defTabSz="652437">
              <a:defRPr/>
            </a:pPr>
            <a:endParaRPr lang="it-IT" kern="0">
              <a:solidFill>
                <a:prstClr val="white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376613" y="652463"/>
            <a:ext cx="3805237" cy="26035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lIns="91307" tIns="45659" rIns="91307" bIns="45659">
            <a:spAutoFit/>
          </a:bodyPr>
          <a:lstStyle/>
          <a:p>
            <a:pPr defTabSz="652437">
              <a:defRPr/>
            </a:pPr>
            <a:r>
              <a:rPr lang="it-IT" sz="1100" kern="0" dirty="0">
                <a:solidFill>
                  <a:prstClr val="black"/>
                </a:solidFill>
              </a:rPr>
              <a:t>Disciplina di riferimento: ITALIANO-LINGUE STRANIERE- TUTTE</a:t>
            </a:r>
            <a:endParaRPr lang="it-IT" sz="1100" b="1" kern="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65024" y="1132307"/>
            <a:ext cx="11824408" cy="276876"/>
          </a:xfrm>
          <a:prstGeom prst="rect">
            <a:avLst/>
          </a:prstGeom>
          <a:solidFill>
            <a:srgbClr val="EEECE1">
              <a:lumMod val="90000"/>
            </a:srgb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lIns="91307" tIns="45659" rIns="91307" bIns="45659">
            <a:spAutoFit/>
          </a:bodyPr>
          <a:lstStyle/>
          <a:p>
            <a:pPr algn="ctr" defTabSz="652437">
              <a:defRPr/>
            </a:pPr>
            <a:r>
              <a:rPr lang="it-IT" sz="1200" b="1" kern="0" dirty="0">
                <a:solidFill>
                  <a:prstClr val="black"/>
                </a:solidFill>
              </a:rPr>
              <a:t>RUBRICA VALUTATIVA – Competenza chiave: </a:t>
            </a:r>
            <a:r>
              <a:rPr lang="it-IT" sz="1000" b="1" kern="0" dirty="0">
                <a:solidFill>
                  <a:prstClr val="black"/>
                </a:solidFill>
              </a:rPr>
              <a:t>comunicazione nella madrelingua</a:t>
            </a: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14592"/>
              </p:ext>
            </p:extLst>
          </p:nvPr>
        </p:nvGraphicFramePr>
        <p:xfrm>
          <a:off x="300038" y="1560513"/>
          <a:ext cx="11753849" cy="4548783"/>
        </p:xfrm>
        <a:graphic>
          <a:graphicData uri="http://schemas.openxmlformats.org/drawingml/2006/table">
            <a:tbl>
              <a:tblPr/>
              <a:tblGrid>
                <a:gridCol w="1080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93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5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63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419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4482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737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Dimensioni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Criteri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Evidenze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avanzato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intermedio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base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Livello iniziale</a:t>
                      </a: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86929">
                <a:tc rowSpan="3">
                  <a:txBody>
                    <a:bodyPr/>
                    <a:lstStyle/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3)     </a:t>
                      </a:r>
                      <a:r>
                        <a:rPr lang="it-IT" sz="900" dirty="0"/>
                        <a:t>Acquisire e interpretare l’informazione </a:t>
                      </a: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kumimoji="0" lang="it-IT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  4) </a:t>
                      </a:r>
                      <a:r>
                        <a:rPr lang="it-IT" sz="900" dirty="0"/>
                        <a:t>Produrre testi, anche multimediali, utilizzando  l’accostamento dei linguaggi verbali con quelli iconici e sonori. </a:t>
                      </a: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228600" marR="0" lvl="0" indent="-22860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endParaRPr kumimoji="0" lang="it-IT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</a:rPr>
                        <a:t>3.1 – Analizzare le informazioni, distinguendo i fatti dalle opinioni.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3.1 –Rielabora le informazioni in modo critico.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dirty="0"/>
                        <a:t>Analizza l’informazione autonomamente e rielabora le informazioni in modo personale. Esprime pareri personali sulle informazioni ricavate. Distingue i fatti dalle opinioni. Individua potenzialità e rischi nell’utilizzo della rete Internet e mette in atto alcuni comportamenti preventivi.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dirty="0"/>
                        <a:t>Ricava autonomamente le informazioni da testi di vario genere e da fonti diverse. Riutilizza in parte le informazioni acquisite. Sa distinguere in modo abbastanza corretto fatti e opinioni principali. 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dirty="0"/>
                        <a:t>Se stimolato, individua il senso globale di un testo e le informazioni principali. 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dirty="0"/>
                        <a:t>Se stimolato, individua il senso globale di un testo e le informazioni principali. Deve essere guidato nella distinzione tra fatti e opinioni. </a:t>
                      </a: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Calibri" pitchFamily="34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8692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4.1  – 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Produzione di testi anche multimediali.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4.1 – produce testi utilizzando linguaggi sonori, visivi e iconici.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Produce testi multimediali, utilizzando come esperto linguaggi visivi, sonori e iconici.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. Produce testi multimediali, utilizzando linguaggi visivi, sonori e iconici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Produce testi anche multimediali semplici.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pitchFamily="34" charset="-122"/>
                          <a:cs typeface="+mn-cs"/>
                        </a:rPr>
                        <a:t>Se aiutato produce semplici testi.</a:t>
                      </a: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  <a:cs typeface="Times New Roman" pitchFamily="18" charset="0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icrosoft YaHei" pitchFamily="34" charset="-122"/>
                      </a:endParaRPr>
                    </a:p>
                  </a:txBody>
                  <a:tcPr marL="65310" marR="65310" marT="32654" marB="326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752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655121" y="690137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2300" y="57103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1134204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8040"/>
              </p:ext>
            </p:extLst>
          </p:nvPr>
        </p:nvGraphicFramePr>
        <p:xfrm>
          <a:off x="316124" y="1681318"/>
          <a:ext cx="12169353" cy="75651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3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6920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0032">
                <a:tc>
                  <a:txBody>
                    <a:bodyPr/>
                    <a:lstStyle/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e analisi di dati e informazioni</a:t>
                      </a: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1 .1 - modalità di accesso ai dati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1.2 - grado di complessità delle informazioni raccolte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1.3 - modalità di organizzazione delle informazioni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Accede a siti, cerca , raccoglie, comprende informazioni, le memorizza e le organizza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Accede a siti dopo aver verificato, mediante i motori di ricerca, quali parole chiave aiutano lo scopo della ricerca. 1.2- Cerca, raccoglie, comprende informazioni semplici e complesse.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1.3- Le memorizza organizzandole in cartelle e legge in modo critico.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Accede a siti dopo aver verificato, mediante i motori di ricerca, quali parole chiave aiutano lo scopo della ricerca.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1.2- Cerca, raccoglie e comprende informazioni semplici e complesse.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1.3-  Le memorizza in cartelle.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1.1- Accede alle informazioni.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1.2- Seleziona e memorizza solo quelle che appaiono semplici. 1.3- Le organizza in cartella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1.1- Accede alle informazioni in modo casuale saltando da un link all’altro.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1.2- Seleziona e memorizza solo quelle che appaiono semplici. 1.3- Le organizza in cartella solo se guidato.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61929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 di elaborati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qualità degli elaborati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Produce elaborati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2.1- Utilizza gli strumenti digitali per produrre elaborati corretti e accurati.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2.1- Utilizza gli strumenti digitali per produrre elaborati corretti.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2.1- Utilizza gli strumenti digitali per produrre elaborati sostanzialmente corretti.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2.1- Utilizza gli strumenti digitali per produrre semplici elaborati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5022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Interazione con gli altri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 padronanza nell’uso degli strumenti digitali per interagire con gli altri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Interagisce con gli altri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3.1- Utilizza consapevolmente gli strumenti digitali per interagire con gli altri.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3.1- Utilizza in modo autonomo gli strumenti digitali per interagire con gli altri.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3.1- Guidato utilizza  gli strumenti digitali per interagire con gli altri.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3.1- Inizia ad utilizzare gli strumenti digitali per interagire con gli altri.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46955" y="557639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938" y="0"/>
            <a:ext cx="12795662" cy="37541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CHIAVE EUROPEA:  COMPETENZA DIGITALE</a:t>
            </a:r>
          </a:p>
        </p:txBody>
      </p:sp>
    </p:spTree>
    <p:extLst>
      <p:ext uri="{BB962C8B-B14F-4D97-AF65-F5344CB8AC3E}">
        <p14:creationId xmlns:p14="http://schemas.microsoft.com/office/powerpoint/2010/main" val="2544083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494987" y="521661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064593" y="40669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32307"/>
              </p:ext>
            </p:extLst>
          </p:nvPr>
        </p:nvGraphicFramePr>
        <p:xfrm>
          <a:off x="0" y="810194"/>
          <a:ext cx="12767300" cy="8839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259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0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80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41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39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23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23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67112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5102">
                <a:tc>
                  <a:txBody>
                    <a:bodyPr/>
                    <a:lstStyle/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e analisi di dati e informazioni</a:t>
                      </a: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1 .1 - modalità di accesso ai dati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1.2 - grado di complessità delle informazioni raccolte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1.3 - modalità di organizzazione delle informazioni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1.4 – consapevolezza degli aspetti relativi alla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Accede a siti, cerca , raccoglie, comprende informazioni, le memorizza e le organizza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Accede a siti dopo aver verificato, mediante i motori di ricerca, quali parole chiave aiutano lo scopo della ricerca. Cerca, raccoglie, comprende informazioni semplici e complesse. Le memorizza organizzandole in cartelle e/o sottocartelle. Le legge in modo critico ponendosi il problema di attribuire validità a quanto trovato. </a:t>
                      </a: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Confronta le informazioni reperite in rete anche con altre fonti documentali, testimoniali, bibliografiche. Rispetta le regole della navigazione in rete e sa riconoscerne i principali pericoli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evitandoli.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Accede a siti dopo aver verificato, mediante i motori di ricerca, quali parole chiave aiutano lo scopo della ricerca. Cerca, raccoglie e comprende informazioni semplici e complesse. Le memorizza in cartelle. Solo se sollecitato si pone il problema della validità di quanto trovato.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 e descrive i rischi della navigazione in rete e  adotta i comportamenti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preventivi.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Accede alle informazioni. Seleziona e memorizza solo quelle che appaiono semplici. Le organizza in cartelle.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 e descrive  alcuni rischi della navigazione in rete e, guidato,  adotta i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comportamenti</a:t>
                      </a:r>
                    </a:p>
                    <a:p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preventivi.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Accede alle informazioni in modo casuale saltando da un link all’altro. Seleziona e memorizza solo quelle che appaiono semplici. Le organizza in cartelle solo se guidato. Non è adeguatamente consapevole dei rischi della navigazione in rete.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13492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Produzione di elaborati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qualità degli elaborati in merito ai contenuti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qualità degli elaborati sotto l’aspetto tecnico-formale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2.3 creatività degli elaborati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Produce elaborati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gli strumenti digitali per produrre elaborati corretti e accurati e la cui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veste grafica  è efficace ed accurata dal punto di vista comunicativo.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 produzioni multimediali nuove e originali, mettendo in atto  modalità personali e creative di conduzione del lavoro.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gli strumenti digitali per produrre elaborati corretti e la cui veste grafica è abbastanza efficace dal punto di vista comunicativo.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Apporta il proprio contributo personale  al lavoro, formulando  idee abbastanza originali.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gli strumenti digitali per produrre elaborati sostanzialmente corretti e nel complesso efficaci dal punto di vista comunicativo.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Mette in atto procedure note nella realizzazione di un prodotto, con un proprio limitato contributo personale.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gli strumenti digitali per produrre semplici elaborati, la cui veste grafica è poco adeguata allo scopo comunicativo.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Mette in atto in modo esecutivo le idee e le procedure messe a punto dal gruppo  di lavoro.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66860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Interazione con gli altri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 padronanza nell’uso degli strumenti digitali per interagire con gli altri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 capacità di cooperare con gli altri e coordinare le attività del gruppo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Interagisce con gli altri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con dimestichezza e con spirito critico gli strumenti digitali per interagire con gli altri garantendo la sicurezza propria e altrui.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  in modo efficace  le attività di gruppo, mostrandosi disponibile alla cooperazione e assumendo volentieri  gli incarichi, che porta a termine con notevole senso di responsabilità.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con dimestichezza gli strumenti digitali per interagire con gli altri.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 di lavoro è abbastanza disponibile alla cooperazione e all’assunzione di incarichi, che generalmente  porta a termine in modo responsabile.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Utilizza in modo autonomo gli strumenti digitali per interagire con gli altri.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 di lavoro accetta di cooperare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e, con il supporto del gruppo e/o del docente, porta a termine gli incarichi.</a:t>
                      </a: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 utilizza gli strumenti digitali per interagire con gli altri.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lavoro coopera solo per lo svolgimento di compiti limitati, che porta a termine solo se sollecitato. 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81628">
                <a:tc>
                  <a:txBody>
                    <a:bodyPr/>
                    <a:lstStyle/>
                    <a:p>
                      <a:r>
                        <a:rPr lang="it-IT" sz="1200" dirty="0"/>
                        <a:t>4</a:t>
                      </a:r>
                      <a:r>
                        <a:rPr lang="it-IT" sz="1200" baseline="0" dirty="0"/>
                        <a:t>. Risoluzione di problemi e programmazione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 pianificazione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 lavoro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 revisione del lavoro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Risolve problemi attraverso la creazione di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algoritmi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Elabora un pensiero progettuale scomponendo i problemi complessi in unità più semplici e risolvibili, collegando flussi di pensiero e ricercando gli errori (bug) con un continuo processo di autocorrezione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Elabora un semplice  pensiero progettuale scomponendo i problemi complessi in unità più semplici e risolvibili e individuando alcuni errori</a:t>
                      </a:r>
                    </a:p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Esegue in forma ludica qualche semplice attività di programmazione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 esegue in forma ludica qualche semplice attività di programmazione</a:t>
                      </a: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434751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grado (classi 1^, 2^, 3^)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938" y="0"/>
            <a:ext cx="12795662" cy="375411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DIGITALE – RUBRICA VALUTATIVA</a:t>
            </a:r>
          </a:p>
        </p:txBody>
      </p:sp>
    </p:spTree>
    <p:extLst>
      <p:ext uri="{BB962C8B-B14F-4D97-AF65-F5344CB8AC3E}">
        <p14:creationId xmlns:p14="http://schemas.microsoft.com/office/powerpoint/2010/main" val="3114113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CHIAVE EUROPEA: COMPETENZA PERSONALE, SOCIALE E CAPACITA’ DI IMPARARE AD IMPARARE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0121" y="768152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8" name="Freccia a destra 7"/>
          <p:cNvSpPr/>
          <p:nvPr/>
        </p:nvSpPr>
        <p:spPr>
          <a:xfrm>
            <a:off x="3001312" y="962834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168552" y="875923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1347238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906644"/>
              </p:ext>
            </p:extLst>
          </p:nvPr>
        </p:nvGraphicFramePr>
        <p:xfrm>
          <a:off x="185696" y="1887209"/>
          <a:ext cx="12615903" cy="759959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930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83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5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821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10632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7955">
                <a:tc>
                  <a:txBody>
                    <a:bodyPr/>
                    <a:lstStyle/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  RISPETTO</a:t>
                      </a:r>
                      <a:r>
                        <a:rPr lang="it-IT" sz="9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DELLE REGOLE E DELLE NORME DELLA CONVIVENZA CIVILE</a:t>
                      </a: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     Condivisione  delle regole della  comunità scolastica 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Condivisione dei principi fondamentali sanciti dalle Carte costituzionali e dalle Dichiarazioni universali dei diritti.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dirty="0"/>
                        <a:t>1.1   Rispetta  le regole della comunità scolastica</a:t>
                      </a:r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dirty="0"/>
                        <a:t>1.2  Identifica il significato dell’essere cittadino</a:t>
                      </a:r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In base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Regolamento di classe e d’istituto,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comprende sia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necessità di rispettare le norme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che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conseguenze di comportamenti difformi.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 Individua i diritti dell’uomo  e i doveri del cittadino condividendone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 significato 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riconosce l’organizzazione e le principali  funzioni dello Stato democratico.</a:t>
                      </a: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 Rispetta le regole della comunità scolastica condividendone consapevolmente il senso.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  Individua il significato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l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ibertà, cittadinanza, uguaglianza, giustizia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ne riconosce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l’importanza.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  Comprende  il senso delle principali regole  alla base della vita scolastica ,discriminando comportamenti non idonei.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 Riconosce che ogni persona ha dei diritti e dei doveri.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Guidato,riflette sull’importanza del rispetto delle regole della  comunità scolastica.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 Guidato,riflette sul significato di “diritto” e “dovere”.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39236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  RELAZIONE CON GLI</a:t>
                      </a:r>
                      <a:r>
                        <a:rPr lang="it-IT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LTRI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Collaborazione per la realizzazione di attività collettive.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Identità.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2.1  Attiva modalità relazionali positive per il raggiungimento di scopi comuni.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   Riconosce il valore della diversità.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  Collabora costruttivamente  accogliendo punti di vista differenti.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Pone in atto strategie di mediazione dei conflitti attraverso efficaci modalità di dialogo.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 Nel gruppo classe e in altre situazioni sociali si adopera affinché le diversità culturali e di condizione  non diventino oggetto di discriminazione.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Collabora con adulti e compagni ascoltando i loro pareri ed  esprimendo le proprie opinioni.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Rispetta chi è “diverso” per condizione e provenienza e mette in atto comportamenti di accoglienza e di aiuto.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Ha rispetto per gli adulti ed i compagni.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Nelle dinamiche di gruppo accetta passivamente le soluzioni discusse o proposte  dagli altri.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Rispetta chi è”diverso”,tuttavia dimostra di non essere interessato a trovare punti di condivisione.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Su sollecitazione segue le norme base di convivenza civile.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Su sollecitazione, riconosce i bisogni dell’altro e cerca punti di contatto relazionale.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9038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AUTONOMIA E RESPONSABILITA’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Partecipazione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Gestione delle contrarietà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3.1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Partecipa in modo  consapevole alla vita  sociale.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3.2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Gestisce con equilibrio le contrarietà.</a:t>
                      </a: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 Si impegna a portare a termine  consegne e compiti </a:t>
                      </a: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orientando le proprie scelte in modo consapevole.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Compie scelte autonome  nel rispetto dei valori che orientano la società.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Acquisisce consapevolezza dei grandi problemi del mondo  e partecipa ad azioni di solidarietà 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Dà un contributo consapevole ai problemi ambientali.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Accetta con equilibrio  insuccessi e contrarietà .</a:t>
                      </a:r>
                    </a:p>
                    <a:p>
                      <a:pPr marL="0" algn="l" defTabSz="1221692" rtl="0" eaLnBrk="1" latinLnBrk="0" hangingPunct="1"/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Si impegna a portare a termine consegne e compiti  autonomamente.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Agisce assumendosi le proprie responsabilità.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Riflette sulle  problematiche dell’umanità e del Pianeta.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 l’importanza del rispetto  del  proprio corpo della salvaguardia della salute e delle norme di sicurezza.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Accetta responsabilmente  le conseguenze delle proprie azioni.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Di fronte alla  difficoltà di portare a termine un compito chiede aiuto.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Attraverso le informazioni fornite individua qualche forma di  violazione dei diritti umani.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 l’importanza di  esercitare il diritto alla salute, respingendo  le abitudini alimentari scorrette.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 Accetta gli insuccessi e le contrarietà senza reazioni esagerate 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Si impegna a portare a termine semplici incarichi.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Rispetta il materiale proprio, degli altri e della scuola 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 ,riconosce l’importanza di  rispettare l’ambiente  nei suoi aspetti naturali e culturali poiché patrimonio comune.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Guidato,riconosce l’importanza di  salvaguardare la propria salute.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Dietro incoraggiamento, accetta insuccessi e contrarietà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5710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655121" y="690137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2300" y="57103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1134204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295440"/>
              </p:ext>
            </p:extLst>
          </p:nvPr>
        </p:nvGraphicFramePr>
        <p:xfrm>
          <a:off x="281390" y="1560239"/>
          <a:ext cx="12169353" cy="77419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81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62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3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738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8544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95196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5235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4.Acquisizione d’informazioni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4.1. Selezione di dati e individuazioni di collegamenti e relazioni.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4.1.a Ricava informazioni da testi e fonti di vario genere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1.1.b  Raccoglie dati in modo ordinato;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4.1.c. Individua relazioni immediate e complesse.</a:t>
                      </a: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4.1- Utilizza informazioni complete e precise per la trattazione dell’argomento e del compito da realizzare.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5.1- Conosce in modo preciso 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completo le procedure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necessarie per portare 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termine le esercitazioni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previste dalle varie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discipline.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- Sa applicare con sicurezza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dette procedure in contesti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noti e prevedibili e in contesti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nuovi.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5.2- Riflettendo su quanto appreso, sa collegare argomenti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trattati in tempi diversi e/o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in ambiti disciplinari e/o extrascolastici diversi.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Individua i punti di criticità che condizionano la sua prestazione e cerca di correggerli.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6.1- Sceglie strumenti e materiali consoni alla realizzazione del compito assegnato.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6.2- Pianifica il tempo a sua disposizione  in modo efficiente; usufruisce, in modo efficace e funzionale allo scopo, del materiale di cui dispone.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4.1- Utilizza informazioni complete per la trattazione dell’argomento e del compito da realizzare.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5.1- Conosce in modo preciso la maggior parte delle procedure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necessarie per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portare a termine le esercitazioni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previste dalle varie discipline.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- Alcune volte ha bisogno della guida dell</a:t>
                      </a:r>
                      <a:r>
                        <a:rPr lang="it-IT" sz="1200" b="0" i="0" u="none" strike="noStrike" baseline="0" dirty="0">
                          <a:latin typeface="Times+New+Roman1252"/>
                        </a:rPr>
                        <a:t>’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insegnante per applicare dette procedure in contesti noti e prevedibili.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5.2- Solo con la guida dell’insegnante riesce a collegare argomenti trattati in tempi diversi e/o in ambiti disciplinari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e/o extrascolastici diversi.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- Pur individuando i punti di criticità non sempre riesce a correggerli.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6.1- Sceglie strumenti e materiali adeguati alla realizzazione del compito assegnato.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6..2- Non sempre risulta adeguata la pianificazione del tempo e del materiale, funzionale allo scopo.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4.1- Utilizza informazioni adeguate alla trattazione dell’argomento e del compito da realizzare.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5.1- Conosce in modo parziale le procedure necessarie per portare 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termine le esercitazioni previste dalle varie discipline.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- Spesso da solo ha difficolt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à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ad applicare dette procedure in contesti noti e prevedibili 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5.2- Tende ad apprendere in modo settoriale.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6.1- Sceglie  un numero piuttosto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limitato di strumenti e materiali adatti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alla realizzazione del compito assegnato.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6.2-  C’è discordanza tra tempo previsto e tempo utilizzato per la realizzazione del prodotto.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4.1 - Utilizza informazioni inadeguate alla trattazione dell’argomento e del compito da realizzare.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 5.1/5.2 - Lavora in modo disordinato anche se guidato e il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prodotto non 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è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sempre  comprensibile.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6,1-Solo se guidato sa scegliere strumenti e materiali adatti alla realizzazione del compito assegnato.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6.2- C</a:t>
                      </a:r>
                      <a:r>
                        <a:rPr lang="it-IT" sz="1200" b="0" i="0" u="none" strike="noStrike" baseline="0" dirty="0">
                          <a:latin typeface="Times+New+Roman1252"/>
                        </a:rPr>
                        <a:t>’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è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grande discordanza tra tempo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previsto e tempo utilizzato per la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realizzazione del prodotto.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5738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Interpretazione di informazioni e trasferimento in nuovi contesti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5.1. organizzazione dei dati in quadri di sintesi.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5..2. uso dei dati in nuovi contesti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="0" i="0" u="none" strike="noStrike" baseline="0" dirty="0">
                          <a:latin typeface="OfficinaSans-Book"/>
                        </a:rPr>
                        <a:t>5.1. a. Riesce ad individuare i passaggi essenziali di un procedimento</a:t>
                      </a:r>
                    </a:p>
                    <a:p>
                      <a:pPr algn="l"/>
                      <a:r>
                        <a:rPr lang="it-IT" sz="1100" b="0" i="0" u="none" strike="noStrike" baseline="0" dirty="0">
                          <a:latin typeface="OfficinaSans-Book"/>
                        </a:rPr>
                        <a:t>2.1.b. Rappresenta le relazioni utilizzando i linguaggi espressivi, simbolici, schematici e multimediali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OfficinaSans-Book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OfficinaSans-Book"/>
                          <a:ea typeface="Calibri"/>
                          <a:cs typeface="Times New Roman"/>
                        </a:rPr>
                        <a:t>5.2.a,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Riflette su quanto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appreso: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-Riconosce possibili alternative al suo procedimento, utilizzando i dati in nuovi contesti;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-Valuta l’apprendimento secondo i criteri stabiliti</a:t>
                      </a:r>
                    </a:p>
                    <a:p>
                      <a:pPr algn="l"/>
                      <a:endParaRPr lang="it-IT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fficinaSans-Book"/>
                        <a:ea typeface="Calibri"/>
                        <a:cs typeface="Times New Roman"/>
                      </a:endParaRPr>
                    </a:p>
                    <a:p>
                      <a:pPr algn="l"/>
                      <a:endParaRPr lang="it-IT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OfficinaSans-Book"/>
                        <a:ea typeface="Calibri"/>
                        <a:cs typeface="Times New Roman"/>
                      </a:endParaRPr>
                    </a:p>
                    <a:p>
                      <a:pPr algn="l"/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12665">
                <a:tc>
                  <a:txBody>
                    <a:bodyPr/>
                    <a:lstStyle/>
                    <a:p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Organizzazione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6.1.Uso degli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strumenti.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6.2.Uso del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tempo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6.1.a.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 Sa quale materiale gli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serve per ogni attivit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à e lo </a:t>
                      </a:r>
                      <a:r>
                        <a:rPr lang="it-IT" sz="1100" b="0" i="0" u="none" strike="noStrike" baseline="0" dirty="0">
                          <a:latin typeface="Times+New+Roman0"/>
                        </a:rPr>
                        <a:t>utilizza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in modo appropriato e funzionale allo scopo.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6.2.a. Pianifica il tempo da impiegare.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60322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938" y="0"/>
            <a:ext cx="12795662" cy="621632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CHIAVE EUROPEA: COMPETENZA PERSONALE, SOCIALE E CAPACITA’ DI IMPARARE AD IMPARARE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6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152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</a:t>
            </a: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PERSONALE, SOCIALE E CAPACITA’ DI IMPARARE AD IMPARARE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0121" y="768152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>
                <a:solidFill>
                  <a:prstClr val="black"/>
                </a:solidFill>
              </a:rPr>
              <a:t>Scuola Sec. di I grado</a:t>
            </a:r>
          </a:p>
        </p:txBody>
      </p:sp>
      <p:sp>
        <p:nvSpPr>
          <p:cNvPr id="8" name="Freccia a destra 7"/>
          <p:cNvSpPr/>
          <p:nvPr/>
        </p:nvSpPr>
        <p:spPr>
          <a:xfrm>
            <a:off x="3001312" y="962834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168552" y="875923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1347238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4811"/>
              </p:ext>
            </p:extLst>
          </p:nvPr>
        </p:nvGraphicFramePr>
        <p:xfrm>
          <a:off x="185696" y="1887209"/>
          <a:ext cx="12615903" cy="759959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930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83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5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821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022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10632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7955">
                <a:tc>
                  <a:txBody>
                    <a:bodyPr/>
                    <a:lstStyle/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  RISPETTO</a:t>
                      </a:r>
                      <a:r>
                        <a:rPr lang="it-IT" sz="9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DELLE REGOLE E DELLE NORME DELLA CONVIVENZA CIVILE</a:t>
                      </a: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     Condivisione  delle regole della comunità scolastica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Condivisione dei principi fondamentali sanciti dalle Carte costituzionali e dalle Dichiarazioni universali dei diritti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dirty="0"/>
                        <a:t>1.1   Rispetta  le regole della comunità scolastica</a:t>
                      </a:r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dirty="0"/>
                        <a:t>1.2  Identifica il significato dell’essere cittadino</a:t>
                      </a:r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  <a:p>
                      <a:pPr marL="0" marR="0" lvl="0" indent="0" algn="just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Rispettando scrupolosamente il Regolamento di classe e d’istituto,è in grado di motivare la necessità di rispettare le norme e di spiegare le conseguenze di comportamenti difformi.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 Individua i diritti dell’uomo  e i doveri del cittadino condividendone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consapevolmente 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 significato.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Riconosce l’organizzazione e le principali  funzioni dello Stato democratico.</a:t>
                      </a: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 Rispetta le regole della comunità scolastica condividendone consapevolmente il senso.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  Individua il significato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l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ibertà,cittadinanza,uguaglianza,giustizia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ne riconosce </a:t>
                      </a: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l’importanza.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  Comprende  il senso delle principali regole  alla base della vita scolastica ,discriminando comportamenti non idonei.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 Riconosce che ogni persona ha dei diritti e dei doveri.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1.1 Guidato,riflette sull’importanza del rispetto delle regole della comunità scolastica.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 Guidato,riflette sul significato di “diritto” e “dovere”.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39236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  RELAZIONE CON GLI</a:t>
                      </a:r>
                      <a:r>
                        <a:rPr lang="it-IT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LTRI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Collaborazione per la realizzazione di attività collettive.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Identità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2.1  Attiva modalità relazionali positive per il raggiungimento di scopi comuni.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2.2   Riconosce il valore della diversità.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  Collabora costruttivamente  accogliendo punti di vista differenti.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Pone in atto strategie di mediazione dei conflitti attraverso efficaci modalità di dialogo.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 Nel gruppo classe e in altre situazioni sociali si adopera affinché le diversità culturali e di condizione vengano difese e valorizzate.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Collabora con adulti e compagni ascoltando i loro pareri ed  esprimendo le proprie opinioni.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Senza pregiudizi,rispetta chi è “diverso” per condizione ,provenienza …..e mette in atto comportamenti di accoglienza e di aiuto.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Ha rispetto per gli adulti ed i compagni.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Nelle dinamiche di gruppo accetta le soluzioni discusse o proposte  dagli altri,non esprimendo  adeguatamente il proprio 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pensiero.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Rispetta chi è”diverso”,tuttavia dimostra di non essere interessato a trovare punti di condivisione.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Solo su sollecitazione,si comporta  seguendo alcune norme base di convivenza(buona educazione:evitare gli 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insulti,essere cortese...).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 Solo su sollecitazione,riconosce i bisogni dell’altro e cerca punti di contatto.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9038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AUTONOMIA E RESPONSABILITA’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Partecipazione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Gestione delle contrarietà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3.1</a:t>
                      </a: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Partecipa in modo  consapevole alla vita  sociale.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3.2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Gestisce con equilibrio le contrarietà.</a:t>
                      </a: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 Si impegna a portare a termine compiti e progetti  argomentando le  iniziative personali.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Compie scelte autonome  quale risultato del confronto con i valori che orientano la società.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Condivide i grandi problemi del mondo anche attraverso le informazioni fornite  dai mezzi di comunicazione.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Partecipa ad azioni di solidarietà e  volontariato.  Dà un contributo consapevole ai problemi ambientali.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Accetta con equilibrio  insuccessi e contrarietà individuandone cause e rimedi.</a:t>
                      </a:r>
                    </a:p>
                    <a:p>
                      <a:pPr marL="0" algn="l" defTabSz="1221692" rtl="0" eaLnBrk="1" latinLnBrk="0" hangingPunct="1"/>
                      <a:endParaRPr kumimoji="0" lang="it-IT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Si impegna a portare a termine consegne,compiti orientando le proprie scelte in modo consapevole.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Assumendosi le proprie responsabilità,chiede e sa fornire aiuto.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Riflette sui grandi problemi che colpiscono il mondo.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Riconosce l’importanza del rispetto  delle norme di sicurezza e del diritto al proprio corpo come salvaguardia della salute.</a:t>
                      </a:r>
                    </a:p>
                    <a:p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Accetta responsabilmente  le conseguenze delle proprie azioni.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Di fronte alla difficoltà di portare a termine un compito chiede aiuto.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Attraverso le informazioni fornite individua qualche forma di  violazione dei diritti umani.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 la consapevolezza  dell’importanza di  esercitare il diritto al proprio corpo, respingendo  le abitudini alimentari scorrette, il fumo, l’alcool …)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  Accetta gli insuccessi e le contrarietà senza reazioni esagerate ,sia fisiche che verbali.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 Si impegna a portare a termine semplici compiti guidati da percorsi facilitati.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Rispetta gli arredi,il materiale proprio,degli altri e della scuola 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 ,riconosce l’importanza di  rispettare l’ambiente  nei suoi aspetti naturali e culturali poiché patrimonio comune.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Guidato,riconosce l’importanza di  salvaguardare la propria salute.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Dietro sollecitazioni,accetta insuccessi e contrarietà  senza frustrazioni.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7183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655121" y="690137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2300" y="57103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1134204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928605"/>
              </p:ext>
            </p:extLst>
          </p:nvPr>
        </p:nvGraphicFramePr>
        <p:xfrm>
          <a:off x="281390" y="1560239"/>
          <a:ext cx="12169353" cy="795146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81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62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3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738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8544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45938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55940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Acquisizione d’informazioni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4.1. Selezione di dati e individuazioni di collegamenti e relazioni.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4.1.a Ricava informazioni da testi e fonti di vario genere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4.1.b  Raccoglie dati in modo ordinato;</a:t>
                      </a:r>
                    </a:p>
                    <a:p>
                      <a:pPr marL="0" algn="l" defTabSz="1221692" rtl="0" eaLnBrk="1" latinLnBrk="0" hangingPunct="1"/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4.1.c. Individua relazioni immediate e complesse.</a:t>
                      </a: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  Conosce in modo preciso 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completo le procedure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necessarie per portare 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termine le esercitazioni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previste dalle varie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discipline.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 Sa applicare con sicurezza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dette procedure in contesti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noti e prevedibili e in contesti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nuovi.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 Riflette  su quanto appreso, sa collegare argomenti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trattati in tempi diversi e/o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in ambiti disciplinari e/o extrascolastici diversi. </a:t>
                      </a:r>
                    </a:p>
                    <a:p>
                      <a:pPr algn="l"/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Individua i punti di criticità che condizionano la sua prestazione e cerca di correggerli.</a:t>
                      </a:r>
                    </a:p>
                    <a:p>
                      <a:pPr algn="l"/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 Pianifica il tempo a sua disposizione  in modo efficiente; usufruisce, in modo efficace e funzionale allo scopo, del materiale di cui dispone.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4.1. Conosce in modo preciso la maggior parte delle procedure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necessarie per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portare a termine le esercitazioni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previste dalle varie discipline.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 Alcune volte ha bisogno della guida dell</a:t>
                      </a:r>
                      <a:r>
                        <a:rPr lang="it-IT" sz="1200" b="0" i="0" u="none" strike="noStrike" baseline="0" dirty="0">
                          <a:latin typeface="Times+New+Roman1252"/>
                        </a:rPr>
                        <a:t>’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insegnante per applicare dette procedure in contesti noti e prevedibili.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 Solo con la guida dell’insegnante riesce a collegare argomenti trattati in tempi diversi e/o in ambiti disciplinari 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e/o extrascolastici diversi. 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Pur individuando i punti di criticità non sempre riesce a correggerli.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6. Non sempre risulta adeguata la pianificazione del tempo e del materiale, funzionale allo scopo.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 Conosce in modo parziale le procedure necessarie per portare 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termine le esercitazioni previste dalle varie discipline.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 Spesso da solo ha difficolt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à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ad applicare dette procedure in contesti noti e prevedibili.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 Tende ad apprendere in modo settoriale. 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6. Sceglie  un numero piuttosto limitato di strumenti e materiali adatti alla realizzazione del compito assegnato.  C’è discordanza tra tempo previsto e tempo utilizzato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4.1 Seleziona informazioni inadeguate alla trattazione dell’argomento e del compito da realizzare.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5.1  Solo se guidato sa scegliere gli strumenti e materiali adatti alla realizzazione del compito assegnato.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5.2 Lavora in modo disordinato e il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prodotto non 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è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sempre  comprensibile anche se guidato.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6. C</a:t>
                      </a:r>
                      <a:r>
                        <a:rPr lang="it-IT" sz="1200" b="0" i="0" u="none" strike="noStrike" baseline="0" dirty="0">
                          <a:latin typeface="Times+New+Roman1252"/>
                        </a:rPr>
                        <a:t>’</a:t>
                      </a:r>
                      <a:r>
                        <a:rPr lang="it-IT" sz="1200" b="0" i="0" u="none" strike="noStrike" baseline="0" dirty="0">
                          <a:latin typeface="Times+New+Roman0"/>
                        </a:rPr>
                        <a:t>è 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grande discordanza tra tempo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previsto e tempo utilizzato per la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</a:rPr>
                        <a:t>realizzazione della presentazione.</a:t>
                      </a: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5738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Interpretazione di informazioni e trasferimento in nuovi contesti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5.1. organizzazione dei dati in quadri di sintesi.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5.2. uso dei dati in nuovi contesti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 a. Riesce ad individuare i passaggi essenziali di un procedimento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5.1.b. Rappresenta le relazioni utilizzando i linguaggi espressivi, simbolici, schematici e multimediali</a:t>
                      </a:r>
                    </a:p>
                    <a:p>
                      <a:pPr algn="l"/>
                      <a:endParaRPr lang="it-IT" sz="1200" b="0" i="0" u="none" strike="noStrike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5.2.a,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Riflette su quanto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appreso: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-Riconosce possibili alternative al suo procedimento, utilizzando i dati in nuovi contesti;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-valuta l’apprendimento secondo i criteri stabiliti</a:t>
                      </a:r>
                    </a:p>
                    <a:p>
                      <a:pPr algn="l"/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it-IT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12665">
                <a:tc>
                  <a:txBody>
                    <a:bodyPr/>
                    <a:lstStyle/>
                    <a:p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Organizzazione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6.1.Uso degli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Strumenti.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6.2.Uso del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tempo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6.1.a.</a:t>
                      </a:r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 quale materiale gli</a:t>
                      </a:r>
                    </a:p>
                    <a:p>
                      <a:pPr algn="l"/>
                      <a:r>
                        <a:rPr lang="it-IT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serve per ogni attività e lo utilizza   in modo appropriato e funzionale allo scopo.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6.2.a. Pianifica il tempo da impiegare.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algn="l" defTabSz="1221692" rtl="0" eaLnBrk="1" latinLnBrk="0" hangingPunct="1"/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60322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grado (classi 1^, 2^, 3^)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938" y="0"/>
            <a:ext cx="12795662" cy="621632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</a:t>
            </a: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PERSONALE, SOCIALE E CAPACITA’ DI IMPARARE AD IMPARARE</a:t>
            </a:r>
          </a:p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10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81708"/>
              </p:ext>
            </p:extLst>
          </p:nvPr>
        </p:nvGraphicFramePr>
        <p:xfrm>
          <a:off x="-295944" y="-1364304"/>
          <a:ext cx="12970814" cy="1106144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366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69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24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824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824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67034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6413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3771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1.A  </a:t>
                      </a: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Comprendere informazioni  utilizzando ausili visivi, sonori e digitali.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dirty="0">
                        <a:latin typeface="+mn-lt"/>
                      </a:endParaRPr>
                    </a:p>
                    <a:p>
                      <a:endParaRPr lang="it-IT" sz="1200" dirty="0">
                        <a:latin typeface="+mn-lt"/>
                      </a:endParaRPr>
                    </a:p>
                    <a:p>
                      <a:endParaRPr lang="it-IT" sz="1200" dirty="0">
                        <a:latin typeface="+mn-lt"/>
                      </a:endParaRPr>
                    </a:p>
                    <a:p>
                      <a:endParaRPr lang="it-IT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 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Comprendere l’argomento e le  informazioni principali di discorsi  affrontati in classe.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altLang="it-IT" sz="120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it-IT" altLang="it-IT" sz="1200" baseline="0" dirty="0"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/>
                        <a:t> </a:t>
                      </a: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  </a:t>
                      </a:r>
                      <a:r>
                        <a:rPr lang="it-IT" sz="1200" dirty="0"/>
                        <a:t>Esprimere, in forma orale e scritta, pensieri, sentimenti, fatti e opinioni, </a:t>
                      </a:r>
                      <a:r>
                        <a:rPr lang="it-IT" altLang="it-IT" sz="120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utilizzando vocaboli adeguati</a:t>
                      </a:r>
                      <a:r>
                        <a:rPr lang="it-IT" altLang="it-IT" sz="1200" baseline="0" dirty="0"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al contesto.</a:t>
                      </a:r>
                      <a:r>
                        <a:rPr lang="it-IT" sz="1200" dirty="0"/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it-IT" alt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 </a:t>
                      </a:r>
                      <a:r>
                        <a:rPr kumimoji="0" lang="it-IT" altLang="it-IT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Comprendere  ed utilizzare fonti di diverso tipo con l’ausilio di strumenti  visivi, sonori e digitali.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kumimoji="0" lang="it-IT" altLang="it-IT" sz="12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 </a:t>
                      </a:r>
                      <a:r>
                        <a:rPr kumimoji="0" lang="it-IT" altLang="it-IT" sz="12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Esprimere argomentazioni appropriate al contesto sia oralmente, sia per iscritto.</a:t>
                      </a:r>
                      <a:endParaRPr kumimoji="0" 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lang="it-IT" sz="1200" dirty="0"/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lang="it-IT" sz="1200" b="1" dirty="0"/>
                        <a:t>1.C </a:t>
                      </a:r>
                      <a:r>
                        <a:rPr lang="it-IT" sz="1200" dirty="0"/>
                        <a:t> Produrre testi, anche multimediali, utilizzando  l’accostamento dei linguaggi verbali con quelli iconici e sonori</a:t>
                      </a:r>
                      <a:r>
                        <a:rPr lang="it-IT" sz="1200" u="none" dirty="0"/>
                        <a:t>.</a:t>
                      </a:r>
                      <a:r>
                        <a:rPr lang="it-IT" sz="1200" u="sng" dirty="0"/>
                        <a:t> 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endParaRPr kumimoji="0" lang="it-IT" altLang="it-IT" sz="12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1.A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4D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Distinguere e utilizzare fonti di diverso tipo, raccogliere ed elaborare informazioni, interpretare concetti , usando ausili visivi, sonori e digitali. </a:t>
                      </a: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1221692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1.B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Formulare ed esprime argomentazioni, con motivazioni adeguate al contesto, sia oralmente , sia per iscritto.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lvl="0" indent="-17780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1.C</a:t>
                      </a:r>
                      <a:r>
                        <a:rPr lang="it-IT" sz="1200" dirty="0"/>
                        <a:t> Produrre testi, anche multimediali, utilizzando</a:t>
                      </a:r>
                      <a:r>
                        <a:rPr lang="it-IT" sz="1200" baseline="0" dirty="0"/>
                        <a:t> </a:t>
                      </a:r>
                      <a:r>
                        <a:rPr lang="it-IT" sz="1200" dirty="0"/>
                        <a:t>l’accostamento dei linguaggi verbali con quelli iconici e sonori</a:t>
                      </a:r>
                      <a:r>
                        <a:rPr lang="it-IT" sz="1200" u="none" dirty="0"/>
                        <a:t>.</a:t>
                      </a:r>
                      <a:r>
                        <a:rPr lang="it-IT" sz="1200" u="sng" dirty="0"/>
                        <a:t> </a:t>
                      </a: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indent="-177800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28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1900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Storie e poesie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Protolettura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parola scritta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onomatopee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§"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suoni delle parole.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it-IT" altLang="it-IT" sz="12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Codici</a:t>
                      </a:r>
                      <a:r>
                        <a:rPr lang="it-IT" altLang="it-IT" sz="1200" kern="1200" baseline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altLang="it-IT" sz="12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fondamentali della comunicazione orale, verbale e non verbale.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it-IT" altLang="it-IT" sz="12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Codici</a:t>
                      </a:r>
                      <a:r>
                        <a:rPr lang="it-IT" altLang="it-IT" sz="1200" kern="1200" baseline="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altLang="it-IT" sz="120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fondamentali della comunicazione orale, verbale e non verbale.</a:t>
                      </a:r>
                    </a:p>
                    <a:p>
                      <a:pPr marL="171450" marR="0" lvl="0" indent="-1714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  <a:endParaRPr kumimoji="0" lang="it-IT" altLang="it-IT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it-IT" altLang="it-IT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+mn-cs"/>
                        </a:rPr>
                        <a:t>Codici fondamentali della comunicazione orale, verbale e non verbale.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-306684" y="2746235"/>
            <a:ext cx="280121" cy="41549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endParaRPr lang="it-IT" sz="1200" b="1" dirty="0"/>
          </a:p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0" y="5600712"/>
            <a:ext cx="374644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 flipH="1">
            <a:off x="-206648" y="-317045"/>
            <a:ext cx="126728" cy="30509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 flipV="1">
            <a:off x="-150790" y="6923356"/>
            <a:ext cx="67962" cy="11905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-150790" y="8030590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-79920" y="-1364304"/>
            <a:ext cx="12801600" cy="329276"/>
          </a:xfrm>
          <a:prstGeom prst="rect">
            <a:avLst/>
          </a:prstGeom>
          <a:solidFill>
            <a:srgbClr val="FF00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ALFABETICA FUNZIONALE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16D9FFC1-324D-44D2-81CB-B969DD697B11}"/>
              </a:ext>
            </a:extLst>
          </p:cNvPr>
          <p:cNvSpPr txBox="1"/>
          <p:nvPr/>
        </p:nvSpPr>
        <p:spPr>
          <a:xfrm>
            <a:off x="214993" y="3063629"/>
            <a:ext cx="14580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1280160">
              <a:defRPr/>
            </a:pPr>
            <a:endParaRPr lang="it-IT" sz="1300" dirty="0">
              <a:solidFill>
                <a:prstClr val="black"/>
              </a:solidFill>
            </a:endParaRPr>
          </a:p>
          <a:p>
            <a:pPr lvl="0" defTabSz="1280160">
              <a:defRPr/>
            </a:pPr>
            <a:r>
              <a:rPr lang="it-IT" sz="1300" b="1" dirty="0">
                <a:solidFill>
                  <a:prstClr val="black"/>
                </a:solidFill>
              </a:rPr>
              <a:t>1)Individuare, comprendere, esprimere, creare, interpretare concetti, pensieri, sentimenti, fatti e opinioni  in forma orale e scritta, utilizzando materiali visivi, sonori e digitali.</a:t>
            </a:r>
            <a:endParaRPr lang="it-IT" b="1" dirty="0"/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7D61EEAC-9B83-4EAC-99B3-8629D3661B2D}"/>
              </a:ext>
            </a:extLst>
          </p:cNvPr>
          <p:cNvSpPr/>
          <p:nvPr/>
        </p:nvSpPr>
        <p:spPr>
          <a:xfrm>
            <a:off x="-79920" y="-366118"/>
            <a:ext cx="1629303" cy="22834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889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655121" y="690137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2300" y="57103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978670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132037"/>
              </p:ext>
            </p:extLst>
          </p:nvPr>
        </p:nvGraphicFramePr>
        <p:xfrm>
          <a:off x="329775" y="1518622"/>
          <a:ext cx="12169353" cy="795604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3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14412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9464">
                <a:tc>
                  <a:txBody>
                    <a:bodyPr/>
                    <a:lstStyle/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Assunzione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scelte e decisioni</a:t>
                      </a: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1 .1 - modalità di assunzione di scelte e decisioni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– capacità di autovalutazione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Prende decisioni, singolarmente e/o condivise da un gruppo. </a:t>
                      </a:r>
                    </a:p>
                    <a:p>
                      <a:pPr marL="0" lv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Sa operare con opzioni diverse  e assume decisioni efficaci, dopo averle valutate in base a criteri definiti.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1.2- Mostra  attenzione verso gli aspetti valutativi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proprio lavoro, mirando al proprio miglioramento continuo.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Di fronte ad opzioni diverse, assume le decisioni pertinenti, anche se non sempre sa esplicitare i criteri di scelta.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1.2- E’ in grado di valutare in modo corretto il proprio lavoro e di proporre adeguate correzioni.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Assume  decisioni di fronte ad opzioni diverse, individuando esclusivamente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 supporto dei compagni e del docente i criteri di scelta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1.2- Guidato, è in grado di valutare in modo essenziale il proprio lavoro e di proporre interventi di correzione.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1.1- Mette in atto decisioni concordate, in modo esecutivo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senza un’adeguata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consapevolezza dei criteri assunti.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1.2- Rispondendo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domande stimolo dell’insegnante, valuta il proprio lavoro.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78685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Progettazione e creazione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pianificazione del lavoro  e rispetto dei tempi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creatività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 e realizza un percorso operativo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2.1- Con riferimento ad una consegna assegnata, pianifica in autonomia le fasi del lavoro e rispetta i tempi, organizzandosi in modo efficace.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2.2- Realizza produzioni nuove e originali, mettendo in atto  modalità personali e creative di conduzione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2.1- Confrontandosi con il gruppo, mette a punto una buona pianificazione del lavoro, rispettandone sostanzialmente i tempi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2.2- Apporta il proprio contributo personale  al lavoro, formulando  idee abbastanza originali.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2.1- Segue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pianificazione messa a punto dal gruppo e, dietro sollecitazione, rispetta nel complesso i tempi di consegna. </a:t>
                      </a:r>
                    </a:p>
                    <a:p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2.2- Mette in atto procedure note nella realizzazione di un prodotto, con un proprio limitato contributo personale.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2.1/2.2-Mette in atto in modo passivo la pianificazione e l’esecuzione del compito adeguandosi alle idee e alle procedure del gruppo.  Deve essere continuamente sollecitato per il rispetto dei tempi. 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7321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Interazione con gli altri per la ricerca di soluzioni e la risoluzione di problemi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capacità di coordinare l’attività di un gruppo e di cooperare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capacità di gestire una situazione di crisi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Adatta il percorso progettato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alle problematiche insorte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3.1- Coordina  in modo efficace  le attività di un gruppo, mostrandosi disponibile alla cooperazione e assumendo volentieri  gli incarichi, che porta a termine con notevole senso di responsabilità.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3.2- Si muove  con disinvoltura  anche in presenza  di una problematica o di un imprevisto e sceglie, tra  varie strategie, quella più idonea  al superamento della crisi.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3.1- Nel gruppo di lavoro è abbastanza disponibile alla cooperazione e all’assunzione di incarichi, che generalmente  porta a termine in modo responsabile. </a:t>
                      </a:r>
                    </a:p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3.2- Di fronte a delle difficoltà, utilizza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strategie di richiesta di aiuto e/o di intervento attivo.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3.1- Nel gruppo di lavoro accetta di cooperare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e, con il supporto del gruppo e/o del docente, porta a termine gli incarichi.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3.2- Di fronte ad una difficoltà, mette in atto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minime per tentare di superarla.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3.1- Nel gruppo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lavoro coopera solo per lo svolgimento di compiti limitati, che porta a termine solo se sollecitato.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3.2- Di fronte ad una difficoltà, l’allievo entra in crisi, chiedendo aiuto agli altri  e delegando loro la risoluzione della crisi.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60322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Primaria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ea typeface="Microsoft YaHei" charset="0"/>
                <a:cs typeface="Microsoft YaHei" charset="0"/>
              </a:rPr>
              <a:t>COMPETENZA CHIAVE EUROPEA: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IMPRENDITORIALE</a:t>
            </a:r>
            <a:endParaRPr lang="it-IT" sz="1600" b="1" dirty="0">
              <a:solidFill>
                <a:srgbClr val="000000"/>
              </a:solidFill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779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destra 11"/>
          <p:cNvSpPr/>
          <p:nvPr/>
        </p:nvSpPr>
        <p:spPr>
          <a:xfrm>
            <a:off x="3655121" y="690137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42300" y="571039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Discipline di riferimento: </a:t>
            </a:r>
            <a:r>
              <a:rPr lang="it-IT" sz="1600" b="1" dirty="0">
                <a:solidFill>
                  <a:prstClr val="black"/>
                </a:solidFill>
              </a:rPr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127" y="1134204"/>
            <a:ext cx="1216935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>
                <a:solidFill>
                  <a:prstClr val="black"/>
                </a:solidFill>
              </a:rPr>
              <a:t>RUBRICA VALUTATIVA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08807"/>
              </p:ext>
            </p:extLst>
          </p:nvPr>
        </p:nvGraphicFramePr>
        <p:xfrm>
          <a:off x="316124" y="1681318"/>
          <a:ext cx="12169353" cy="78639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13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3847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6920"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Dimensioni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Indicatori/evidenze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avanzato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intermedio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Livello iniziale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9074">
                <a:tc>
                  <a:txBody>
                    <a:bodyPr/>
                    <a:lstStyle/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Assunzione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scelte e decisioni</a:t>
                      </a: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28575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-1778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</a:rPr>
                        <a:t>1 .1 - modalità di assunzione di scelte e decisioni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it-IT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1.2 – capacità di autovalutazione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Prende decisioni, singolarmente e/o condivise da un gruppo. </a:t>
                      </a:r>
                    </a:p>
                    <a:p>
                      <a:pPr marL="0" lv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operare con opzioni diverse e assume decisioni efficaci, dopo averle valutate in base a criteri ben definiti.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Mostra  una costante attenzione verso gli aspetti valutativi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proprio lavoro, mirando al proprio miglioramento continuo.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fronte ad opzioni diverse, assume le decisioni in modo pertinente, anche se non sempre sa esplicitare i criteri di scelta.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E’ in grado di valutare in modo corretto il proprio lavoro e di proporre adeguate correzioni.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Assume  decisioni di fronte ad opzioni diverse, individuando solo con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 supporto dei compagni e del docente i criteri di scelta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Guidato, è in grado di valutare in modo essenziale il proprio lavoro e di proporre interventi di correzione.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Mette in atto decisioni concordate in modo esecutivo, senza un’adeguata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consapevolezza dei criteri assunti. Rispondendo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domande stimolo dell’insegnante, valuta il proprio lavoro.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61929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Progettazione e creazione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2.1  pianificazione del lavoro  e rispetto dei tempi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2.2 creatività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 e realizza un percorso operativo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riferimento ad una consegna assegnata, pianifica in autonomia le fasi del lavoro e rispetta i tempi, organizzandosi in modo efficace. Realizza produzioni nuove e originali, mettendo in atto  modalità personali e creative di conduzione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Confrontandosi con il gruppo, mette a punto una buona pianificazione del lavoro, rispettandone sostanzialmente i tempi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Apporta il proprio contributo personale  al lavoro, formulando  idee abbastanza originali.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pianificazione messa a punto dal gruppo e, dietro sollecitazione, rispetta nel complesso i tempi di consegna. Mette in atto procedure note nella realizzazione di un prodotto, con un proprio limitato contributo personale.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Mette in atto in modo esecutivo la pianificazione, le idee e le procedure messe a punto dal gruppo  di lavoro  e deve essere continuamente sollecitato per il rispetto dei tempi. 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5022"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Interazione con gli altri per la ricerca di soluzioni e la risoluzione di problemi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>
                        <a:buFontTx/>
                      </a:pPr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3.1 capacità di coordinare l’attività di un gruppo e di cooperare</a:t>
                      </a: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798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3.2 capacità di gestire una situazione di crisi</a:t>
                      </a:r>
                    </a:p>
                    <a:p>
                      <a:pPr marL="0" algn="l" defTabSz="1221692" rtl="0" eaLnBrk="1" latinLnBrk="0" hangingPunct="1">
                        <a:buFontTx/>
                      </a:pPr>
                      <a:endParaRPr lang="it-IT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it-IT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Adatta il percorso progettato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alle problematiche insorte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  in modo efficace  le attività di un gruppo, mostrandosi disponibile alla cooperazione e assumendo volentieri  gli incarichi, che porta a termine con notevole senso di responsabilità. </a:t>
                      </a:r>
                    </a:p>
                    <a:p>
                      <a:pPr marL="0" algn="l" defTabSz="1221692" rtl="0" eaLnBrk="1" latinLnBrk="0" hangingPunct="1"/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muove  con disinvoltura  anche in presenza  di una problematica o di un imprevisto e sceglie, tra  varie strategie, quella più idonea  al superamento della crisi.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 di lavoro è abbastanza disponibile alla cooperazione e all’assunzione di incarichi, che generalmente  porta a termine in modo responsabile. Di fronte a delle difficoltà, utilizza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strategie di richiesta di aiuto e/o di intervento attivo.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 di lavoro accetta di cooperare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e, con il supporto del gruppo e/o del docente, porta a termine gli incarichi.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fronte ad una difficoltà, mette in atto 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minime per tentare di superarla.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1221692" rtl="0" eaLnBrk="1" latinLnBrk="0" hangingPunct="1"/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1221692" rtl="0" eaLnBrk="1" latinLnBrk="0" hangingPunct="1"/>
                      <a:r>
                        <a:rPr lang="it-IT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gruppo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lavoro coopera solo per lo svolgimento di compiti limitati, che porta a termine solo se sollecitato. Di fronte ad una difficoltà, l’allievo entra in crisi, chiedendo aiuto agli altri  e delegando loro la risoluzione della crisi.</a:t>
                      </a:r>
                      <a:endParaRPr lang="it-IT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4302" y="603227"/>
            <a:ext cx="3520475" cy="375443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b="1" dirty="0">
                <a:solidFill>
                  <a:prstClr val="black"/>
                </a:solidFill>
              </a:rPr>
              <a:t>Scuola Sec. di I grado (classi 1^, 2^, 3^)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12801600" cy="375411"/>
          </a:xfrm>
          <a:prstGeom prst="rect">
            <a:avLst/>
          </a:prstGeom>
          <a:solidFill>
            <a:srgbClr val="996600"/>
          </a:solidFill>
          <a:ln w="9525">
            <a:noFill/>
            <a:round/>
            <a:headEnd/>
            <a:tailEnd/>
          </a:ln>
          <a:effectLst/>
        </p:spPr>
        <p:txBody>
          <a:bodyPr wrap="square"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IMPRENDITORIALE</a:t>
            </a:r>
          </a:p>
        </p:txBody>
      </p:sp>
    </p:spTree>
    <p:extLst>
      <p:ext uri="{BB962C8B-B14F-4D97-AF65-F5344CB8AC3E}">
        <p14:creationId xmlns:p14="http://schemas.microsoft.com/office/powerpoint/2010/main" val="133577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07921"/>
              </p:ext>
            </p:extLst>
          </p:nvPr>
        </p:nvGraphicFramePr>
        <p:xfrm>
          <a:off x="568153" y="-75121"/>
          <a:ext cx="12233448" cy="950730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36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5103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 </a:t>
                      </a:r>
                      <a:r>
                        <a:rPr lang="it-IT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6923">
                <a:tc rowSpan="3">
                  <a:txBody>
                    <a:bodyPr/>
                    <a:lstStyle/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lvl="0" indent="0" algn="ctr" defTabSz="12797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67174" algn="l"/>
                          <a:tab pos="1934346" algn="l"/>
                        </a:tabLst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 charset="0"/>
                          <a:cs typeface="Microsoft YaHei" charset="0"/>
                        </a:rPr>
                        <a:t>2)Interagire adeguatamente e in modo creativo sul piano linguistico in un’intera gamma di contesti culturali e sociali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Microsoft YaHei" charset="0"/>
                          <a:cs typeface="Microsoft YaHei" charset="0"/>
                        </a:rPr>
                        <a:t>.</a:t>
                      </a: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r"/>
                      <a:r>
                        <a:rPr lang="it-IT" sz="1200" b="1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it-IT" alt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icrosoft YaHei" charset="0"/>
                          <a:cs typeface="Microsoft YaHei" charset="0"/>
                        </a:rPr>
                        <a:t>2.A</a:t>
                      </a: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icrosoft YaHei" charset="0"/>
                          <a:cs typeface="Microsoft YaHei" charset="0"/>
                        </a:rPr>
                        <a:t> Chiedere spiegazione ed esprimere bisogni, stati d’animo e sentimenti</a:t>
                      </a: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Microsoft YaHei" charset="0"/>
                          <a:cs typeface="Microsoft YaHei" charset="0"/>
                        </a:rPr>
                        <a:t>.</a:t>
                      </a:r>
                    </a:p>
                    <a:p>
                      <a:endParaRPr lang="it-IT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t-IT" sz="1200" b="1" dirty="0"/>
                        <a:t>2.B</a:t>
                      </a:r>
                      <a:r>
                        <a:rPr lang="it-IT" sz="1200" dirty="0"/>
                        <a:t> Scoprire  l’altro da sé e attribuire progressiva importanza agli altri e ai loro bisogni.</a:t>
                      </a:r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2.A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Interagire in una conversazione, in modo pertinente, esprimendo bisogni, stati d’animo e sentimenti.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2.B </a:t>
                      </a:r>
                      <a:r>
                        <a:rPr lang="it-IT" alt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Raccontare  in forma orale e scritta,   storie personali o fantastiche.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it-IT" altLang="it-IT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2.C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Arricchire il patrimonio lessicale</a:t>
                      </a:r>
                      <a:endParaRPr lang="it-IT" altLang="it-IT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icrosoft YaHei" charset="0"/>
                          <a:cs typeface="Microsoft YaHei" charset="0"/>
                        </a:rPr>
                        <a:t>2.A </a:t>
                      </a: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icrosoft YaHei" charset="0"/>
                          <a:cs typeface="Microsoft YaHei" charset="0"/>
                        </a:rPr>
                        <a:t> Interagire in modo collaborativo in una conversazione su argomenti di esperienza diretta e non,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esprimendo bisogni, stati d’animo e sentimenti.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alt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2.B </a:t>
                      </a:r>
                      <a:r>
                        <a:rPr lang="it-IT" alt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Raccontare in modo creativo,  in forma orale e scritta,   storie personali  o fantastiche.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endParaRPr kumimoji="0" lang="it-IT" alt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  <a:tab pos="10134600" algn="l"/>
                          <a:tab pos="10858500" algn="l"/>
                          <a:tab pos="11582400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2.C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Arricchire il patrimonio lessicale attraverso attività comunicative in contesti vari.</a:t>
                      </a:r>
                      <a:endParaRPr kumimoji="0" lang="it-IT" alt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YaHei" charset="0"/>
                        <a:cs typeface="Microsoft YaHe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2.A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Essere capace di interagire in modo positivo e socialmente responsabile in diverse situazioni comunicative. 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2.B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Esprimere argomentazioni in modo appropriato al contesto. 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2.C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Valutare informazioni e servirsene, arricchendo il patrimonio lessicale.</a:t>
                      </a: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 algn="just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72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370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 charset="0"/>
                          <a:cs typeface="Microsoft YaHei" charset="0"/>
                        </a:rPr>
                        <a:t>Messaggi di vario tipo.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 charset="0"/>
                          <a:cs typeface="Microsoft YaHei" charset="0"/>
                        </a:rPr>
                        <a:t>Strutture essenziali dei vari testi.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Microsoft YaHei" charset="0"/>
                          <a:cs typeface="Microsoft YaHei" charset="0"/>
                        </a:rPr>
                        <a:t>Varietà lessicali relativi ai diversi contesti comunicativi.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Varietà  lessicali relativi a ambiti e contesti comunicativi diversi.</a:t>
                      </a:r>
                      <a:endParaRPr kumimoji="0" lang="it-IT" alt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Microsoft YaHei" charset="0"/>
                        <a:cs typeface="Microsoft YaHe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Varietà lessicali in rapporto ad ambiti e contesti diversi.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8113" y="3000400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280119" y="984185"/>
            <a:ext cx="180020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02980" y="7364164"/>
            <a:ext cx="1432248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29276"/>
          </a:xfrm>
          <a:prstGeom prst="rect">
            <a:avLst/>
          </a:prstGeom>
          <a:solidFill>
            <a:srgbClr val="FF0000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ALFABETICA FUNZIONALE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9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40080" y="1200151"/>
            <a:ext cx="11392194" cy="329244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lIns="127941" tIns="63970" rIns="127941" bIns="6397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CHIAVE EUROPEA:  COMPETENZA MATEMATICA E COMPETENZA IN SCIENZE, TECNOLOGIE E INGEGNERIA </a:t>
            </a:r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4888819" y="1631317"/>
            <a:ext cx="2051" cy="575628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582325" y="4010735"/>
            <a:ext cx="4608512" cy="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184776" y="5088632"/>
            <a:ext cx="1989802" cy="138493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2)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Utilizzare  la ricerca  e gli strumenti di indagine scientifica per lo svolgimento di un compito in qualunque contesto di vita reale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07655" y="2209166"/>
            <a:ext cx="2160271" cy="492386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91387" tIns="45692" rIns="91387" bIns="45692">
            <a:spAutoFit/>
          </a:bodyPr>
          <a:lstStyle/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COMPETENZE  TRASVERSALI </a:t>
            </a:r>
          </a:p>
          <a:p>
            <a:pPr algn="ctr">
              <a:tabLst>
                <a:tab pos="967174" algn="l"/>
                <a:tab pos="1934346" algn="l"/>
              </a:tabLst>
            </a:pPr>
            <a:r>
              <a:rPr lang="it-IT" sz="13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SPECIFICHE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888632" y="2712369"/>
            <a:ext cx="186" cy="374444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4743158" y="2060258"/>
            <a:ext cx="147711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4888817" y="2060258"/>
            <a:ext cx="143608" cy="14890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888632" y="2784377"/>
            <a:ext cx="0" cy="1224136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2582324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>
            <a:off x="7190836" y="4008512"/>
            <a:ext cx="32" cy="1108923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lIns="122169" tIns="61085" rIns="122169" bIns="61085"/>
          <a:lstStyle/>
          <a:p>
            <a:endParaRPr lang="it-IT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720280" y="5088632"/>
            <a:ext cx="2088232" cy="1384938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387" tIns="45692" rIns="91387" bIns="45692">
            <a:spAutoFit/>
          </a:bodyPr>
          <a:lstStyle/>
          <a:p>
            <a:pPr algn="ctr">
              <a:tabLst>
                <a:tab pos="967174" algn="l"/>
              </a:tabLst>
            </a:pP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1) Utilizzare gli strumenti e i processi della matematica per lo svolgimento di un compito in qualunque contesto di vita reale</a:t>
            </a:r>
            <a:endParaRPr lang="it-IT" sz="13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" y="12"/>
            <a:ext cx="12801595" cy="375443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  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6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6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SCIENZA E TECNOLOGIA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</a:t>
            </a:r>
            <a:r>
              <a:rPr lang="it-IT" dirty="0"/>
              <a:t> </a:t>
            </a:r>
            <a:r>
              <a:rPr lang="it-IT" sz="2000" dirty="0"/>
              <a:t>dell’Infanzia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872411" y="624136"/>
            <a:ext cx="504056" cy="20162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Campo di esperienza</a:t>
            </a:r>
            <a:r>
              <a:rPr lang="it-IT" sz="1600"/>
              <a:t>: </a:t>
            </a:r>
            <a:r>
              <a:rPr lang="it-IT" sz="1600" b="1"/>
              <a:t>TUTTI</a:t>
            </a:r>
            <a:endParaRPr lang="it-IT" sz="16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Primaria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2872411" y="1056184"/>
            <a:ext cx="504056" cy="201622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2000" dirty="0"/>
              <a:t>Scuola Sec. di I grado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2872411" y="1488232"/>
            <a:ext cx="504056" cy="20162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69" tIns="63986" rIns="127969" bIns="63986"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600" dirty="0"/>
              <a:t>Discipline di riferimento: </a:t>
            </a:r>
            <a:r>
              <a:rPr lang="it-IT" sz="1600" b="1" dirty="0"/>
              <a:t>TUTTE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127969" tIns="63986" rIns="127969" bIns="63986" rtlCol="0">
            <a:spAutoFit/>
          </a:bodyPr>
          <a:lstStyle/>
          <a:p>
            <a:pPr algn="ctr"/>
            <a:r>
              <a:rPr lang="it-IT" sz="1700" b="1" dirty="0"/>
              <a:t>TRAGUARDI PER LO SVILUPPO DELLE COMPETENZE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DELL’INFANZIA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PRIMARIA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300" b="1" dirty="0"/>
              <a:t>TRAGUARDI AL TERMINE DELLA </a:t>
            </a:r>
            <a:r>
              <a:rPr lang="it-IT" sz="1300" b="1" dirty="0" err="1"/>
              <a:t>SC</a:t>
            </a:r>
            <a:r>
              <a:rPr lang="it-IT" sz="1300" b="1" dirty="0"/>
              <a:t>. SEC </a:t>
            </a:r>
            <a:r>
              <a:rPr lang="it-IT" sz="1300" b="1" dirty="0" err="1"/>
              <a:t>DI</a:t>
            </a:r>
            <a:r>
              <a:rPr lang="it-IT" sz="1300" b="1" dirty="0"/>
              <a:t>    I  GRADO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</p:spPr>
        <p:txBody>
          <a:bodyPr wrap="square" lIns="127969" tIns="63986" rIns="127969" bIns="63986" rtlCol="0">
            <a:spAutoFit/>
          </a:bodyPr>
          <a:lstStyle/>
          <a:p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8115312" y="2586022"/>
            <a:ext cx="4686288" cy="315068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Competenze specifiche 1-2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200" dirty="0"/>
              <a:t> L’alunno individua autonomamente e utilizza strumenti e concetti della matematica utili alla realizzazione di un lavoro e li adatta in modo pertinente in base al contesto specifico (es. riduzioni in scala, calcoli statistici, misure complesse, </a:t>
            </a:r>
            <a:r>
              <a:rPr lang="it-IT" sz="1200" dirty="0" err="1"/>
              <a:t>ecc…</a:t>
            </a:r>
            <a:r>
              <a:rPr lang="it-IT" sz="1200" dirty="0"/>
              <a:t>)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200" dirty="0"/>
              <a:t>Utilizza la logica ed il ragionamento per la risoluzione di problemi in qualunque contesto di vita reale</a:t>
            </a:r>
          </a:p>
          <a:p>
            <a:pPr marL="285750" lvl="0" indent="-285750">
              <a:buFont typeface="+mj-lt"/>
              <a:buAutoNum type="romanUcPeriod"/>
            </a:pPr>
            <a:r>
              <a:rPr lang="it-IT" sz="1200" dirty="0"/>
              <a:t>Applica al lavoro le modalità dell’indagine scientifica in modo autonomo (rilevazione del problema, formulazione di ipotesi, raccolta dati, verifica, interpretazione, deduzioni, </a:t>
            </a:r>
            <a:r>
              <a:rPr lang="it-IT" sz="1200" dirty="0" err="1"/>
              <a:t>ecc…</a:t>
            </a:r>
            <a:r>
              <a:rPr lang="it-IT" sz="1200" dirty="0"/>
              <a:t>)</a:t>
            </a:r>
          </a:p>
          <a:p>
            <a:pPr marL="285750" lvl="0" indent="-285750">
              <a:buFont typeface="+mj-lt"/>
              <a:buAutoNum type="romanUcPeriod"/>
            </a:pPr>
            <a:endParaRPr lang="it-IT" sz="900" dirty="0"/>
          </a:p>
          <a:p>
            <a:pPr marL="285750" lvl="0" indent="-285750">
              <a:buFont typeface="+mj-lt"/>
              <a:buAutoNum type="romanUcPeriod"/>
            </a:pPr>
            <a:endParaRPr lang="it-IT" sz="900" dirty="0"/>
          </a:p>
          <a:p>
            <a:pPr marL="285750" lvl="0" indent="-285750">
              <a:buFont typeface="+mj-lt"/>
              <a:buAutoNum type="romanUcPeriod"/>
            </a:pPr>
            <a:endParaRPr lang="it-IT" sz="900" dirty="0"/>
          </a:p>
          <a:p>
            <a:pPr marL="285750" lvl="0" indent="-285750">
              <a:buFont typeface="+mj-lt"/>
              <a:buAutoNum type="romanUcPeriod"/>
            </a:pPr>
            <a:endParaRPr lang="it-IT" sz="900" dirty="0"/>
          </a:p>
          <a:p>
            <a:pPr marL="285750" lvl="0" indent="-285750">
              <a:buFont typeface="+mj-lt"/>
              <a:buAutoNum type="romanUcPeriod"/>
            </a:pPr>
            <a:endParaRPr lang="it-IT" sz="900" dirty="0"/>
          </a:p>
          <a:p>
            <a:pPr marL="285750" indent="-285750">
              <a:buFont typeface="+mj-lt"/>
              <a:buAutoNum type="romanUcPeriod"/>
            </a:pPr>
            <a:endParaRPr lang="it-IT" sz="900" dirty="0"/>
          </a:p>
          <a:p>
            <a:pPr marL="285750" indent="-285750">
              <a:buFont typeface="+mj-lt"/>
              <a:buAutoNum type="romanUcPeriod"/>
            </a:pPr>
            <a:endParaRPr lang="it-IT" sz="900" dirty="0"/>
          </a:p>
          <a:p>
            <a:endParaRPr lang="it-IT" sz="9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259409" y="2586950"/>
            <a:ext cx="3786214" cy="31300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r>
              <a:rPr lang="it-IT" sz="1200" b="1" u="sng" dirty="0"/>
              <a:t>Competenze specifiche 1-2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L’alunno individua e utilizza strumenti e concetti della matematica utili alla realizzazione di un lavoro e li adatta in modo pertinente in base al contesto specifico (es. riduzioni in scala, calcoli statistici, misure complesse, </a:t>
            </a:r>
            <a:r>
              <a:rPr lang="it-IT" sz="1200" dirty="0" err="1"/>
              <a:t>ecc…</a:t>
            </a:r>
            <a:r>
              <a:rPr lang="it-IT" sz="1200" dirty="0"/>
              <a:t>)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Utilizza la logica ed il ragionamento per la risoluzione di problemi in semplici contesti di vita reale</a:t>
            </a:r>
          </a:p>
          <a:p>
            <a:pPr marL="177800" lvl="0" indent="-177800" algn="just">
              <a:buFont typeface="+mj-lt"/>
              <a:buAutoNum type="romanUcPeriod"/>
            </a:pPr>
            <a:r>
              <a:rPr lang="it-IT" sz="1200" dirty="0"/>
              <a:t>Guidato, applica al lavoro le modalità dell’indagine scientifica (rilevazione del problema, formulazione di ipotesi, raccolta dati, verifica, interpretazione, deduzioni, </a:t>
            </a:r>
            <a:r>
              <a:rPr lang="it-IT" sz="1200" dirty="0" err="1"/>
              <a:t>ecc…</a:t>
            </a:r>
            <a:r>
              <a:rPr lang="it-IT" sz="1200" dirty="0"/>
              <a:t>)</a:t>
            </a:r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800" dirty="0"/>
          </a:p>
          <a:p>
            <a:pPr algn="just"/>
            <a:endParaRPr lang="it-IT" sz="800" dirty="0"/>
          </a:p>
          <a:p>
            <a:pPr marL="180975" indent="-180975" algn="just">
              <a:buFont typeface="+mj-lt"/>
              <a:buAutoNum type="romanUcPeriod"/>
            </a:pPr>
            <a:endParaRPr lang="it-IT" sz="11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0" y="2568352"/>
            <a:ext cx="4168552" cy="316835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lIns="127969" tIns="63986" rIns="127969" bIns="63986" rtlCol="0">
            <a:spAutoFit/>
          </a:bodyPr>
          <a:lstStyle/>
          <a:p>
            <a:pPr algn="just"/>
            <a:r>
              <a:rPr lang="it-IT" sz="1200" b="1" u="sng" dirty="0"/>
              <a:t>Competenze specifiche 1-2</a:t>
            </a:r>
          </a:p>
          <a:p>
            <a:pPr marL="177800" indent="-177800" algn="just">
              <a:buFont typeface="+mj-lt"/>
              <a:buAutoNum type="romanUcPeriod"/>
            </a:pPr>
            <a:r>
              <a:rPr lang="it-IT" sz="1200" dirty="0"/>
              <a:t>L’alunno stabilisce relazioni in ordine temporale. </a:t>
            </a:r>
          </a:p>
          <a:p>
            <a:pPr marL="177800" indent="-177800" algn="just">
              <a:buFont typeface="+mj-lt"/>
              <a:buAutoNum type="romanUcPeriod"/>
            </a:pPr>
            <a:endParaRPr lang="it-IT" sz="1200" dirty="0"/>
          </a:p>
          <a:p>
            <a:pPr marL="177800" indent="-177800" algn="just">
              <a:buFont typeface="+mj-lt"/>
              <a:buAutoNum type="romanUcPeriod"/>
            </a:pPr>
            <a:r>
              <a:rPr lang="it-IT" sz="1200" dirty="0"/>
              <a:t>Intuisce con la guida dell’insegnante le cause e le conseguenze di un semplice problema.</a:t>
            </a:r>
          </a:p>
          <a:p>
            <a:pPr marL="177800" indent="-177800" algn="just">
              <a:buFont typeface="+mj-lt"/>
              <a:buAutoNum type="romanUcPeriod"/>
            </a:pPr>
            <a:endParaRPr lang="it-IT" sz="1200" dirty="0"/>
          </a:p>
          <a:p>
            <a:pPr marL="177800" indent="-177800" algn="just">
              <a:buFont typeface="+mj-lt"/>
              <a:buAutoNum type="romanUcPeriod"/>
            </a:pPr>
            <a:r>
              <a:rPr lang="it-IT" sz="1200" dirty="0"/>
              <a:t>Ricostruisce una trama alla luce di nuovi dati.</a:t>
            </a:r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marL="180975" indent="-180975">
              <a:buFont typeface="+mj-lt"/>
              <a:buAutoNum type="romanUcPeriod"/>
            </a:pPr>
            <a:endParaRPr lang="it-IT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477443"/>
              </p:ext>
            </p:extLst>
          </p:nvPr>
        </p:nvGraphicFramePr>
        <p:xfrm>
          <a:off x="568153" y="-75122"/>
          <a:ext cx="12233448" cy="95402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59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endParaRPr lang="it-IT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/>
                    </a:p>
                    <a:p>
                      <a:pPr algn="ctr"/>
                      <a:endParaRPr lang="it-IT" sz="1400" b="1" dirty="0"/>
                    </a:p>
                    <a:p>
                      <a:pPr algn="ctr"/>
                      <a:r>
                        <a:rPr lang="it-IT" sz="1400" b="1" dirty="0"/>
                        <a:t>SCUOLA DELL’INFANZIA</a:t>
                      </a:r>
                    </a:p>
                  </a:txBody>
                  <a:tcPr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TRIENNIO SCUOLA  PRIM.</a:t>
                      </a:r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endParaRPr lang="it-IT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BIENNIO FIN. SCUOLA  PRIMARIA</a:t>
                      </a:r>
                    </a:p>
                    <a:p>
                      <a:endParaRPr lang="it-IT" sz="1400" b="1" dirty="0"/>
                    </a:p>
                  </a:txBody>
                  <a:tcPr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SCUOLA SECOND.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  I   GRADO</a:t>
                      </a:r>
                    </a:p>
                  </a:txBody>
                  <a:tcPr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60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OBIETTIVI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APPRENDIMENTO</a:t>
                      </a:r>
                      <a:endParaRPr lang="it-IT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2194">
                <a:tc row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300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pPr algn="r">
                        <a:tabLst>
                          <a:tab pos="967174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1)Utilizzare </a:t>
                      </a:r>
                    </a:p>
                    <a:p>
                      <a:pPr algn="r">
                        <a:tabLst>
                          <a:tab pos="967174" algn="l"/>
                        </a:tabLs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charset="0"/>
                          <a:ea typeface="Microsoft YaHei" charset="0"/>
                          <a:cs typeface="Microsoft YaHei" charset="0"/>
                        </a:rPr>
                        <a:t>gli strumenti e i processi della matematica per lo svolgimento di un compito in qualunque contesto di vita reale</a:t>
                      </a:r>
                      <a:endParaRPr lang="it-IT" sz="1300" b="1" dirty="0">
                        <a:solidFill>
                          <a:srgbClr val="000000"/>
                        </a:solidFill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>
                        <a:buFontTx/>
                        <a:buNone/>
                      </a:pPr>
                      <a:r>
                        <a:rPr lang="it-IT" sz="1200" b="1" dirty="0"/>
                        <a:t>1A</a:t>
                      </a:r>
                      <a:r>
                        <a:rPr lang="it-IT" sz="1200" dirty="0"/>
                        <a:t> Eseguire misurazioni con strumenti alla sua portata</a:t>
                      </a:r>
                    </a:p>
                    <a:p>
                      <a:pPr marL="180975" indent="-180975">
                        <a:buFontTx/>
                        <a:buNone/>
                      </a:pPr>
                      <a:r>
                        <a:rPr lang="it-IT" sz="1200" b="1" dirty="0"/>
                        <a:t>1B</a:t>
                      </a:r>
                      <a:r>
                        <a:rPr lang="it-IT" sz="1200" dirty="0"/>
                        <a:t> Realizzare un semplice percorso e spiegare</a:t>
                      </a:r>
                      <a:r>
                        <a:rPr lang="it-IT" sz="1200" baseline="0" dirty="0"/>
                        <a:t> la rappresentazione simbolica.</a:t>
                      </a:r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Analizzare semplici problemi relativi a contesti noti del proprio vissuto  (individuare e collegare le informazioni utili, confrontare strategie di soluzione, individuare schemi risolutivi di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problemi…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Saper riconoscere in contesti diversi il carattere misurabile di oggetti e fenomeni</a:t>
                      </a:r>
                    </a:p>
                    <a:p>
                      <a:pPr marL="177800" indent="-177800" algn="just" defTabSz="1221692" rtl="0" eaLnBrk="1" latinLnBrk="0" hangingPunct="1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Conoscere alcuni strumenti di misura (individuare l’unità o lo strumento di misura più adatto in un dato contesto, saper stimare una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misura…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228600" marR="0" lvl="0" indent="-22860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Risolvere semplici problemi relativi sia ad ambiti noti che ad ambiti più complessi ( individuare e collegare le informazioni utili, confrontare strategie di soluzione, individuare schemi risolutivi di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problemi…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Saper riconoscere in contesti diversi il carattere misurabile di oggetti e fenomeni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Saper utilizzare strumenti di misura (individuare l’unità o lo strumento di misura più adatto in un dato contesto, saper stimare una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misura…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Acquisire progressivamente forme tipiche del pensiero matematico (congetturare, verificare, giustificare, definire,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generalizzare…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1A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Risolvere problemi relativi sia ad ambiti noti che ad ambiti più complessi (individuare e collegare le informazioni utili, confrontare strategie di soluzione, individuare schemi risolutivi di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problemi…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Saper riconoscere in contesti diversi il carattere misurabile di oggetti e fenomeni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1C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Saper utilizzare strumenti di misura (individuare l’unità o lo strumento di misura più adatto in un dato contesto, saper stimare una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misura…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1D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Acquisire progressivamente forme tipiche del pensiero matematico (congetturare, verificare, giustificare, definire,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generalizzare…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7800" indent="-177800" algn="just"/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1E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Trattare quantitativamente l’informazione in ambito scientifico, tecnologico, economico e sociale (descrivere un fenomeno in termini quantitativi con strumenti statistici o funzioni, utilizzare modelli matematici per descrivere e interpretare situazioni e fenomeni….)</a:t>
                      </a: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1221692" rtl="0" eaLnBrk="1" latinLnBrk="0" hangingPunct="1">
                        <a:buFont typeface="+mj-lt"/>
                        <a:buNone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1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Raggruppamenti</a:t>
                      </a:r>
                      <a:r>
                        <a:rPr lang="it-IT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oggetti, uso di simboli, operazioni di conteggio, misurazioni.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lvl="0" indent="0" algn="just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Avvio al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essenziali di logica matematica. Elementi essenziali di statistica. La misurazione. Le fasi risolutive di un problema. Diagrammi di flusso.</a:t>
                      </a:r>
                    </a:p>
                    <a:p>
                      <a:pPr marL="0" marR="0" lvl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QUARTO E QUINTO ANNO</a:t>
                      </a:r>
                    </a:p>
                    <a:p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di logica matematica. Elementi di statistica. La misurazione. Le fasi risolutive di un problema. Diagrammi di flusso.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 , SECONDO E TERZO ANNO</a:t>
                      </a:r>
                    </a:p>
                    <a:p>
                      <a:pPr marL="0" marR="0" indent="0" algn="l" defTabSz="12216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ragionamento induttivo, deduttivo e </a:t>
                      </a:r>
                      <a:r>
                        <a:rPr lang="it-IT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abduttivo</a:t>
                      </a:r>
                      <a:r>
                        <a:rPr lang="it-IT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Elementi di logica matematica. Elementi di statistica. La misurazione. Le fasi risolutive di un problema. Diagrammi di flusso.</a:t>
                      </a: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334129" y="3024546"/>
            <a:ext cx="280121" cy="4339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07" tIns="45704" rIns="91407" bIns="45704" rtlCol="0">
            <a:spAutoFit/>
          </a:bodyPr>
          <a:lstStyle/>
          <a:p>
            <a:r>
              <a:rPr lang="it-IT" sz="1200" b="1" dirty="0"/>
              <a:t>COMPETENZA   </a:t>
            </a:r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endParaRPr lang="it-IT" sz="1200" b="1" dirty="0"/>
          </a:p>
          <a:p>
            <a:r>
              <a:rPr lang="it-IT" sz="1200" b="1" dirty="0"/>
              <a:t>SPECIFICA</a:t>
            </a:r>
            <a:r>
              <a:rPr lang="it-IT" sz="1200" dirty="0"/>
              <a:t> </a:t>
            </a:r>
            <a:endParaRPr lang="it-IT" sz="1200" b="1" dirty="0"/>
          </a:p>
        </p:txBody>
      </p:sp>
      <p:sp>
        <p:nvSpPr>
          <p:cNvPr id="7" name="Freccia a destra 6"/>
          <p:cNvSpPr/>
          <p:nvPr/>
        </p:nvSpPr>
        <p:spPr>
          <a:xfrm>
            <a:off x="496148" y="4728603"/>
            <a:ext cx="360040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568153" y="1056183"/>
            <a:ext cx="1512166" cy="14402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52230" y="1128195"/>
            <a:ext cx="72007" cy="1944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491906" y="7384652"/>
            <a:ext cx="45720" cy="1512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524236" y="7364164"/>
            <a:ext cx="1210991" cy="19227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0" y="-100088"/>
            <a:ext cx="12801600" cy="344665"/>
          </a:xfrm>
          <a:prstGeom prst="rect">
            <a:avLst/>
          </a:prstGeom>
          <a:solidFill>
            <a:srgbClr val="FF9933"/>
          </a:solidFill>
        </p:spPr>
        <p:txBody>
          <a:bodyPr wrap="square" lIns="127969" tIns="63986" rIns="127969" bIns="63986" rtlCol="0">
            <a:spAutoFit/>
          </a:bodyPr>
          <a:lstStyle/>
          <a:p>
            <a:pPr>
              <a:tabLst>
                <a:tab pos="967174" algn="l"/>
                <a:tab pos="1934346" algn="l"/>
                <a:tab pos="2901520" algn="l"/>
                <a:tab pos="3868693" algn="l"/>
                <a:tab pos="4835865" algn="l"/>
                <a:tab pos="5803038" algn="l"/>
                <a:tab pos="6770212" algn="l"/>
                <a:tab pos="7737385" algn="l"/>
                <a:tab pos="8704558" algn="l"/>
                <a:tab pos="9671732" algn="l"/>
                <a:tab pos="10638904" algn="l"/>
                <a:tab pos="11606078" algn="l"/>
              </a:tabLst>
            </a:pPr>
            <a:r>
              <a:rPr lang="it-IT" sz="1300" b="1" dirty="0"/>
              <a:t>COMPETENZA CHIAVE EUROPEA: 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COMPETENZA MATEMATICA E COMPETENZE </a:t>
            </a:r>
            <a:r>
              <a:rPr lang="it-IT" sz="1400" b="1" dirty="0" err="1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DI</a:t>
            </a:r>
            <a:r>
              <a:rPr lang="it-IT" sz="1400" b="1" dirty="0">
                <a:solidFill>
                  <a:srgbClr val="000000"/>
                </a:solidFill>
                <a:latin typeface="Calibri" charset="0"/>
                <a:ea typeface="Microsoft YaHei" charset="0"/>
                <a:cs typeface="Microsoft YaHei" charset="0"/>
              </a:rPr>
              <a:t> BASE IN SCIENZA E TECNOLOGIA</a:t>
            </a:r>
            <a:endParaRPr lang="it-IT" sz="1600" b="1" dirty="0">
              <a:solidFill>
                <a:srgbClr val="000000"/>
              </a:solidFill>
              <a:latin typeface="Calibri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8033</TotalTime>
  <Words>15857</Words>
  <Application>Microsoft Office PowerPoint</Application>
  <PresentationFormat>Formato A3 (297x420 mm)</PresentationFormat>
  <Paragraphs>3349</Paragraphs>
  <Slides>51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2" baseType="lpstr">
      <vt:lpstr>Tema di Office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Utente</cp:lastModifiedBy>
  <cp:revision>715</cp:revision>
  <cp:lastPrinted>2015-10-17T06:47:22Z</cp:lastPrinted>
  <dcterms:created xsi:type="dcterms:W3CDTF">2013-09-06T15:43:55Z</dcterms:created>
  <dcterms:modified xsi:type="dcterms:W3CDTF">2020-04-24T10:29:24Z</dcterms:modified>
</cp:coreProperties>
</file>