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801600" cy="9601200" type="A3"/>
  <p:notesSz cx="6858000" cy="9686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64" y="-11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6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6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it-IT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6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it-IT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6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229AFD2-8965-4E66-95EA-0E60EF5FD301}" type="slidenum">
              <a:rPr lang="it-IT" sz="1400" b="0" strike="noStrike" spc="-1">
                <a:latin typeface="Times New Roman"/>
              </a:rPr>
              <a:pPr algn="r"/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43F17703-B725-4114-8921-C5B4659BF63E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3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95560" y="785880"/>
            <a:ext cx="5163480" cy="3872880"/>
          </a:xfrm>
          <a:prstGeom prst="rect">
            <a:avLst/>
          </a:prstGeom>
        </p:spPr>
      </p:sp>
      <p:sp>
        <p:nvSpPr>
          <p:cNvPr id="335" name="PlaceHolder 3"/>
          <p:cNvSpPr>
            <a:spLocks noGrp="1"/>
          </p:cNvSpPr>
          <p:nvPr>
            <p:ph type="body"/>
          </p:nvPr>
        </p:nvSpPr>
        <p:spPr>
          <a:xfrm>
            <a:off x="755640" y="4911840"/>
            <a:ext cx="6044400" cy="465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681909C7-7507-4E15-85C0-B75C49B5A218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10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69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91D64114-8201-442D-A6AF-710430B1D010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10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7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71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CustomShape 1"/>
          <p:cNvSpPr/>
          <p:nvPr/>
        </p:nvSpPr>
        <p:spPr>
          <a:xfrm>
            <a:off x="3884760" y="9200880"/>
            <a:ext cx="2971080" cy="48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C6696C2-1562-4B00-9F98-52ADFC37E457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100000"/>
                </a:lnSpc>
              </a:pPr>
              <a:t>11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7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41400" y="831850"/>
            <a:ext cx="5470525" cy="4103688"/>
          </a:xfrm>
          <a:prstGeom prst="rect">
            <a:avLst/>
          </a:prstGeom>
        </p:spPr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755640" y="5203440"/>
            <a:ext cx="6044400" cy="4926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ustomShape 1"/>
          <p:cNvSpPr/>
          <p:nvPr/>
        </p:nvSpPr>
        <p:spPr>
          <a:xfrm>
            <a:off x="3884760" y="9200880"/>
            <a:ext cx="2971080" cy="48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303B4C3-B680-4DC5-859B-5EC2A95184A8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100000"/>
                </a:lnSpc>
              </a:pPr>
              <a:t>12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7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041400" y="831850"/>
            <a:ext cx="5470525" cy="4103688"/>
          </a:xfrm>
          <a:prstGeom prst="rect">
            <a:avLst/>
          </a:prstGeom>
        </p:spPr>
      </p:sp>
      <p:sp>
        <p:nvSpPr>
          <p:cNvPr id="377" name="PlaceHolder 3"/>
          <p:cNvSpPr>
            <a:spLocks noGrp="1"/>
          </p:cNvSpPr>
          <p:nvPr>
            <p:ph type="body"/>
          </p:nvPr>
        </p:nvSpPr>
        <p:spPr>
          <a:xfrm>
            <a:off x="755640" y="5203440"/>
            <a:ext cx="6044400" cy="4926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87F9768D-33FB-4C86-9164-33A3F1D61D6A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13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7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95560" y="785880"/>
            <a:ext cx="5163480" cy="3872880"/>
          </a:xfrm>
          <a:prstGeom prst="rect">
            <a:avLst/>
          </a:prstGeom>
        </p:spPr>
      </p:sp>
      <p:sp>
        <p:nvSpPr>
          <p:cNvPr id="380" name="PlaceHolder 3"/>
          <p:cNvSpPr>
            <a:spLocks noGrp="1"/>
          </p:cNvSpPr>
          <p:nvPr>
            <p:ph type="body"/>
          </p:nvPr>
        </p:nvSpPr>
        <p:spPr>
          <a:xfrm>
            <a:off x="755640" y="4911840"/>
            <a:ext cx="6044400" cy="465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381" name="CustomShape 4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500EC1BC-9EB3-41E0-8C9B-C9C5258A658D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13</a:t>
            </a:fld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F84C81BD-EE77-44F1-8346-61CE92B8FD57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14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8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95560" y="785880"/>
            <a:ext cx="5163480" cy="3872880"/>
          </a:xfrm>
          <a:prstGeom prst="rect">
            <a:avLst/>
          </a:prstGeom>
        </p:spPr>
      </p:sp>
      <p:sp>
        <p:nvSpPr>
          <p:cNvPr id="384" name="PlaceHolder 3"/>
          <p:cNvSpPr>
            <a:spLocks noGrp="1"/>
          </p:cNvSpPr>
          <p:nvPr>
            <p:ph type="body"/>
          </p:nvPr>
        </p:nvSpPr>
        <p:spPr>
          <a:xfrm>
            <a:off x="755640" y="4911840"/>
            <a:ext cx="6044400" cy="465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4E1CEB4-7B31-40AB-A95C-90FEF9CD2A1B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2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37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84F0E97A-4038-471B-8F9B-6C58CFC2024E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2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38" name="CustomShape 3"/>
          <p:cNvSpPr/>
          <p:nvPr/>
        </p:nvSpPr>
        <p:spPr>
          <a:xfrm>
            <a:off x="0" y="0"/>
            <a:ext cx="720" cy="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3FCF109-47BC-4185-8D61-CF010A4AE7EB}" type="slidenum">
              <a:rPr lang="it-IT" sz="2500" b="0" strike="noStrike" spc="-1">
                <a:solidFill>
                  <a:srgbClr val="000000"/>
                </a:solidFill>
                <a:latin typeface="Calibri"/>
                <a:ea typeface="Calibri"/>
              </a:rPr>
              <a:pPr>
                <a:lnSpc>
                  <a:spcPct val="100000"/>
                </a:lnSpc>
              </a:pPr>
              <a:t>2</a:t>
            </a:fld>
            <a:endParaRPr lang="it-IT" sz="2500" b="0" strike="noStrike" spc="-1">
              <a:latin typeface="Arial"/>
            </a:endParaRPr>
          </a:p>
        </p:txBody>
      </p:sp>
      <p:sp>
        <p:nvSpPr>
          <p:cNvPr id="339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949320" y="861840"/>
            <a:ext cx="5660280" cy="4244400"/>
          </a:xfrm>
          <a:prstGeom prst="rect">
            <a:avLst/>
          </a:prstGeom>
        </p:spPr>
      </p:sp>
      <p:sp>
        <p:nvSpPr>
          <p:cNvPr id="340" name="PlaceHolder 5"/>
          <p:cNvSpPr>
            <a:spLocks noGrp="1"/>
          </p:cNvSpPr>
          <p:nvPr>
            <p:ph type="body"/>
          </p:nvPr>
        </p:nvSpPr>
        <p:spPr>
          <a:xfrm>
            <a:off x="755640" y="5378400"/>
            <a:ext cx="6047640" cy="50950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539225BF-474F-4D20-ABEC-364501020612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3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42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C2049985-234E-43C3-9093-1DFF543FA879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3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43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44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94DF83FD-09DB-4DD7-AFB5-3D3C99DC1A43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4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4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95560" y="785880"/>
            <a:ext cx="5163480" cy="3872880"/>
          </a:xfrm>
          <a:prstGeom prst="rect">
            <a:avLst/>
          </a:prstGeom>
        </p:spPr>
      </p:sp>
      <p:sp>
        <p:nvSpPr>
          <p:cNvPr id="347" name="PlaceHolder 3"/>
          <p:cNvSpPr>
            <a:spLocks noGrp="1"/>
          </p:cNvSpPr>
          <p:nvPr>
            <p:ph type="body"/>
          </p:nvPr>
        </p:nvSpPr>
        <p:spPr>
          <a:xfrm>
            <a:off x="755640" y="4911840"/>
            <a:ext cx="6044400" cy="465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E9DA9D1E-45A6-4FCC-89EC-886C8982B521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5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49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939C1AEC-58BD-4627-B83D-C887EABCA215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5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5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51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62E54256-DFD9-4BAB-8A0C-5D96445F0A1F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6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53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2B027F66-08FE-4CBF-8B8F-68F841FC29C3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6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5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DE6D0974-468F-481D-A7B2-116425EE8642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7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57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8DD7DFB9-A378-42A1-91E8-E55EB1530826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7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5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59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E38CC706-A461-43E8-A1E2-4C0F0441C708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8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61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675A301F-CA75-49D9-8081-EE73D6E5775A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8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6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4278240" y="9823320"/>
            <a:ext cx="3276000" cy="51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0403569-8A70-4B7B-B8C8-F415AF228BB3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9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65" name="CustomShape 2"/>
          <p:cNvSpPr/>
          <p:nvPr/>
        </p:nvSpPr>
        <p:spPr>
          <a:xfrm>
            <a:off x="4278240" y="9823320"/>
            <a:ext cx="327744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2EB38A81-6DD0-45A6-B63F-39404B45166E}" type="slidenum">
              <a:rPr lang="it-IT" sz="1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pPr algn="r">
                <a:lnSpc>
                  <a:spcPct val="95000"/>
                </a:lnSpc>
              </a:pPr>
              <a:t>9</a:t>
            </a:fld>
            <a:endParaRPr lang="it-IT" sz="1400" b="0" strike="noStrike" spc="-1">
              <a:latin typeface="Arial"/>
            </a:endParaRPr>
          </a:p>
        </p:txBody>
      </p:sp>
      <p:sp>
        <p:nvSpPr>
          <p:cNvPr id="36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008000" y="735120"/>
            <a:ext cx="4841280" cy="3631320"/>
          </a:xfrm>
          <a:prstGeom prst="rect">
            <a:avLst/>
          </a:prstGeom>
        </p:spPr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685800" y="4600440"/>
            <a:ext cx="5485680" cy="435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4373640" y="8899560"/>
            <a:ext cx="4053600" cy="51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373640" y="8899560"/>
            <a:ext cx="4052160" cy="51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373640" y="8899560"/>
            <a:ext cx="4052160" cy="51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"/>
          <p:cNvGrpSpPr/>
          <p:nvPr/>
        </p:nvGrpSpPr>
        <p:grpSpPr>
          <a:xfrm>
            <a:off x="-16560" y="0"/>
            <a:ext cx="12840480" cy="9597960"/>
            <a:chOff x="-16560" y="0"/>
            <a:chExt cx="12840480" cy="9597960"/>
          </a:xfrm>
        </p:grpSpPr>
        <p:pic>
          <p:nvPicPr>
            <p:cNvPr id="118" name="Google Shape;11;p4"/>
            <p:cNvPicPr/>
            <p:nvPr/>
          </p:nvPicPr>
          <p:blipFill>
            <a:blip r:embed="rId15" cstate="print"/>
            <a:stretch/>
          </p:blipFill>
          <p:spPr>
            <a:xfrm>
              <a:off x="0" y="0"/>
              <a:ext cx="12797640" cy="9597960"/>
            </a:xfrm>
            <a:prstGeom prst="rect">
              <a:avLst/>
            </a:prstGeom>
            <a:ln>
              <a:noFill/>
            </a:ln>
          </p:spPr>
        </p:pic>
        <p:sp>
          <p:nvSpPr>
            <p:cNvPr id="119" name="CustomShape 2"/>
            <p:cNvSpPr/>
            <p:nvPr/>
          </p:nvSpPr>
          <p:spPr>
            <a:xfrm>
              <a:off x="638640" y="853200"/>
              <a:ext cx="11520360" cy="7893360"/>
            </a:xfrm>
            <a:prstGeom prst="rect">
              <a:avLst/>
            </a:prstGeom>
            <a:noFill/>
            <a:ln w="15840">
              <a:solidFill>
                <a:schemeClr val="accent1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20" name="Google Shape;13;p4"/>
            <p:cNvPicPr/>
            <p:nvPr/>
          </p:nvPicPr>
          <p:blipFill>
            <a:blip r:embed="rId16" cstate="print"/>
            <a:stretch/>
          </p:blipFill>
          <p:spPr>
            <a:xfrm>
              <a:off x="-16560" y="4415400"/>
              <a:ext cx="815400" cy="84852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1" name="Google Shape;14;p4"/>
            <p:cNvPicPr/>
            <p:nvPr/>
          </p:nvPicPr>
          <p:blipFill>
            <a:blip r:embed="rId16" cstate="print"/>
            <a:stretch/>
          </p:blipFill>
          <p:spPr>
            <a:xfrm>
              <a:off x="12008520" y="4415400"/>
              <a:ext cx="815400" cy="8485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22" name="PlaceHolder 3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96800" y="336600"/>
            <a:ext cx="11664360" cy="1510560"/>
          </a:xfrm>
          <a:prstGeom prst="rect">
            <a:avLst/>
          </a:prstGeom>
          <a:solidFill>
            <a:srgbClr val="FF0000"/>
          </a:solidFill>
          <a:ln w="7632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t/>
            </a: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668160" y="417600"/>
            <a:ext cx="11362680" cy="1280520"/>
          </a:xfrm>
          <a:prstGeom prst="rect">
            <a:avLst/>
          </a:prstGeom>
          <a:solidFill>
            <a:srgbClr val="CC6600"/>
          </a:solidFill>
          <a:ln w="9360">
            <a:solidFill>
              <a:srgbClr val="98480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3"/>
          <p:cNvSpPr/>
          <p:nvPr/>
        </p:nvSpPr>
        <p:spPr>
          <a:xfrm>
            <a:off x="855720" y="579600"/>
            <a:ext cx="10945080" cy="1007280"/>
          </a:xfrm>
          <a:prstGeom prst="rect">
            <a:avLst/>
          </a:prstGeom>
          <a:solidFill>
            <a:srgbClr val="FFFF00"/>
          </a:solidFill>
          <a:ln w="15840">
            <a:solidFill>
              <a:srgbClr val="FFFF00"/>
            </a:solidFill>
            <a:miter/>
          </a:ln>
          <a:effectLst>
            <a:outerShdw blurRad="63500" dist="50760" dir="5400000">
              <a:srgbClr val="000000">
                <a:alpha val="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4"/>
          <p:cNvSpPr/>
          <p:nvPr/>
        </p:nvSpPr>
        <p:spPr>
          <a:xfrm>
            <a:off x="423720" y="2239920"/>
            <a:ext cx="11691360" cy="698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79520" indent="-477000" algn="ctr">
              <a:lnSpc>
                <a:spcPct val="100000"/>
              </a:lnSpc>
            </a:pPr>
            <a:r>
              <a:rPr lang="it-IT" sz="2900" b="1" strike="noStrike" spc="-1">
                <a:solidFill>
                  <a:srgbClr val="000000"/>
                </a:solidFill>
                <a:latin typeface="Calibri"/>
                <a:ea typeface="Calibri"/>
              </a:rPr>
              <a:t>TRIENNIO A.S. 2019/2022</a:t>
            </a:r>
            <a:endParaRPr lang="it-IT" sz="29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1100"/>
              </a:spcBef>
            </a:pPr>
            <a:endParaRPr lang="it-IT" sz="29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CURRICOLO VERTICALE D’ISTITUTO</a:t>
            </a:r>
            <a:endParaRPr lang="it-IT" sz="17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Programmazione dipartimentale verticale</a:t>
            </a:r>
            <a:endParaRPr lang="it-IT" sz="17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Allegato 1</a:t>
            </a:r>
            <a:endParaRPr lang="it-IT" sz="17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000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r>
              <a:rPr lang="it-IT" sz="1700" b="0" strike="noStrike" spc="-1">
                <a:solidFill>
                  <a:srgbClr val="000000"/>
                </a:solidFill>
                <a:latin typeface="Comic Sans MS"/>
                <a:ea typeface="Comic Sans MS"/>
              </a:rPr>
              <a:t>Dipartimento N.  1 - area linguistica   </a:t>
            </a:r>
            <a:endParaRPr lang="it-IT" sz="1700" b="0" strike="noStrike" spc="-1">
              <a:latin typeface="Arial"/>
            </a:endParaRPr>
          </a:p>
          <a:p>
            <a:pPr marL="479520" indent="-477000" algn="ctr">
              <a:lnSpc>
                <a:spcPct val="100000"/>
              </a:lnSpc>
              <a:spcBef>
                <a:spcPts val="400"/>
              </a:spcBef>
            </a:pPr>
            <a:endParaRPr lang="it-IT" sz="1700" b="0" strike="noStrike" spc="-1">
              <a:latin typeface="Arial"/>
            </a:endParaRPr>
          </a:p>
          <a:p>
            <a:pPr marL="479520" indent="-477000">
              <a:lnSpc>
                <a:spcPct val="100000"/>
              </a:lnSpc>
              <a:spcBef>
                <a:spcPts val="400"/>
              </a:spcBef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Coordinatore del Dipartimento 1</a:t>
            </a:r>
            <a:endParaRPr lang="it-IT" sz="1800" b="0" strike="noStrike" spc="-1">
              <a:latin typeface="Arial"/>
            </a:endParaRPr>
          </a:p>
          <a:p>
            <a:pPr marL="479520" indent="-477000">
              <a:lnSpc>
                <a:spcPct val="100000"/>
              </a:lnSpc>
              <a:spcBef>
                <a:spcPts val="400"/>
              </a:spcBef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Calibri"/>
              </a:rPr>
              <a:t>PROF.SSA C.GIRLANDO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1181160" y="590400"/>
            <a:ext cx="10692720" cy="95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900" b="1" strike="noStrike" spc="-1">
                <a:solidFill>
                  <a:srgbClr val="000000"/>
                </a:solidFill>
                <a:latin typeface="Calibri"/>
                <a:ea typeface="Calibri"/>
              </a:rPr>
              <a:t>ISTITUTO COMPRENSIVO “CAPUANA-PARDO”</a:t>
            </a:r>
            <a:r>
              <a:t/>
            </a:r>
            <a:br/>
            <a:r>
              <a:rPr lang="it-IT" sz="19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DELL’INFANZIA, PRIMARIA E SECONDARIA DI I GRADO</a:t>
            </a:r>
            <a:r>
              <a:t/>
            </a:r>
            <a:br/>
            <a:r>
              <a:rPr lang="it-IT" sz="1900" b="0" strike="noStrike" spc="-1">
                <a:solidFill>
                  <a:srgbClr val="000000"/>
                </a:solidFill>
                <a:latin typeface="Calibri"/>
                <a:ea typeface="Calibri"/>
              </a:rPr>
              <a:t>CASTELVETRANO</a:t>
            </a:r>
            <a:endParaRPr lang="it-IT" sz="19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Table 1"/>
          <p:cNvGraphicFramePr/>
          <p:nvPr/>
        </p:nvGraphicFramePr>
        <p:xfrm>
          <a:off x="473040" y="888120"/>
          <a:ext cx="12491280" cy="8364960"/>
        </p:xfrm>
        <a:graphic>
          <a:graphicData uri="http://schemas.openxmlformats.org/drawingml/2006/table">
            <a:tbl>
              <a:tblPr/>
              <a:tblGrid>
                <a:gridCol w="1387440"/>
                <a:gridCol w="2774880"/>
                <a:gridCol w="2778120"/>
                <a:gridCol w="2774880"/>
                <a:gridCol w="2776320"/>
              </a:tblGrid>
              <a:tr h="70272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216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54580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6.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Comprendere le caratteristiche fondamentali dei principi e delle regole della Costituzione italiana e delle istituzioni internazionali, riflettendo sui  principi di legalità e  applicando le regole di comportamento per il rispetto di sè, dell’altro e dell’ambiente.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6.a. Raggiungere una prima consapevolezza dei propri diritti e dei propri doveri.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6,b. Individuare e accettare regole e comportamenti della routine quotidiana.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6.c. Riflettere sul senso e la conseguenza delle azioni proprie e altrui.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6.d. Imparare a conoscere, amare e rispettare l’ambiente in cui viviamo.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6.e. Utilizzare gli strumenti digitali per interagire con gli altri e ampliare le proprie ipotesi di scrittura.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  6.a. Riconoscere e applicare le regole che   rendono ordinata la convivenza nelle diverse situazioni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6.b. Conoscere il regolamento di istituto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6.c. Riconoscere i principali simboli dell’Identità Nazionale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6.d. Sviluppare atteggiamenti di rispetto dell’ambiente.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6.e. Conoscere ed utilizzare correttamente gli strumenti informatici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6.a Conoscere il regolamento di istituto e saperlo applicare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6.b. Conoscere i diritti e i doveri dei minori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6.c. Comprendere la relazione tra la vita dell’uomo e la salvaguardia dell’ambiente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 d Comprendere le caratteristiche fondamentali dei principi e delle regole della Costituzione italiana  e dei principali organismi cooperazione internazionale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6. e. Utilizzare in modo responsabile gli strumenti informatici.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6.a Conoscere il regolamento di istituto e saperlo applicare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6.b. Conoscere i diritti e i doveri dei minori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6.c. Comprendere la relazione tra la vita dell’uomo e la salvaguardia dell’ambiente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  d. Conoscere organi e funzioni degli enti territoriali e i diversi modelli istituzionali, l’organizzazione sociale e le principali relazioni tra persona-famiglia-società-stato.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 e. </a:t>
                      </a: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Comprendere le caratteristiche fondamentali dei principi e delle regole della Costituzione italiana,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comprende il ruolo dell’Unione Europea, comprende il ruolo delle organizzazioni internazionali e dei principali organismi di cooperazione internazionale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6. f.. Utilizzare in modo responsabile gli strumenti informatici.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49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290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La Carta dei diritti dei bambini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Le regole di convivenza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 Il rispetto della natura e degli animali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Strumenti tecnologici: guida ad un uso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corretto 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-Le regole di convivenza.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-Regolamento di Istituto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-Il rispetto della natura e degli animali.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-Strumenti tecnologici: guida all’uso corretto.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Regolamento d’istituto e patto di corresponsabilità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L’ambiente ( accorgimenti e comportamenti da adottare in difesa dell’ambiente e della nostra salute)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Carta dei diritti umani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Costituzione Italiana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206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Regole e rischi sull’uso consapevole di Internet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Regolamento di istituto e patto di corresponsabilità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L’ambiente ( accorgimenti e comportamenti da adottare in difesa dell’ambiente e della nostra salute)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Carta dei diritti umani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Carta dell’Unione Europea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Costituzione Italiana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57200" indent="-2912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Regole e rischi sull’uso consapevole di Internet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6" name="CustomShape 2"/>
          <p:cNvSpPr/>
          <p:nvPr/>
        </p:nvSpPr>
        <p:spPr>
          <a:xfrm>
            <a:off x="0" y="2943360"/>
            <a:ext cx="278640" cy="4474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7" name="CustomShape 3"/>
          <p:cNvSpPr/>
          <p:nvPr/>
        </p:nvSpPr>
        <p:spPr>
          <a:xfrm>
            <a:off x="349200" y="693432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CustomShape 4"/>
          <p:cNvSpPr/>
          <p:nvPr/>
        </p:nvSpPr>
        <p:spPr>
          <a:xfrm>
            <a:off x="250920" y="1630440"/>
            <a:ext cx="1459800" cy="145440"/>
          </a:xfrm>
          <a:prstGeom prst="rightArrow">
            <a:avLst>
              <a:gd name="adj1" fmla="val 1708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CustomShape 5"/>
          <p:cNvSpPr/>
          <p:nvPr/>
        </p:nvSpPr>
        <p:spPr>
          <a:xfrm>
            <a:off x="196920" y="1693800"/>
            <a:ext cx="81720" cy="13359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0" name="CustomShape 6"/>
          <p:cNvSpPr/>
          <p:nvPr/>
        </p:nvSpPr>
        <p:spPr>
          <a:xfrm>
            <a:off x="257040" y="7365960"/>
            <a:ext cx="91440" cy="8265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1" name="CustomShape 7"/>
          <p:cNvSpPr/>
          <p:nvPr/>
        </p:nvSpPr>
        <p:spPr>
          <a:xfrm>
            <a:off x="279360" y="804060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2" name="CustomShape 8"/>
          <p:cNvSpPr/>
          <p:nvPr/>
        </p:nvSpPr>
        <p:spPr>
          <a:xfrm rot="10800000" flipH="1">
            <a:off x="1713240" y="10783440"/>
            <a:ext cx="720" cy="144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3" name="CustomShape 9"/>
          <p:cNvSpPr/>
          <p:nvPr/>
        </p:nvSpPr>
        <p:spPr>
          <a:xfrm>
            <a:off x="0" y="495360"/>
            <a:ext cx="12489840" cy="34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omic Sans MS"/>
                <a:ea typeface="Comic Sans MS"/>
              </a:rPr>
              <a:t>      </a:t>
            </a: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</a:t>
            </a: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1604880" y="-15480"/>
            <a:ext cx="8899200" cy="24372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ALFABETICA FUNZIONALE        </a:t>
            </a:r>
            <a:endParaRPr lang="it-IT" sz="1000" b="0" strike="noStrike" spc="-1">
              <a:latin typeface="Arial"/>
            </a:endParaRPr>
          </a:p>
        </p:txBody>
      </p:sp>
      <p:grpSp>
        <p:nvGrpSpPr>
          <p:cNvPr id="295" name="Group 2"/>
          <p:cNvGrpSpPr/>
          <p:nvPr/>
        </p:nvGrpSpPr>
        <p:grpSpPr>
          <a:xfrm>
            <a:off x="1749960" y="906480"/>
            <a:ext cx="8717040" cy="477360"/>
            <a:chOff x="1749960" y="906480"/>
            <a:chExt cx="8717040" cy="477360"/>
          </a:xfrm>
        </p:grpSpPr>
        <p:pic>
          <p:nvPicPr>
            <p:cNvPr id="296" name="Google Shape;164;p2"/>
            <p:cNvPicPr/>
            <p:nvPr/>
          </p:nvPicPr>
          <p:blipFill>
            <a:blip r:embed="rId3" cstate="print"/>
            <a:stretch/>
          </p:blipFill>
          <p:spPr>
            <a:xfrm>
              <a:off x="1749960" y="906480"/>
              <a:ext cx="8717040" cy="477360"/>
            </a:xfrm>
            <a:prstGeom prst="rect">
              <a:avLst/>
            </a:prstGeom>
            <a:ln>
              <a:noFill/>
            </a:ln>
          </p:spPr>
        </p:pic>
        <p:sp>
          <p:nvSpPr>
            <p:cNvPr id="297" name="CustomShape 3"/>
            <p:cNvSpPr/>
            <p:nvPr/>
          </p:nvSpPr>
          <p:spPr>
            <a:xfrm>
              <a:off x="1759320" y="946440"/>
              <a:ext cx="8696520" cy="286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it-IT" sz="129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RUBRICA VALUTATIVA – Competenza chiave: competenza alfabetica funzionale</a:t>
              </a:r>
              <a:endParaRPr lang="it-IT" sz="1290" b="0" strike="noStrike" spc="-1">
                <a:latin typeface="Arial"/>
              </a:endParaRPr>
            </a:p>
          </p:txBody>
        </p:sp>
      </p:grpSp>
      <p:sp>
        <p:nvSpPr>
          <p:cNvPr id="298" name="CustomShape 4"/>
          <p:cNvSpPr/>
          <p:nvPr/>
        </p:nvSpPr>
        <p:spPr>
          <a:xfrm>
            <a:off x="3034800" y="4133520"/>
            <a:ext cx="2123280" cy="36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99" name="Table 5"/>
          <p:cNvGraphicFramePr/>
          <p:nvPr/>
        </p:nvGraphicFramePr>
        <p:xfrm>
          <a:off x="903600" y="1530360"/>
          <a:ext cx="11012400" cy="6846120"/>
        </p:xfrm>
        <a:graphic>
          <a:graphicData uri="http://schemas.openxmlformats.org/drawingml/2006/table">
            <a:tbl>
              <a:tblPr/>
              <a:tblGrid>
                <a:gridCol w="1162800"/>
                <a:gridCol w="2159640"/>
                <a:gridCol w="2562840"/>
                <a:gridCol w="3331800"/>
                <a:gridCol w="1795680"/>
              </a:tblGrid>
              <a:tr h="59400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NUCLEI TEMATICI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CRITERI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EVIDENZE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OBIETTIVI OGGETTO DI VALUTAZIONE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DEL PERIODO DIDATTICO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LIVELLO RAGGIUNTO*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57000">
                <a:tc rowSpan="2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1) Ascolto e parlato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– Comprensione di testi diretti e trasmessi.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 - Ascolta e comprende testi di vario tipo.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Ascoltare e comprendere testi di vario tipo, cogliendone il senso globale e  le informazioni principali.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840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 –  Interazione nelle diverse situazioni comunicative. 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1.2– Interagisce nelle diverse situazioni comunicative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Prendere parte alle conversazioni di vario genere,  esprimendosi in modo coerente, usando un lessico appropriato e rispettando le regole della comunicazione.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952920">
                <a:tc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2) Lettura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Comprensione ed interpretazione di testi scritti di diversa tipologia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Legge testi di vario tipo ricavandone informazioni.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Leggere in modo corretto e comprendere il senso globale e le informazioni di testi di vario tipo.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840960">
                <a:tc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3)   Scrittura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 Produzione scritta di testi di vario tipo in relazione ai differenti scopi comunicativi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Scrive correttamente testi di tipo diverso adeguati alle situazioni comunicative.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Scrivere parole, brevi frasi e/o semplici testi rispettando le principali convenzioni ortografiche; produrre semplici frasi correlate a situazioni quotidiane.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887040">
                <a:tc>
                  <a:txBody>
                    <a:bodyPr/>
                    <a:lstStyle/>
                    <a:p>
                      <a:pPr marL="88920" indent="-8676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4) Riflessione sul  funzionamento della lingua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 – Grammatica esplicita e riflessione sugli usi della lingua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 – Applica in situazioni diverse le conoscenze relative alle le principali regole ortografiche e grammaticali.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Applicare le principali regole ortografiche e grammaticali.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2073600">
                <a:tc gridSpan="5">
                  <a:txBody>
                    <a:bodyPr/>
                    <a:lstStyle/>
                    <a:p>
                      <a:pPr marL="228600" indent="-227880" algn="ctr">
                        <a:lnSpc>
                          <a:spcPct val="83000"/>
                        </a:lnSpc>
                      </a:pPr>
                      <a:r>
                        <a:rPr lang="it-IT" sz="13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*LIVELLI DI APPRENDIMENTO</a:t>
                      </a:r>
                      <a:endParaRPr lang="it-IT" sz="1300" b="0" strike="noStrike" spc="-1">
                        <a:latin typeface="Arial"/>
                      </a:endParaRPr>
                    </a:p>
                    <a:p>
                      <a:pPr marL="228600" indent="-227880" algn="ctr">
                        <a:lnSpc>
                          <a:spcPct val="83000"/>
                        </a:lnSpc>
                      </a:pPr>
                      <a:endParaRPr lang="it-IT" sz="13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AVANZATO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INTERMEDIO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BASE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 VIA DI PRIMA ACQUISIZIONE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300" name="CustomShape 6"/>
          <p:cNvSpPr/>
          <p:nvPr/>
        </p:nvSpPr>
        <p:spPr>
          <a:xfrm>
            <a:off x="1124280" y="383760"/>
            <a:ext cx="10791360" cy="31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450" b="1" strike="noStrike" spc="-1">
                <a:solidFill>
                  <a:srgbClr val="000000"/>
                </a:solidFill>
                <a:latin typeface="Arial"/>
                <a:ea typeface="Arial"/>
              </a:rPr>
              <a:t>Scuola Primaria Classe </a:t>
            </a:r>
            <a:r>
              <a:rPr lang="it-IT" sz="1300" b="1" strike="noStrike" spc="-1">
                <a:solidFill>
                  <a:srgbClr val="000000"/>
                </a:solidFill>
                <a:latin typeface="Arial"/>
                <a:ea typeface="Arial"/>
              </a:rPr>
              <a:t>1/2 </a:t>
            </a:r>
            <a:r>
              <a:rPr lang="it-IT" sz="1300" b="0" strike="noStrike" spc="-1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                                      </a:t>
            </a:r>
            <a:r>
              <a:rPr lang="it-IT" sz="12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it-IT" sz="1500" b="0" strike="noStrike" spc="-1">
                <a:solidFill>
                  <a:srgbClr val="000000"/>
                </a:solidFill>
                <a:latin typeface="Arial"/>
                <a:ea typeface="Arial"/>
              </a:rPr>
              <a:t>DISCIPLINA DI RIFERIMENTO:</a:t>
            </a:r>
            <a:r>
              <a:rPr lang="it-IT" sz="1500" b="1" strike="noStrike" spc="-1">
                <a:solidFill>
                  <a:srgbClr val="000000"/>
                </a:solidFill>
                <a:latin typeface="Arial"/>
                <a:ea typeface="Arial"/>
              </a:rPr>
              <a:t> ITALIANO 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     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CONCORRENTI: TUTTE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301" name="CustomShape 7"/>
          <p:cNvSpPr/>
          <p:nvPr/>
        </p:nvSpPr>
        <p:spPr>
          <a:xfrm>
            <a:off x="3970800" y="453960"/>
            <a:ext cx="990000" cy="305640"/>
          </a:xfrm>
          <a:prstGeom prst="rightArrow">
            <a:avLst>
              <a:gd name="adj1" fmla="val 50000"/>
              <a:gd name="adj2" fmla="val 50234"/>
            </a:avLst>
          </a:prstGeom>
          <a:solidFill>
            <a:srgbClr val="00B8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1604880" y="-15480"/>
            <a:ext cx="8899200" cy="24372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ALFABETICA FUNZIONALE        </a:t>
            </a:r>
            <a:endParaRPr lang="it-IT" sz="1000" b="0" strike="noStrike" spc="-1">
              <a:latin typeface="Arial"/>
            </a:endParaRPr>
          </a:p>
        </p:txBody>
      </p:sp>
      <p:grpSp>
        <p:nvGrpSpPr>
          <p:cNvPr id="303" name="Group 2"/>
          <p:cNvGrpSpPr/>
          <p:nvPr/>
        </p:nvGrpSpPr>
        <p:grpSpPr>
          <a:xfrm>
            <a:off x="1749960" y="880920"/>
            <a:ext cx="8717040" cy="530280"/>
            <a:chOff x="1749960" y="880920"/>
            <a:chExt cx="8717040" cy="530280"/>
          </a:xfrm>
        </p:grpSpPr>
        <p:pic>
          <p:nvPicPr>
            <p:cNvPr id="304" name="Google Shape;177;p3"/>
            <p:cNvPicPr/>
            <p:nvPr/>
          </p:nvPicPr>
          <p:blipFill>
            <a:blip r:embed="rId3" cstate="print"/>
            <a:stretch/>
          </p:blipFill>
          <p:spPr>
            <a:xfrm>
              <a:off x="1749960" y="880920"/>
              <a:ext cx="8717040" cy="530280"/>
            </a:xfrm>
            <a:prstGeom prst="rect">
              <a:avLst/>
            </a:prstGeom>
            <a:ln>
              <a:noFill/>
            </a:ln>
          </p:spPr>
        </p:pic>
        <p:sp>
          <p:nvSpPr>
            <p:cNvPr id="305" name="CustomShape 3"/>
            <p:cNvSpPr/>
            <p:nvPr/>
          </p:nvSpPr>
          <p:spPr>
            <a:xfrm>
              <a:off x="1770480" y="1009080"/>
              <a:ext cx="8696520" cy="265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it-IT" sz="115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RUBRICA VALUTATIVA – Competenza chiave: competenza alfabetica funzionale</a:t>
              </a:r>
              <a:endParaRPr lang="it-IT" sz="1150" b="0" strike="noStrike" spc="-1">
                <a:latin typeface="Arial"/>
              </a:endParaRPr>
            </a:p>
          </p:txBody>
        </p:sp>
      </p:grpSp>
      <p:sp>
        <p:nvSpPr>
          <p:cNvPr id="306" name="CustomShape 4"/>
          <p:cNvSpPr/>
          <p:nvPr/>
        </p:nvSpPr>
        <p:spPr>
          <a:xfrm>
            <a:off x="3034800" y="4133520"/>
            <a:ext cx="2123280" cy="36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07" name="Table 5"/>
          <p:cNvGraphicFramePr/>
          <p:nvPr/>
        </p:nvGraphicFramePr>
        <p:xfrm>
          <a:off x="830520" y="1854360"/>
          <a:ext cx="11139480" cy="6741360"/>
        </p:xfrm>
        <a:graphic>
          <a:graphicData uri="http://schemas.openxmlformats.org/drawingml/2006/table">
            <a:tbl>
              <a:tblPr/>
              <a:tblGrid>
                <a:gridCol w="1299960"/>
                <a:gridCol w="2103480"/>
                <a:gridCol w="2375280"/>
                <a:gridCol w="3992760"/>
                <a:gridCol w="1368360"/>
              </a:tblGrid>
              <a:tr h="46872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NUCLEI TEMATICI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CRITERI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EVIDENZE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OBIETTIVI OGGETTO DI VALUTAZIONE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DEL PERIODO DIDATTICO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*LIVELLO RAGGIUNTO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9272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1) Ascolto e parlato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– Comprensione di testi diretti e trasmessi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1.1  - Ascolta e comprende testi di vario tipo.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Ascoltare e comprendere testi di vario tipo, cogliendone il senso globale, le informazioni esplicite ed implicite ed esponendo il contenuto in modo chiaro e coerente.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7927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 –  Interazione nelle diverse situazioni comunicative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1.2– Interagisce nelle diverse situazioni comunicative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Interagire in modo coerente e collaborativo nelle conversazioni rispettando il proprio turno, formulando messaggi chiari e pertinenti, utilizzando un registro adeguato alla situazione.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570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1.3 – Espansione del lessico ricettivo e produttivo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1.3 – Applica in situazioni diverse  le conoscenze relative al lessico.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Usare in modo adeguato il proprio patrimonio lessicale, appreso attraverso esperienze scolastiche ed extrascolastiche.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1008360">
                <a:tc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2) Lettura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Comprensione ed interpretazione di testi scritti di diversa tipologia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2.1 – Legge testi di vario genere e tipologie diverse ricavandone informazioni ed esprimendo giudizi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Leggere in forma scorrevole e con opportuna intonazione testi di vario tipo, utilizzando strategie di lettura adeguate agli scopi, mostrando di saper cogliere l’argomento di cui si parla e le caratteristiche formali più evidenti.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885240">
                <a:tc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3)   Scrittura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 Produzione scritta di testi di vario tipo in relazione ai differenti scopi comunicativi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3.1 – Scrive correttamente testi di tipo diverso adeguati alle situazioni comunicative.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Produrre e/o rielaborare testi coerenti e coesi, corretti dal punto di vista ortografico, morfosintattico e lessicale, legati all’esperienza e alle diverse occasioni di scrittura che la scuola offre. 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819360">
                <a:tc>
                  <a:txBody>
                    <a:bodyPr/>
                    <a:lstStyle/>
                    <a:p>
                      <a:pPr marL="88920" indent="-8676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4) Riflessione sul  funzionamento della lingua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 – Grammatica esplicita e riflessione sugli usi della lingua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4.1 – Applica in situazioni diverse le conoscenze relative alla morfologia e alla sintassi.</a:t>
                      </a: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Applicare correttamente nella comunicazione orale e scritta le fondamentali conoscenze ortografiche e morfosintattiche apprese.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5360" marR="4536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403640">
                <a:tc gridSpan="5">
                  <a:txBody>
                    <a:bodyPr/>
                    <a:lstStyle/>
                    <a:p>
                      <a:pPr marL="228600" indent="-227880"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*LIVELLI DI APPRENDIMENTO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AVANZATO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INTERMEDIO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BASE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900" b="1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IN VIA DI PRIMA ACQUISIZIONE</a:t>
                      </a:r>
                      <a:r>
                        <a:rPr lang="it-IT" sz="900" b="0" strike="noStrike" spc="-1">
                          <a:solidFill>
                            <a:srgbClr val="000000"/>
                          </a:solidFill>
                          <a:latin typeface="Garamond"/>
                          <a:ea typeface="Garamond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 marL="46440" marR="46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308" name="CustomShape 6"/>
          <p:cNvSpPr/>
          <p:nvPr/>
        </p:nvSpPr>
        <p:spPr>
          <a:xfrm>
            <a:off x="374760" y="241560"/>
            <a:ext cx="12051000" cy="34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650" b="1" strike="noStrike" spc="-1">
                <a:solidFill>
                  <a:srgbClr val="000000"/>
                </a:solidFill>
                <a:latin typeface="Arial"/>
                <a:ea typeface="Arial"/>
              </a:rPr>
              <a:t>Scuola Primaria Classe </a:t>
            </a:r>
            <a:r>
              <a:rPr lang="it-IT" sz="1500" b="1" strike="noStrike" spc="-1">
                <a:solidFill>
                  <a:srgbClr val="000000"/>
                </a:solidFill>
                <a:latin typeface="Arial"/>
                <a:ea typeface="Arial"/>
              </a:rPr>
              <a:t>3/4/5  </a:t>
            </a:r>
            <a:r>
              <a:rPr lang="it-IT" sz="1500" b="0" strike="noStrike" spc="-1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                               </a:t>
            </a:r>
            <a:r>
              <a:rPr lang="it-IT" sz="1500" b="0" strike="noStrike" spc="-1">
                <a:solidFill>
                  <a:srgbClr val="000000"/>
                </a:solidFill>
                <a:latin typeface="Arial"/>
                <a:ea typeface="Arial"/>
              </a:rPr>
              <a:t>DISCIPLINA DI RIFERIMENTO:</a:t>
            </a:r>
            <a:r>
              <a:rPr lang="it-IT" sz="1500" b="1" strike="noStrike" spc="-1">
                <a:solidFill>
                  <a:srgbClr val="000000"/>
                </a:solidFill>
                <a:latin typeface="Arial"/>
                <a:ea typeface="Arial"/>
              </a:rPr>
              <a:t> ITALIANO</a:t>
            </a:r>
            <a:r>
              <a:rPr lang="it-IT" sz="1000" b="1" strike="noStrike" spc="-1">
                <a:solidFill>
                  <a:srgbClr val="000000"/>
                </a:solidFill>
                <a:latin typeface="Arial"/>
                <a:ea typeface="Arial"/>
              </a:rPr>
              <a:t>     </a:t>
            </a:r>
            <a:r>
              <a:rPr lang="it-IT" sz="10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CONCORRENTI: TUTTE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309" name="CustomShape 7"/>
          <p:cNvSpPr/>
          <p:nvPr/>
        </p:nvSpPr>
        <p:spPr>
          <a:xfrm>
            <a:off x="3479400" y="451440"/>
            <a:ext cx="990000" cy="305640"/>
          </a:xfrm>
          <a:prstGeom prst="rightArrow">
            <a:avLst>
              <a:gd name="adj1" fmla="val 50000"/>
              <a:gd name="adj2" fmla="val 50234"/>
            </a:avLst>
          </a:prstGeom>
          <a:solidFill>
            <a:srgbClr val="00B8FF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0" y="0"/>
            <a:ext cx="12800880" cy="326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ALFABETICA FUNZIONALE        </a:t>
            </a:r>
            <a:endParaRPr lang="it-IT" sz="1300" b="0" strike="noStrike" spc="-1">
              <a:latin typeface="Arial"/>
            </a:endParaRPr>
          </a:p>
        </p:txBody>
      </p:sp>
      <p:sp>
        <p:nvSpPr>
          <p:cNvPr id="311" name="CustomShape 2"/>
          <p:cNvSpPr/>
          <p:nvPr/>
        </p:nvSpPr>
        <p:spPr>
          <a:xfrm>
            <a:off x="220680" y="1060560"/>
            <a:ext cx="2971080" cy="43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  <a:ea typeface="Arial"/>
              </a:rPr>
              <a:t>Scuola Sec. di I grado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312" name="CustomShape 3"/>
          <p:cNvSpPr/>
          <p:nvPr/>
        </p:nvSpPr>
        <p:spPr>
          <a:xfrm>
            <a:off x="3252960" y="1174680"/>
            <a:ext cx="504000" cy="200880"/>
          </a:xfrm>
          <a:prstGeom prst="rightArrow">
            <a:avLst>
              <a:gd name="adj1" fmla="val 17287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CustomShape 4"/>
          <p:cNvSpPr/>
          <p:nvPr/>
        </p:nvSpPr>
        <p:spPr>
          <a:xfrm>
            <a:off x="4222800" y="1055520"/>
            <a:ext cx="5326920" cy="37080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Arial"/>
                <a:ea typeface="Arial"/>
              </a:rPr>
              <a:t>Disciplina di riferimento: </a:t>
            </a:r>
            <a:r>
              <a:rPr lang="it-IT" sz="1600" b="1" strike="noStrike" spc="-1">
                <a:solidFill>
                  <a:srgbClr val="000000"/>
                </a:solidFill>
                <a:latin typeface="Arial"/>
                <a:ea typeface="Arial"/>
              </a:rPr>
              <a:t>ITALIANO</a:t>
            </a:r>
            <a:endParaRPr lang="it-IT" sz="1600" b="0" strike="noStrike" spc="-1">
              <a:latin typeface="Arial"/>
            </a:endParaRPr>
          </a:p>
        </p:txBody>
      </p:sp>
      <p:grpSp>
        <p:nvGrpSpPr>
          <p:cNvPr id="314" name="Group 5"/>
          <p:cNvGrpSpPr/>
          <p:nvPr/>
        </p:nvGrpSpPr>
        <p:grpSpPr>
          <a:xfrm>
            <a:off x="262080" y="1835280"/>
            <a:ext cx="12202560" cy="418320"/>
            <a:chOff x="262080" y="1835280"/>
            <a:chExt cx="12202560" cy="418320"/>
          </a:xfrm>
        </p:grpSpPr>
        <p:pic>
          <p:nvPicPr>
            <p:cNvPr id="315" name="Google Shape;430;p49"/>
            <p:cNvPicPr/>
            <p:nvPr/>
          </p:nvPicPr>
          <p:blipFill>
            <a:blip r:embed="rId3" cstate="print"/>
            <a:stretch/>
          </p:blipFill>
          <p:spPr>
            <a:xfrm>
              <a:off x="262080" y="1835280"/>
              <a:ext cx="12202560" cy="418320"/>
            </a:xfrm>
            <a:prstGeom prst="rect">
              <a:avLst/>
            </a:prstGeom>
            <a:ln>
              <a:noFill/>
            </a:ln>
          </p:spPr>
        </p:pic>
        <p:sp>
          <p:nvSpPr>
            <p:cNvPr id="316" name="CustomShape 6"/>
            <p:cNvSpPr/>
            <p:nvPr/>
          </p:nvSpPr>
          <p:spPr>
            <a:xfrm>
              <a:off x="279360" y="1847880"/>
              <a:ext cx="12167640" cy="3852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27800" tIns="64080" rIns="127800" bIns="64080"/>
            <a:lstStyle/>
            <a:p>
              <a:pPr algn="ctr">
                <a:lnSpc>
                  <a:spcPct val="100000"/>
                </a:lnSpc>
              </a:pPr>
              <a:r>
                <a:rPr lang="it-IT" sz="170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RUBRICA VALUTATIVA – Competenza chiave: </a:t>
              </a:r>
              <a:r>
                <a:rPr lang="it-IT" sz="140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competenza alfabetica funzionale</a:t>
              </a:r>
              <a:endParaRPr lang="it-IT" sz="1400" b="0" strike="noStrike" spc="-1">
                <a:latin typeface="Arial"/>
              </a:endParaRPr>
            </a:p>
          </p:txBody>
        </p:sp>
      </p:grpSp>
      <p:sp>
        <p:nvSpPr>
          <p:cNvPr id="317" name="CustomShape 7"/>
          <p:cNvSpPr/>
          <p:nvPr/>
        </p:nvSpPr>
        <p:spPr>
          <a:xfrm>
            <a:off x="855720" y="5808600"/>
            <a:ext cx="332676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8"/>
          <p:cNvSpPr/>
          <p:nvPr/>
        </p:nvSpPr>
        <p:spPr>
          <a:xfrm>
            <a:off x="9640800" y="1055520"/>
            <a:ext cx="143640" cy="575640"/>
          </a:xfrm>
          <a:prstGeom prst="rightBrace">
            <a:avLst>
              <a:gd name="adj1" fmla="val 451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9" name="CustomShape 9"/>
          <p:cNvSpPr/>
          <p:nvPr/>
        </p:nvSpPr>
        <p:spPr>
          <a:xfrm>
            <a:off x="9785520" y="939960"/>
            <a:ext cx="287100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concorrenti: </a:t>
            </a:r>
            <a:r>
              <a:rPr lang="it-IT" sz="1600" b="1" strike="noStrike" spc="-1">
                <a:solidFill>
                  <a:srgbClr val="000000"/>
                </a:solidFill>
                <a:latin typeface="Arial"/>
                <a:ea typeface="Arial"/>
              </a:rPr>
              <a:t>TUTTE</a:t>
            </a:r>
            <a:endParaRPr lang="it-IT" sz="1600" b="0" strike="noStrike" spc="-1">
              <a:latin typeface="Arial"/>
            </a:endParaRPr>
          </a:p>
        </p:txBody>
      </p:sp>
      <p:graphicFrame>
        <p:nvGraphicFramePr>
          <p:cNvPr id="320" name="Table 10"/>
          <p:cNvGraphicFramePr/>
          <p:nvPr/>
        </p:nvGraphicFramePr>
        <p:xfrm>
          <a:off x="277920" y="2457360"/>
          <a:ext cx="12170520" cy="6149160"/>
        </p:xfrm>
        <a:graphic>
          <a:graphicData uri="http://schemas.openxmlformats.org/drawingml/2006/table">
            <a:tbl>
              <a:tblPr/>
              <a:tblGrid>
                <a:gridCol w="1584000"/>
                <a:gridCol w="1223640"/>
                <a:gridCol w="1944360"/>
                <a:gridCol w="2203200"/>
                <a:gridCol w="1738080"/>
                <a:gridCol w="1738080"/>
                <a:gridCol w="1739520"/>
              </a:tblGrid>
              <a:tr h="58068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Dimensioni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Criteri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Evidenze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avanzato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intermedio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base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iniziale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71600">
                <a:tc rowSpan="4"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  <a:buClr>
                          <a:srgbClr val="000000"/>
                        </a:buClr>
                        <a:buFont typeface="Times New Roman"/>
                        <a:buAutoNum type="arabicParenR"/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Ascolto e parlato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  <a:buClr>
                          <a:srgbClr val="000000"/>
                        </a:buClr>
                        <a:buFont typeface="Times New Roman"/>
                        <a:buAutoNum type="arabicParenR"/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Lettura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1.1 – Comprensione di testi diretti e trasmessi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1.1  - Ascolta e comprende testi di vario tipo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Ascolta e comprende testi di vario tipo diretti e trasmessi dai media riconoscendone la fonte, il tema, le informazioni e la .loro gerarchia, l’intenzione dell’emittente.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Ascolta,  comprende e ricava informazioni utili da testi orali. 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Ascolta e comprende testi orali cogliendone il senso, lo scopo e le informazioni principali.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Ascolta testi di tipo diverso individuandone l’argomento principale.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006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1.2 – Produzione orale di testi di vario tipo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1.2.- Espone oralmente argomenti di studio e di ricerca, anche avvalendosi di supporti specifici.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Espone in modo approfondito tematiche di studio e di ricerca,argomentando le proprie idee. 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Espone in modo organico e completo tematiche di studio e di ricerca. 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Espone in modo chiaro esperienze ed argomenti di studio.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Se guidato, espone semplici argomenti ed esperienze dirette.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1.3 –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Interazione nelle diverse situazioni comunicative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1.3 – Interagisce nelle diverse situazioni comunicative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Interagisce  in modo efficace nelle diverse situazioni comunicative nel rispetto delle idee degli altri e utilizzando il dialogo per elaborare opinioni su problemi riguardanti vari ambiti culturali e sociali.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Partecipa in modo efficace a scambi comunicativi rispettando gli interlocutori e osservando un registro adeguato alla situazione.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Partecipa a scambi comunicativi rispettando il turno e formulando messaggi chiari e pertinenti.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 l’aiuto di domande stimolo interagisce nelle diverse comunicazioni in modo pertinente, rispettando il turno della conversazione.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8194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2.1 – Comprensione ed interpretazione di testi scritti di diversa tipologia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2.1 – Legge testi di vario genere e tipologie diverse ricavandone informazioni ed esprimendo giudizi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Legge testi letterari e di diversa tipologia riconoscendo la struttura organizzativa, stabilendo relazioni tra le informazioni esplicite ed implicite e costruendo un’interpretazione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Legge testi letterari  e di diversa tipologia riconoscendo la struttura organizzativa, comprendendo informazioni  esplicite ed implicite ed esprimendo un parere personale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Legge testi di vario tipo individuandone il senso globale e le informazioni principali, utilizzando strategie adeguate agli scopi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Legge semplici testi di vario genere ricavandone le principali informazioni esplicite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2792520" y="9194760"/>
            <a:ext cx="553716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22" name="Table 2"/>
          <p:cNvGraphicFramePr/>
          <p:nvPr/>
        </p:nvGraphicFramePr>
        <p:xfrm>
          <a:off x="403200" y="2089080"/>
          <a:ext cx="12262680" cy="6147720"/>
        </p:xfrm>
        <a:graphic>
          <a:graphicData uri="http://schemas.openxmlformats.org/drawingml/2006/table">
            <a:tbl>
              <a:tblPr/>
              <a:tblGrid>
                <a:gridCol w="1622160"/>
                <a:gridCol w="1230120"/>
                <a:gridCol w="1954080"/>
                <a:gridCol w="2214360"/>
                <a:gridCol w="1747800"/>
                <a:gridCol w="1747800"/>
                <a:gridCol w="1746720"/>
              </a:tblGrid>
              <a:tr h="577800"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Dimensioni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Criteri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Evidenze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avanzato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intermedio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base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Livello iniziale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917360">
                <a:tc rowSpan="3">
                  <a:txBody>
                    <a:bodyPr/>
                    <a:lstStyle/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3) Scrittura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4) Lessico e riflessione sul funzionamento della lingua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marL="228600" indent="-227880"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3.1 –  Produzione scritta di testi di vario tipo in relazione ai differenti scopi comunicativi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3.1 – Scrive correttamente testi di tipo diverso adeguati alle situazioni comunicative.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Scrive testi coerenti, coesi e corretti adeguati a situazioni, argomento, scopo, destinatario.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Scrive testi di diversa tipologia corretti e pertinenti al tema e allo scopo.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Scrive testi essenziali chiari e corretti ortograficamente, legati all’esperienza.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Scrive semplici testi coerenti relativi ad esperienze dirette e concrete.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19173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4.1 – 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Espansione del lessico ricettivo e produttivo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4.1 – Applica in situazioni diverse  le conoscenze relative al lessico.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Utilizza un lessico ricco e termini specialistici appresi nelle aree di studio.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Utilizza in modo  pertinente termini riferiti alla quotidianità e ad ambiti di tipo specialistico.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Utilizza in modo appropriato le parole del vocabolario di base e i più frequenti termini specifici legati alle discipline di studio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Utilizza in modo appropriato i termini del vocabolario relativo alla quotidianità.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7355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4.2 – Grammatica esplicita e riflessione sugli usi della lingua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4.2 – Applica in situazioni diverse le conoscenze relative alla morfologia e alla sintassi.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Applica in situazioni diverse le conoscenze relative alla morfologia, all’organizzazione logico – sintattica della frase semplice e complessa; utilizza le conoscenze metalinguistiche per comprendere i significati dei testi e per correggere i propri scritti.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Utilizza con correttezza la morfologia e la sintassi in comunicazioni di diversa tipologia; interviene sui propri scritti operando revisioni.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Applica le conoscenze fondamentali relative all’organizzazione logico – sintattica della frase semplice, alle parti del discorso. 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Applica le fondamentali conoscenze relative alla morfo – sintassi tali da consentire una comunicazione comprensibile.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23" name="CustomShape 3"/>
          <p:cNvSpPr/>
          <p:nvPr/>
        </p:nvSpPr>
        <p:spPr>
          <a:xfrm>
            <a:off x="0" y="0"/>
            <a:ext cx="12800880" cy="326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Arial"/>
                <a:ea typeface="Arial"/>
              </a:rPr>
              <a:t>COMPETENZA CHIAVE EUROPEA:  COMPETENZA ALFABETICA FUNZIONALE       </a:t>
            </a:r>
            <a:endParaRPr lang="it-IT" sz="1300" b="0" strike="noStrike" spc="-1">
              <a:latin typeface="Arial"/>
            </a:endParaRPr>
          </a:p>
        </p:txBody>
      </p:sp>
      <p:sp>
        <p:nvSpPr>
          <p:cNvPr id="324" name="CustomShape 4"/>
          <p:cNvSpPr/>
          <p:nvPr/>
        </p:nvSpPr>
        <p:spPr>
          <a:xfrm>
            <a:off x="582480" y="839880"/>
            <a:ext cx="2412360" cy="36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  <a:ea typeface="Arial"/>
              </a:rPr>
              <a:t>Scuola Sec. di I grado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25" name="CustomShape 5"/>
          <p:cNvSpPr/>
          <p:nvPr/>
        </p:nvSpPr>
        <p:spPr>
          <a:xfrm>
            <a:off x="3087720" y="984240"/>
            <a:ext cx="504000" cy="200880"/>
          </a:xfrm>
          <a:prstGeom prst="rightArrow">
            <a:avLst>
              <a:gd name="adj1" fmla="val 17287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6" name="CustomShape 6"/>
          <p:cNvSpPr/>
          <p:nvPr/>
        </p:nvSpPr>
        <p:spPr>
          <a:xfrm>
            <a:off x="3879720" y="912960"/>
            <a:ext cx="5326920" cy="37080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Arial"/>
                <a:ea typeface="Arial"/>
              </a:rPr>
              <a:t>Disciplina di riferimento: </a:t>
            </a:r>
            <a:r>
              <a:rPr lang="it-IT" sz="1600" b="1" strike="noStrike" spc="-1">
                <a:solidFill>
                  <a:srgbClr val="000000"/>
                </a:solidFill>
                <a:latin typeface="Arial"/>
                <a:ea typeface="Arial"/>
              </a:rPr>
              <a:t>ITALIANO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327" name="CustomShape 7"/>
          <p:cNvSpPr/>
          <p:nvPr/>
        </p:nvSpPr>
        <p:spPr>
          <a:xfrm>
            <a:off x="9569520" y="839880"/>
            <a:ext cx="2896560" cy="64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  <a:ea typeface="Arial"/>
              </a:rPr>
              <a:t>Discipline concorrenti: </a:t>
            </a:r>
            <a:r>
              <a:rPr lang="it-IT" sz="1800" b="1" strike="noStrike" spc="-1">
                <a:solidFill>
                  <a:srgbClr val="000000"/>
                </a:solidFill>
                <a:latin typeface="Arial"/>
                <a:ea typeface="Arial"/>
              </a:rPr>
              <a:t>    TUTTE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328" name="CustomShape 8"/>
          <p:cNvSpPr/>
          <p:nvPr/>
        </p:nvSpPr>
        <p:spPr>
          <a:xfrm>
            <a:off x="9353520" y="839880"/>
            <a:ext cx="143640" cy="575640"/>
          </a:xfrm>
          <a:prstGeom prst="rightBrace">
            <a:avLst>
              <a:gd name="adj1" fmla="val 451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29" name="Group 9"/>
          <p:cNvGrpSpPr/>
          <p:nvPr/>
        </p:nvGrpSpPr>
        <p:grpSpPr>
          <a:xfrm>
            <a:off x="299160" y="1474920"/>
            <a:ext cx="12202560" cy="423000"/>
            <a:chOff x="299160" y="1474920"/>
            <a:chExt cx="12202560" cy="423000"/>
          </a:xfrm>
        </p:grpSpPr>
        <p:pic>
          <p:nvPicPr>
            <p:cNvPr id="330" name="Google Shape;450;p50"/>
            <p:cNvPicPr/>
            <p:nvPr/>
          </p:nvPicPr>
          <p:blipFill>
            <a:blip r:embed="rId3" cstate="print"/>
            <a:stretch/>
          </p:blipFill>
          <p:spPr>
            <a:xfrm>
              <a:off x="299160" y="1474920"/>
              <a:ext cx="12202560" cy="423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331" name="CustomShape 10"/>
            <p:cNvSpPr/>
            <p:nvPr/>
          </p:nvSpPr>
          <p:spPr>
            <a:xfrm>
              <a:off x="316800" y="1492200"/>
              <a:ext cx="12167640" cy="3852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27800" tIns="64080" rIns="127800" bIns="64080"/>
            <a:lstStyle/>
            <a:p>
              <a:pPr algn="ctr">
                <a:lnSpc>
                  <a:spcPct val="100000"/>
                </a:lnSpc>
              </a:pPr>
              <a:r>
                <a:rPr lang="it-IT" sz="170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RUBRICA VALUTATIVA – Competenza chiave: </a:t>
              </a:r>
              <a:r>
                <a:rPr lang="it-IT" sz="1400" b="1" strike="noStrike" spc="-1">
                  <a:solidFill>
                    <a:srgbClr val="000000"/>
                  </a:solidFill>
                  <a:latin typeface="Arial"/>
                  <a:ea typeface="Arial"/>
                </a:rPr>
                <a:t>competenza alfabetica funzionale</a:t>
              </a:r>
              <a:endParaRPr lang="it-IT" sz="1400" b="0" strike="noStrike" spc="-1">
                <a:latin typeface="Arial"/>
              </a:endParaRPr>
            </a:p>
          </p:txBody>
        </p:sp>
      </p:grpSp>
      <p:sp>
        <p:nvSpPr>
          <p:cNvPr id="332" name="CustomShape 11"/>
          <p:cNvSpPr/>
          <p:nvPr/>
        </p:nvSpPr>
        <p:spPr>
          <a:xfrm>
            <a:off x="2883600" y="8610120"/>
            <a:ext cx="763812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Per la valutazione delle competenze di ed. civica si fa riferimento alla rubrica valutativa di ed. civica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20840" y="1792440"/>
            <a:ext cx="11391120" cy="34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COMPETENZA </a:t>
            </a:r>
            <a:r>
              <a:rPr lang="it-IT" sz="1400" b="0" strike="noStrike" spc="-1">
                <a:solidFill>
                  <a:srgbClr val="000000"/>
                </a:solidFill>
                <a:latin typeface="Arial"/>
                <a:ea typeface="Arial"/>
              </a:rPr>
              <a:t> ALFABETICA FUNZIONALE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505080" y="5005440"/>
            <a:ext cx="11525760" cy="6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3"/>
          <p:cNvSpPr/>
          <p:nvPr/>
        </p:nvSpPr>
        <p:spPr>
          <a:xfrm>
            <a:off x="578160" y="5038200"/>
            <a:ext cx="2160" cy="1481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4"/>
          <p:cNvSpPr/>
          <p:nvPr/>
        </p:nvSpPr>
        <p:spPr>
          <a:xfrm>
            <a:off x="2789280" y="5036040"/>
            <a:ext cx="72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5"/>
          <p:cNvSpPr/>
          <p:nvPr/>
        </p:nvSpPr>
        <p:spPr>
          <a:xfrm>
            <a:off x="4676760" y="5062680"/>
            <a:ext cx="3960" cy="170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6"/>
          <p:cNvSpPr/>
          <p:nvPr/>
        </p:nvSpPr>
        <p:spPr>
          <a:xfrm>
            <a:off x="208080" y="6529320"/>
            <a:ext cx="1670760" cy="17978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) padroneggiare gli strumenti espressivi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indispensabili per gestire l'interazione comunicativa verbale in vari contesti</a:t>
            </a: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it-IT" sz="1300" b="0" strike="noStrike" spc="-1">
              <a:latin typeface="Arial"/>
            </a:endParaRPr>
          </a:p>
        </p:txBody>
      </p:sp>
      <p:sp>
        <p:nvSpPr>
          <p:cNvPr id="177" name="CustomShape 7"/>
          <p:cNvSpPr/>
          <p:nvPr/>
        </p:nvSpPr>
        <p:spPr>
          <a:xfrm>
            <a:off x="1879560" y="5393520"/>
            <a:ext cx="1658160" cy="94536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2) leggere, comprendere e interpretare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testi di vario tipo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78" name="CustomShape 8"/>
          <p:cNvSpPr/>
          <p:nvPr/>
        </p:nvSpPr>
        <p:spPr>
          <a:xfrm>
            <a:off x="3890160" y="6766920"/>
            <a:ext cx="1580760" cy="11581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3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) produrre testi di vario tipo in relazione ai differenti scopi comunicativi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79" name="CustomShape 9"/>
          <p:cNvSpPr/>
          <p:nvPr/>
        </p:nvSpPr>
        <p:spPr>
          <a:xfrm>
            <a:off x="4984920" y="2592360"/>
            <a:ext cx="3196440" cy="3056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COMPETENZE SPECIFICHE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0" name="CustomShape 10"/>
          <p:cNvSpPr/>
          <p:nvPr/>
        </p:nvSpPr>
        <p:spPr>
          <a:xfrm>
            <a:off x="6641280" y="2975040"/>
            <a:ext cx="720" cy="47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11"/>
          <p:cNvSpPr/>
          <p:nvPr/>
        </p:nvSpPr>
        <p:spPr>
          <a:xfrm>
            <a:off x="5046840" y="3534480"/>
            <a:ext cx="3310560" cy="30564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</a:t>
            </a:r>
            <a:r>
              <a:rPr lang="it-IT" sz="1400" b="1" strike="noStrike" spc="-1">
                <a:solidFill>
                  <a:srgbClr val="000000"/>
                </a:solidFill>
                <a:latin typeface="Arial"/>
                <a:ea typeface="Arial"/>
              </a:rPr>
              <a:t>in italiano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2" name="CustomShape 12"/>
          <p:cNvSpPr/>
          <p:nvPr/>
        </p:nvSpPr>
        <p:spPr>
          <a:xfrm flipH="1">
            <a:off x="6640560" y="3924360"/>
            <a:ext cx="3240" cy="113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CustomShape 13"/>
          <p:cNvSpPr/>
          <p:nvPr/>
        </p:nvSpPr>
        <p:spPr>
          <a:xfrm>
            <a:off x="6641280" y="4966560"/>
            <a:ext cx="720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CustomShape 14"/>
          <p:cNvSpPr/>
          <p:nvPr/>
        </p:nvSpPr>
        <p:spPr>
          <a:xfrm>
            <a:off x="8914320" y="6766920"/>
            <a:ext cx="1412280" cy="94536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5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) riflettere sulla lingua e sulle sue regole di funzionamento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5" name="CustomShape 15"/>
          <p:cNvSpPr/>
          <p:nvPr/>
        </p:nvSpPr>
        <p:spPr>
          <a:xfrm>
            <a:off x="6218280" y="5326920"/>
            <a:ext cx="1412280" cy="5202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4) ampliare il proprio lessico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6" name="CustomShape 16"/>
          <p:cNvSpPr/>
          <p:nvPr/>
        </p:nvSpPr>
        <p:spPr>
          <a:xfrm flipH="1">
            <a:off x="9659520" y="5100840"/>
            <a:ext cx="17640" cy="1649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CustomShape 17"/>
          <p:cNvSpPr/>
          <p:nvPr/>
        </p:nvSpPr>
        <p:spPr>
          <a:xfrm>
            <a:off x="420840" y="255600"/>
            <a:ext cx="11379960" cy="131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omic Sans MS"/>
                <a:ea typeface="Comic Sans MS"/>
              </a:rPr>
              <a:t>Partendo dall’analisi dei nuclei fondanti delle discipline, il Dipartimento n. 1 ha individuato, con riferimento alle competenze chiave europee “Competenza lingua madre e lingue straniere”, le competenze specifiche, i traguardi per lo sviluppo delle competenze al termine della Scuola dell’Infanzia, della Scuola Primaria e della Scuola Sec. di I grado , gli obiettivi di apprendimento relativi alla scuola dell’Infanzia e alle tappe fondamentali del primo ciclo, nonché i contenuti.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188" name="CustomShape 18"/>
          <p:cNvSpPr/>
          <p:nvPr/>
        </p:nvSpPr>
        <p:spPr>
          <a:xfrm>
            <a:off x="11138400" y="5164200"/>
            <a:ext cx="1412280" cy="4363560"/>
          </a:xfrm>
          <a:prstGeom prst="flowChartProcess">
            <a:avLst/>
          </a:prstGeom>
          <a:noFill/>
          <a:ln w="2844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6) Comprendere le caratteristiche fondamentali dei principi e delle regole della Costituzione italiana e delle istituzioni internazionali, riflettendo sui  principi di legalità e  applicando le regole di comportamento per il rispetto di sè, dell’altro e dell’ambiente.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</p:txBody>
      </p:sp>
      <p:sp>
        <p:nvSpPr>
          <p:cNvPr id="189" name="CustomShape 19"/>
          <p:cNvSpPr/>
          <p:nvPr/>
        </p:nvSpPr>
        <p:spPr>
          <a:xfrm>
            <a:off x="12051000" y="5070600"/>
            <a:ext cx="360" cy="113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-15840" y="85680"/>
            <a:ext cx="12800880" cy="370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279360" y="407880"/>
            <a:ext cx="2966400" cy="40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dell’Infanzia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2871720" y="62388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4181400" y="528480"/>
            <a:ext cx="5357160" cy="370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Campo di esperienza: IL DISCORSO E LE PAROLE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194" name="CustomShape 5"/>
          <p:cNvSpPr/>
          <p:nvPr/>
        </p:nvSpPr>
        <p:spPr>
          <a:xfrm>
            <a:off x="324000" y="906480"/>
            <a:ext cx="2302920" cy="43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Primaria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195" name="CustomShape 6"/>
          <p:cNvSpPr/>
          <p:nvPr/>
        </p:nvSpPr>
        <p:spPr>
          <a:xfrm>
            <a:off x="2871720" y="105552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7"/>
          <p:cNvSpPr/>
          <p:nvPr/>
        </p:nvSpPr>
        <p:spPr>
          <a:xfrm>
            <a:off x="4181400" y="912960"/>
            <a:ext cx="5385600" cy="553320"/>
          </a:xfrm>
          <a:prstGeom prst="rect">
            <a:avLst/>
          </a:prstGeom>
          <a:solidFill>
            <a:srgbClr val="4F81BD"/>
          </a:solidFill>
          <a:ln w="93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Disciplina di riferimento: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ITALIANO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</p:txBody>
      </p:sp>
      <p:sp>
        <p:nvSpPr>
          <p:cNvPr id="197" name="CustomShape 8"/>
          <p:cNvSpPr/>
          <p:nvPr/>
        </p:nvSpPr>
        <p:spPr>
          <a:xfrm>
            <a:off x="279360" y="1344600"/>
            <a:ext cx="2972520" cy="40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Sec. di I grado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8" name="CustomShape 9"/>
          <p:cNvSpPr/>
          <p:nvPr/>
        </p:nvSpPr>
        <p:spPr>
          <a:xfrm>
            <a:off x="2871720" y="148752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9" name="CustomShape 10"/>
          <p:cNvSpPr/>
          <p:nvPr/>
        </p:nvSpPr>
        <p:spPr>
          <a:xfrm>
            <a:off x="4181400" y="1428840"/>
            <a:ext cx="5385600" cy="37080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Disciplina di riferimento: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ITALIANO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00" name="CustomShape 11"/>
          <p:cNvSpPr/>
          <p:nvPr/>
        </p:nvSpPr>
        <p:spPr>
          <a:xfrm>
            <a:off x="-66600" y="2182680"/>
            <a:ext cx="12800880" cy="38664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PER LO SVILUPPO DELLE COMPETENZE</a:t>
            </a:r>
            <a:endParaRPr lang="it-IT" sz="1700" b="0" strike="noStrike" spc="-1">
              <a:latin typeface="Arial"/>
            </a:endParaRPr>
          </a:p>
        </p:txBody>
      </p:sp>
      <p:sp>
        <p:nvSpPr>
          <p:cNvPr id="201" name="CustomShape 12"/>
          <p:cNvSpPr/>
          <p:nvPr/>
        </p:nvSpPr>
        <p:spPr>
          <a:xfrm>
            <a:off x="0" y="2228760"/>
            <a:ext cx="4139640" cy="3261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        </a:t>
            </a: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AL TERMINE DELLA SC. DELL’INFANZIA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02" name="CustomShape 13"/>
          <p:cNvSpPr/>
          <p:nvPr/>
        </p:nvSpPr>
        <p:spPr>
          <a:xfrm>
            <a:off x="4114800" y="2208240"/>
            <a:ext cx="4144320" cy="31032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AL TERMINE DELLA SC. PRIMARIA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03" name="CustomShape 14"/>
          <p:cNvSpPr/>
          <p:nvPr/>
        </p:nvSpPr>
        <p:spPr>
          <a:xfrm>
            <a:off x="8280360" y="2208240"/>
            <a:ext cx="4520520" cy="2944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100" b="1" strike="noStrike" spc="-1">
                <a:solidFill>
                  <a:srgbClr val="000000"/>
                </a:solidFill>
                <a:latin typeface="Comic Sans MS"/>
                <a:ea typeface="Comic Sans MS"/>
              </a:rPr>
              <a:t>    </a:t>
            </a:r>
            <a:r>
              <a:rPr lang="it-IT" sz="1100" b="1" strike="noStrike" spc="-1">
                <a:solidFill>
                  <a:srgbClr val="000000"/>
                </a:solidFill>
                <a:latin typeface="Calibri"/>
                <a:ea typeface="Calibri"/>
              </a:rPr>
              <a:t>TRAGUARDI AL TERMINE DELLA SC. SEC DI  I  GRADO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04" name="CustomShape 15"/>
          <p:cNvSpPr/>
          <p:nvPr/>
        </p:nvSpPr>
        <p:spPr>
          <a:xfrm>
            <a:off x="855720" y="5808600"/>
            <a:ext cx="332496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6"/>
          <p:cNvSpPr/>
          <p:nvPr/>
        </p:nvSpPr>
        <p:spPr>
          <a:xfrm>
            <a:off x="4114800" y="2538360"/>
            <a:ext cx="4142520" cy="6690600"/>
          </a:xfrm>
          <a:prstGeom prst="rect">
            <a:avLst/>
          </a:prstGeom>
          <a:noFill/>
          <a:ln w="2844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17"/>
          <p:cNvSpPr/>
          <p:nvPr/>
        </p:nvSpPr>
        <p:spPr>
          <a:xfrm>
            <a:off x="8367840" y="2715480"/>
            <a:ext cx="4520520" cy="6690600"/>
          </a:xfrm>
          <a:prstGeom prst="rect">
            <a:avLst/>
          </a:prstGeom>
          <a:noFill/>
          <a:ln w="2844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just"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1</a:t>
            </a:r>
            <a:endParaRPr lang="it-IT" sz="1000" b="0" strike="noStrike" spc="-1">
              <a:latin typeface="Arial"/>
            </a:endParaRPr>
          </a:p>
          <a:p>
            <a:pPr marL="216000" indent="-62640" algn="just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L’allievo interagisce in modo efficace in diverse situazioni comunicative, attraverso modalità dialogiche sempre rispettose delle idee degli altri; con ciò matura la consapevolezza che il dialogo, oltre a essere uno strumento comunicativo, ha anche un grande valore civile e lo utilizza per apprendere informazioni ed elaborare opinioni su problemi riguardanti vari ambiti culturali e sociali. </a:t>
            </a:r>
            <a:endParaRPr lang="it-IT" sz="1000" b="0" strike="noStrike" spc="-1">
              <a:latin typeface="Arial"/>
            </a:endParaRPr>
          </a:p>
          <a:p>
            <a:pPr marL="216000" indent="-62640" algn="just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Usa la comunicazione orale per collaborare con gli altri.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Ascolta e comprende testi di vario tipo "diretti" e "trasmessi" dai media, riconoscendone la fonte, il tema, le informazioni e la loro gerarchia, l’intenzione dell’emittente.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Espone oralmente all’insegnante e ai compagni argomenti di studio e di ricerca, anche avvalendosi di supporti specifici (schemi, mappe, presentazioni al computer, ecc.).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2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Usa manuali delle discipline o testi divulgativi (continui, non continui e misti) nelle attività di studio personali e collaborative; costruisce sulla base di quanto letto testi o presentazioni con l'utilizzo di strumenti tradizionali e informatici.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Legge testi letterari di vario tipo e comincia a costruirne un’interpretazione, collaborando con compagni e insegnanti.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3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Scrive correttamente testi di tipo diverso adeguati a situazione, argomento, scopo, destinatario. 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Produce testi multimediali, utilizzando in modo efficace l’accostamento dei linguaggi verbali con quelli iconici e sonori. 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4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Comprende e usa in modo appropriato le parole del vocabolario di base.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Riconosce   termini specialistici; adatta  i registri informale  e formale in base alla situazione comunicativa.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5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Applica in situazioni diverse le conoscenze fondamentali relative al lessico, alla morfologia, all’organizzazione logico-sintattica della frase semplice e complessa, ai connettivi testuali; utilizza le conoscenze metalinguistiche per comprendere con maggior precisione i significati dei testi e per correggere i propri scrit</a:t>
            </a:r>
            <a:r>
              <a:rPr lang="it-IT" sz="1000" b="0" strike="noStrike" spc="-1">
                <a:solidFill>
                  <a:srgbClr val="00664D"/>
                </a:solidFill>
                <a:latin typeface="Comic Sans MS"/>
                <a:ea typeface="Comic Sans MS"/>
              </a:rPr>
              <a:t>ti.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1" u="sng" strike="noStrike" spc="-1">
                <a:solidFill>
                  <a:srgbClr val="00664D"/>
                </a:solidFill>
                <a:uFillTx/>
                <a:latin typeface="Calibri"/>
                <a:ea typeface="Calibri"/>
              </a:rPr>
              <a:t>competenza specifica 6: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I. Comprende le caratteristiche fondamentali dei principi e delle regole della Costituzione italiana e delle istituzioni internazionali, promuovendo i principi di legalità e applicando le regole di comportamento per il rispetto di sè, dell’altro e dell’ambiente.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</p:txBody>
      </p:sp>
      <p:sp>
        <p:nvSpPr>
          <p:cNvPr id="207" name="CustomShape 18"/>
          <p:cNvSpPr/>
          <p:nvPr/>
        </p:nvSpPr>
        <p:spPr>
          <a:xfrm>
            <a:off x="9580680" y="1031760"/>
            <a:ext cx="142200" cy="575640"/>
          </a:xfrm>
          <a:prstGeom prst="rightBrace">
            <a:avLst>
              <a:gd name="adj1" fmla="val 8333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19"/>
          <p:cNvSpPr/>
          <p:nvPr/>
        </p:nvSpPr>
        <p:spPr>
          <a:xfrm>
            <a:off x="9737640" y="1200240"/>
            <a:ext cx="304236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Discipline concorrenti</a:t>
            </a: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endParaRPr lang="it-IT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it-IT" sz="1100" b="1" strike="noStrike" spc="-1">
                <a:solidFill>
                  <a:srgbClr val="000000"/>
                </a:solidFill>
                <a:latin typeface="Calibri"/>
                <a:ea typeface="Calibri"/>
              </a:rPr>
              <a:t>inglese e francese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09" name="CustomShape 20"/>
          <p:cNvSpPr/>
          <p:nvPr/>
        </p:nvSpPr>
        <p:spPr>
          <a:xfrm>
            <a:off x="7840800" y="254160"/>
            <a:ext cx="185040" cy="993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21"/>
          <p:cNvSpPr/>
          <p:nvPr/>
        </p:nvSpPr>
        <p:spPr>
          <a:xfrm>
            <a:off x="136440" y="2598840"/>
            <a:ext cx="3977640" cy="5338080"/>
          </a:xfrm>
          <a:prstGeom prst="rect">
            <a:avLst/>
          </a:prstGeom>
          <a:noFill/>
          <a:ln w="9360">
            <a:solidFill>
              <a:srgbClr val="FFFF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93000"/>
              </a:lnSpc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strike="noStrike" spc="-1">
                <a:solidFill>
                  <a:srgbClr val="996600"/>
                </a:solidFill>
                <a:latin typeface="Calibri"/>
                <a:ea typeface="Calibri"/>
              </a:rPr>
              <a:t>competenza specifica 1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93000"/>
              </a:lnSpc>
              <a:buClr>
                <a:srgbClr val="9966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 Sa esprimere e comunicare agli altri emozioni, sentimenti, argomentazioni attraverso il linguaggio verbale che utilizza in differenti situazioni comunicative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competenza specifica 2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93000"/>
              </a:lnSpc>
              <a:buClr>
                <a:srgbClr val="9966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Si avvicina alla lingua scritta, esplora e sperimenta prime forme di comunicazione attraverso la scrittura, incontrando anche le tecnologie digitali e i nuovi media..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competenza specifica 3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93000"/>
              </a:lnSpc>
              <a:buClr>
                <a:srgbClr val="9966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Sperimenta rime, filastrocche, drammatizzazioni; inventa nuove parole, cerca somiglianze e analogie tra i suoni e i significati.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competenza specifica </a:t>
            </a:r>
            <a:r>
              <a:rPr lang="it-IT" sz="1000" b="1" strike="noStrike" spc="-1">
                <a:solidFill>
                  <a:srgbClr val="996600"/>
                </a:solidFill>
                <a:latin typeface="Calibri"/>
                <a:ea typeface="Calibri"/>
              </a:rPr>
              <a:t>4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93000"/>
              </a:lnSpc>
              <a:buClr>
                <a:srgbClr val="996600"/>
              </a:buClr>
              <a:buFont typeface="Times New Roman"/>
              <a:buAutoNum type="romanUcPeriod"/>
            </a:pPr>
            <a:r>
              <a:rPr lang="it-IT" sz="1000" b="1" strike="noStrike" spc="-1">
                <a:solidFill>
                  <a:srgbClr val="996600"/>
                </a:solidFill>
                <a:latin typeface="Calibri"/>
                <a:ea typeface="Calibri"/>
              </a:rPr>
              <a:t> </a:t>
            </a: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Ragiona sulla lingua, scopre la presenza di lingue diverse, riconosce e sperimenta la pluralità dei linguaggi, si misura con la creatività e la fantasia. 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competenza specifica </a:t>
            </a:r>
            <a:r>
              <a:rPr lang="it-IT" sz="1000" b="0" u="sng" strike="noStrike" spc="-1">
                <a:solidFill>
                  <a:srgbClr val="996600"/>
                </a:solidFill>
                <a:uFillTx/>
                <a:latin typeface="Calibri"/>
                <a:ea typeface="Calibri"/>
              </a:rPr>
              <a:t>5  </a:t>
            </a:r>
            <a:endParaRPr lang="it-IT" sz="1000" b="0" strike="noStrike" spc="-1">
              <a:latin typeface="Arial"/>
            </a:endParaRPr>
          </a:p>
          <a:p>
            <a:pPr marL="216000" indent="-62640">
              <a:lnSpc>
                <a:spcPct val="93000"/>
              </a:lnSpc>
              <a:buClr>
                <a:srgbClr val="9966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Il bambino usa la lingua italiana, arricchisce e   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         precisa il proprio lessico, comprende parole e discorsi, fa 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         ipotesi sui significati.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I.competenza specifica 6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  il bambino conosce alcuni diritti e le prime norme riguardanti le leggi 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0" strike="noStrike" spc="-1">
                <a:solidFill>
                  <a:srgbClr val="996600"/>
                </a:solidFill>
                <a:latin typeface="Calibri"/>
                <a:ea typeface="Calibri"/>
              </a:rPr>
              <a:t>  sulla costituzione e sui diritti dell’infanzia.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100" b="0" strike="noStrike" spc="-1">
                <a:solidFill>
                  <a:srgbClr val="996600"/>
                </a:solidFill>
                <a:latin typeface="Calibri"/>
                <a:ea typeface="Calibri"/>
              </a:rPr>
              <a:t>. 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100" b="0" strike="noStrike" spc="-1">
              <a:latin typeface="Arial"/>
            </a:endParaRPr>
          </a:p>
        </p:txBody>
      </p:sp>
      <p:sp>
        <p:nvSpPr>
          <p:cNvPr id="211" name="CustomShape 22"/>
          <p:cNvSpPr/>
          <p:nvPr/>
        </p:nvSpPr>
        <p:spPr>
          <a:xfrm>
            <a:off x="4181400" y="2682720"/>
            <a:ext cx="4139640" cy="75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93000"/>
              </a:lnSpc>
            </a:pPr>
            <a:endParaRPr lang="it-IT" sz="18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2060"/>
                </a:solidFill>
                <a:uFillTx/>
                <a:latin typeface="Arial"/>
                <a:ea typeface="Arial"/>
              </a:rPr>
              <a:t>competenza specifica 1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L’allievo partecipa a scambi comunicativi ( conversazione,  discussione di classe o di gruppo) con compagni e insegnanti rispettando il turno e formulando messaggi chiari e pertinenti, in un registro il più possibile adeguato alla situazione. 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Ascolta e comprende testi orali “diretti” o ”trasmessi” dai media cogliendone il senso, le informazioni,principali e lo scopo.</a:t>
            </a:r>
            <a:endParaRPr lang="it-IT" sz="10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100" b="1" strike="noStrike" spc="-1">
                <a:solidFill>
                  <a:srgbClr val="16165D"/>
                </a:solidFill>
                <a:latin typeface="Comic Sans MS"/>
                <a:ea typeface="Comic Sans MS"/>
              </a:rPr>
              <a:t>  </a:t>
            </a:r>
            <a:r>
              <a:rPr lang="it-IT" sz="1000" b="1" u="sng" strike="noStrike" spc="-1">
                <a:solidFill>
                  <a:srgbClr val="002060"/>
                </a:solidFill>
                <a:uFillTx/>
                <a:latin typeface="Arial"/>
                <a:ea typeface="Arial"/>
              </a:rPr>
              <a:t>competenza specifica 2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Legge e comprende testi di vario tipo, continui e non continui, ne individua il senso globale e le informazioni principali, utilizzando strategie di lettura adeguate agli scopi.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Utilizza abilità funzionali allo studio:individua nei testi scritti informazioni utili per l’apprendimento di un argomento dato e le mette in relazione; le sintetizza, in funzione anche dell’esposizione orale; acquisisce un primo nucleo di terminologia specifica. 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Legge testi di vario genere facenti parte della letteratura per l’infanzia, sia a voce alta sia in lettura silenziosa e autonoma e formula su di essi giudizi personali.   </a:t>
            </a:r>
            <a:endParaRPr lang="it-IT" sz="10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2060"/>
                </a:solidFill>
                <a:uFillTx/>
                <a:latin typeface="Arial"/>
                <a:ea typeface="Arial"/>
              </a:rPr>
              <a:t>competenza specifica 3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Scrive testi corretti nell’ortografia, chiari e coerenti, legati all’esperienza e alle diverse occasioni di scrittura che la scuola offre;rielabora testi parafrasandoli, completandoli, trasformandoli.</a:t>
            </a:r>
            <a:endParaRPr lang="it-IT" sz="10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it-IT" sz="1000" b="1" strike="noStrike" spc="-1">
                <a:solidFill>
                  <a:srgbClr val="002060"/>
                </a:solidFill>
                <a:latin typeface="Calibri"/>
                <a:ea typeface="Calibri"/>
              </a:rPr>
              <a:t>   </a:t>
            </a:r>
            <a:r>
              <a:rPr lang="it-IT" sz="1000" b="1" u="sng" strike="noStrike" spc="-1">
                <a:solidFill>
                  <a:srgbClr val="002060"/>
                </a:solidFill>
                <a:uFillTx/>
                <a:latin typeface="Calibri"/>
                <a:ea typeface="Calibri"/>
              </a:rPr>
              <a:t>competenza specifica 4</a:t>
            </a:r>
            <a:endParaRPr lang="it-IT" sz="1000" b="0" strike="noStrike" spc="-1">
              <a:latin typeface="Arial"/>
            </a:endParaRPr>
          </a:p>
          <a:p>
            <a:pPr marL="179280" indent="-178560">
              <a:lnSpc>
                <a:spcPct val="93000"/>
              </a:lnSpc>
              <a:buClr>
                <a:srgbClr val="0000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Capisce e utilizza nell’uso orale e scritto i vocaboli fondamentali e quelli di alto uso; capisce e utilizza i più frequenti termini specifici legati alle discipline di studio.</a:t>
            </a:r>
            <a:endParaRPr lang="it-IT" sz="1000" b="0" strike="noStrike" spc="-1">
              <a:latin typeface="Arial"/>
            </a:endParaRPr>
          </a:p>
          <a:p>
            <a:pPr marL="179280" indent="-178560">
              <a:lnSpc>
                <a:spcPct val="93000"/>
              </a:lnSpc>
              <a:buClr>
                <a:srgbClr val="0000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Riflette sui testi propri e altrui per cogliere regolarità morfosintattiche e caratteristiche del lessico; riconosce che le diverse scelte linguistiche sono correlate alla varietà di situazioni comunicative.</a:t>
            </a:r>
            <a:endParaRPr lang="it-IT" sz="1000" b="0" strike="noStrike" spc="-1">
              <a:latin typeface="Arial"/>
            </a:endParaRPr>
          </a:p>
          <a:p>
            <a:pPr marL="179280" indent="-178560">
              <a:lnSpc>
                <a:spcPct val="93000"/>
              </a:lnSpc>
              <a:buClr>
                <a:srgbClr val="0000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 E’ consapevole che nella comunicazione sono usate varietà diverse di lingua e lingue differenti (plurilinguismo).</a:t>
            </a:r>
            <a:endParaRPr lang="it-IT" sz="1000" b="0" strike="noStrike" spc="-1">
              <a:latin typeface="Arial"/>
            </a:endParaRPr>
          </a:p>
          <a:p>
            <a:pPr algn="just">
              <a:lnSpc>
                <a:spcPct val="93000"/>
              </a:lnSpc>
            </a:pPr>
            <a:r>
              <a:rPr lang="it-IT" sz="1000" b="1" strike="noStrike" spc="-1">
                <a:solidFill>
                  <a:srgbClr val="002060"/>
                </a:solidFill>
                <a:latin typeface="Calibri"/>
                <a:ea typeface="Calibri"/>
              </a:rPr>
              <a:t>   </a:t>
            </a:r>
            <a:r>
              <a:rPr lang="it-IT" sz="1000" b="1" u="sng" strike="noStrike" spc="-1">
                <a:solidFill>
                  <a:srgbClr val="002060"/>
                </a:solidFill>
                <a:uFillTx/>
                <a:latin typeface="Calibri"/>
                <a:ea typeface="Calibri"/>
              </a:rPr>
              <a:t> competenza specifica 5</a:t>
            </a:r>
            <a:endParaRPr lang="it-IT" sz="1000" b="0" strike="noStrike" spc="-1">
              <a:latin typeface="Arial"/>
            </a:endParaRPr>
          </a:p>
          <a:p>
            <a:pPr marL="179280" indent="-178560" algn="just">
              <a:lnSpc>
                <a:spcPct val="93000"/>
              </a:lnSpc>
              <a:buClr>
                <a:srgbClr val="16165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Padroneggia e applica in situazioni diverse le conoscenze fondamentali relative all’organizzazione logico-sintattica della  frase semplice, alle parti del discorso (o categorie lessicali) e ai principali connettivi</a:t>
            </a:r>
            <a:endParaRPr lang="it-IT" sz="1000" b="0" strike="noStrike" spc="-1">
              <a:latin typeface="Arial"/>
            </a:endParaRPr>
          </a:p>
          <a:p>
            <a:pPr marL="177840" algn="just">
              <a:lnSpc>
                <a:spcPct val="93000"/>
              </a:lnSpc>
            </a:pPr>
            <a:r>
              <a:rPr lang="it-IT" sz="1000" b="1" u="sng" strike="noStrike" spc="-1">
                <a:solidFill>
                  <a:srgbClr val="002060"/>
                </a:solidFill>
                <a:uFillTx/>
                <a:latin typeface="Calibri"/>
                <a:ea typeface="Calibri"/>
              </a:rPr>
              <a:t>  competenza specifica 6</a:t>
            </a:r>
            <a:endParaRPr lang="it-IT" sz="1000" b="0" strike="noStrike" spc="-1">
              <a:latin typeface="Arial"/>
            </a:endParaRPr>
          </a:p>
          <a:p>
            <a:pPr marL="177840" algn="just">
              <a:lnSpc>
                <a:spcPct val="93000"/>
              </a:lnSpc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I.Conosce, comprende e applica le regole di comportamento per il rispetto del sè e dell’altro e la tutela dell’ambiente.</a:t>
            </a:r>
            <a:endParaRPr lang="it-IT" sz="1000" b="0" strike="noStrike" spc="-1">
              <a:latin typeface="Arial"/>
            </a:endParaRPr>
          </a:p>
          <a:p>
            <a:pPr marL="177840">
              <a:lnSpc>
                <a:spcPct val="102000"/>
              </a:lnSpc>
            </a:pPr>
            <a:r>
              <a:rPr lang="it-IT" sz="1000" b="0" strike="noStrike" spc="-1">
                <a:solidFill>
                  <a:srgbClr val="002060"/>
                </a:solidFill>
                <a:latin typeface="Arial"/>
                <a:ea typeface="Arial"/>
              </a:rPr>
              <a:t>II.   Conosce  i principi fondamentali della Costituzione e della Carta dei diritti      umani, ne comprende l’importanza e promuove i principi di legalità.</a:t>
            </a:r>
            <a:endParaRPr lang="it-IT" sz="1000" b="0" strike="noStrike" spc="-1">
              <a:latin typeface="Arial"/>
            </a:endParaRPr>
          </a:p>
          <a:p>
            <a:pPr marL="177840" algn="just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177840" algn="just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17784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176040" y="31680"/>
            <a:ext cx="12662640" cy="370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2871720" y="62388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560">
            <a:solidFill>
              <a:srgbClr val="FFFF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3"/>
          <p:cNvSpPr/>
          <p:nvPr/>
        </p:nvSpPr>
        <p:spPr>
          <a:xfrm>
            <a:off x="4181400" y="528480"/>
            <a:ext cx="5357160" cy="370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Campo di esperienza: IL DISCORSO E LE PAROLE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324000" y="906480"/>
            <a:ext cx="2302920" cy="43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Primaria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216" name="CustomShape 5"/>
          <p:cNvSpPr/>
          <p:nvPr/>
        </p:nvSpPr>
        <p:spPr>
          <a:xfrm>
            <a:off x="2871720" y="105552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6"/>
          <p:cNvSpPr/>
          <p:nvPr/>
        </p:nvSpPr>
        <p:spPr>
          <a:xfrm>
            <a:off x="4181400" y="912960"/>
            <a:ext cx="5469840" cy="553320"/>
          </a:xfrm>
          <a:prstGeom prst="rect">
            <a:avLst/>
          </a:prstGeom>
          <a:solidFill>
            <a:srgbClr val="4F81BD"/>
          </a:solidFill>
          <a:ln w="93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Disciplina di riferimento: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ITALIANO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</p:txBody>
      </p:sp>
      <p:sp>
        <p:nvSpPr>
          <p:cNvPr id="218" name="CustomShape 7"/>
          <p:cNvSpPr/>
          <p:nvPr/>
        </p:nvSpPr>
        <p:spPr>
          <a:xfrm>
            <a:off x="279360" y="1344600"/>
            <a:ext cx="2972520" cy="40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Sec. di I grado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2871720" y="1487520"/>
            <a:ext cx="502560" cy="2008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5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9"/>
          <p:cNvSpPr/>
          <p:nvPr/>
        </p:nvSpPr>
        <p:spPr>
          <a:xfrm>
            <a:off x="4181400" y="1344600"/>
            <a:ext cx="5469840" cy="370800"/>
          </a:xfrm>
          <a:prstGeom prst="rect">
            <a:avLst/>
          </a:prstGeom>
          <a:solidFill>
            <a:srgbClr val="00B050"/>
          </a:solidFill>
          <a:ln w="93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Disciplina di riferimento: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ITALIANO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176040" y="1731960"/>
            <a:ext cx="12522960" cy="38664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700" b="1" strike="noStrike" spc="-1">
                <a:solidFill>
                  <a:srgbClr val="000000"/>
                </a:solidFill>
                <a:latin typeface="Calibri"/>
                <a:ea typeface="Calibri"/>
              </a:rPr>
              <a:t>Evidenze e compiti significativi trasversali alle competenze da raggiungere </a:t>
            </a:r>
            <a:endParaRPr lang="it-IT" sz="1700" b="0" strike="noStrike" spc="-1">
              <a:latin typeface="Arial"/>
            </a:endParaRPr>
          </a:p>
        </p:txBody>
      </p:sp>
      <p:sp>
        <p:nvSpPr>
          <p:cNvPr id="222" name="CustomShape 11"/>
          <p:cNvSpPr/>
          <p:nvPr/>
        </p:nvSpPr>
        <p:spPr>
          <a:xfrm>
            <a:off x="176040" y="2114640"/>
            <a:ext cx="4114080" cy="3261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        </a:t>
            </a: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INDICATORI DELLE COMPETENZE DELLA  SC. DELL’INFANZIA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23" name="CustomShape 12"/>
          <p:cNvSpPr/>
          <p:nvPr/>
        </p:nvSpPr>
        <p:spPr>
          <a:xfrm>
            <a:off x="4281480" y="2114640"/>
            <a:ext cx="3913920" cy="28044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INDICATORI DELLE COMPETENZE DELLA SC. PRIMARIA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24" name="CustomShape 13"/>
          <p:cNvSpPr/>
          <p:nvPr/>
        </p:nvSpPr>
        <p:spPr>
          <a:xfrm>
            <a:off x="8199360" y="2130480"/>
            <a:ext cx="4500000" cy="280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INDICATORI DELLE COMPETENZE DELLA SC. SEC DI  I  GRADO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25" name="CustomShape 14"/>
          <p:cNvSpPr/>
          <p:nvPr/>
        </p:nvSpPr>
        <p:spPr>
          <a:xfrm>
            <a:off x="855720" y="5808600"/>
            <a:ext cx="3324960" cy="5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15"/>
          <p:cNvSpPr/>
          <p:nvPr/>
        </p:nvSpPr>
        <p:spPr>
          <a:xfrm>
            <a:off x="4251240" y="2401920"/>
            <a:ext cx="3947400" cy="6788880"/>
          </a:xfrm>
          <a:prstGeom prst="rect">
            <a:avLst/>
          </a:prstGeom>
          <a:noFill/>
          <a:ln w="2844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16"/>
          <p:cNvSpPr/>
          <p:nvPr/>
        </p:nvSpPr>
        <p:spPr>
          <a:xfrm>
            <a:off x="8269200" y="2470320"/>
            <a:ext cx="4500000" cy="7016040"/>
          </a:xfrm>
          <a:prstGeom prst="rect">
            <a:avLst/>
          </a:prstGeom>
          <a:noFill/>
          <a:ln w="2844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marL="284040" indent="-283320" algn="just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Ascolta e comprende testi di vario tipo "diretti" e "trasmessi" dai media, riferendone il significato ed esprimendo valutazioni e giudizi..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Legge testi di vario genere e tipologia, esprimendo giudizi e ricavandone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 informazioni.</a:t>
            </a:r>
            <a:endParaRPr lang="it-IT" sz="1000" b="0" strike="noStrike" spc="-1">
              <a:latin typeface="Arial"/>
            </a:endParaRPr>
          </a:p>
          <a:p>
            <a:pPr marL="284040" indent="-283320" algn="just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 startAt="3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Interagisce in modo efficace in diverse situazioni comunicative, rispettando</a:t>
            </a:r>
            <a:endParaRPr lang="it-IT" sz="1000" b="0" strike="noStrike" spc="-1">
              <a:latin typeface="Arial"/>
            </a:endParaRPr>
          </a:p>
          <a:p>
            <a:pPr marL="284040" indent="-283320" algn="just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gli interlocutori, le regole della conversazione e osservando un registro</a:t>
            </a:r>
            <a:endParaRPr lang="it-IT" sz="1000" b="0" strike="noStrike" spc="-1">
              <a:latin typeface="Arial"/>
            </a:endParaRPr>
          </a:p>
          <a:p>
            <a:pPr marL="284040" indent="-283320" algn="just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adeguato al contesto e ai destinatari.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Espone oralmente all’insegnante e ai compagni argomenti di studio e di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ricerca, anche avvalendosi di supporti specifici (schemi, mappe,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presentazioni al computer, ecc.).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664D"/>
              </a:buClr>
              <a:buFont typeface="Calibri"/>
              <a:buChar char="•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Scrive correttamente testi di tipo diverso (narrativo, descrittivo, espositivo,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regolativo, argomentativo) adeguati a situazione, argomento, scopo,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destinatario.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664D"/>
              </a:buClr>
              <a:buFont typeface="Calibri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Produce testi multimediali, utilizzando l’accostamento dei linguaggi verbali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con quelli iconici e sonori.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664D"/>
              </a:buClr>
              <a:buFont typeface="Calibri"/>
              <a:buChar char="•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Padroneggia e applica in situazioni diverse le conoscenze fondamentali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relative al  lessico, alla morfologia, alla sintassi.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a.     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Osservare ed analizzare comunicazioni tra interlocutori diversi rilevando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contesto, scopo, destinatario della comunicazione e registro utilizzato e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farne oggetto di spiegazione, argomentando su tesi conformi  al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proprio pensiero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b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.    Analizzare testi comunicativi particolari: come il testo pubblicitario ,il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notiziario, il quotidiano  e rilevarne le caratteristiche lessicali, di struttura, di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organizzazione; produrne a propria volta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c.   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Effettuare comunicazioni verbali e/o scritte, in contesti significativi scolastici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ed extrascolastici, ad esempio: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 visite a istituzioni, interviste a persone;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spiegazioni effettuate in pubblico, esposizioni; relazioni su un compito svolto,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un evento, ecc.;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dare ed eseguire istruzioni;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narrare, recitare testi in contesti significativi (spettacoli, letture pubbliche,  …)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</a:t>
            </a: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d.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Individuare, selezionare e riferire informazioni da testi diversi continui e non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continui e organizzarli in sintesi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e.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Produrre testi per diversi scopi comunicativi, anche utilizzando a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complemento canali e supporti diversi (musica, immagini, tecnologie), col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- supporto dell’insegnante: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narrazioni di genere diverso, poesie, testi argomentativi, relazioni, ecc..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regolamenti;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- lettere non formali e formali per scopi diversi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 f.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Redigere, nell’ambito di compiti più ampi, schede ed opuscoli  informativi 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</p:txBody>
      </p:sp>
      <p:sp>
        <p:nvSpPr>
          <p:cNvPr id="228" name="CustomShape 17"/>
          <p:cNvSpPr/>
          <p:nvPr/>
        </p:nvSpPr>
        <p:spPr>
          <a:xfrm>
            <a:off x="9580680" y="1031760"/>
            <a:ext cx="142200" cy="575640"/>
          </a:xfrm>
          <a:prstGeom prst="rightBrace">
            <a:avLst>
              <a:gd name="adj1" fmla="val 8333"/>
              <a:gd name="adj2" fmla="val 50000"/>
            </a:avLst>
          </a:prstGeom>
          <a:noFill/>
          <a:ln w="158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18"/>
          <p:cNvSpPr/>
          <p:nvPr/>
        </p:nvSpPr>
        <p:spPr>
          <a:xfrm>
            <a:off x="9723600" y="1055520"/>
            <a:ext cx="2231280" cy="55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Discipline concorrenti</a:t>
            </a:r>
            <a:r>
              <a:rPr lang="it-IT" sz="1600" b="0" strike="noStrike" spc="-1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endParaRPr lang="it-IT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TUTTE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30" name="CustomShape 19"/>
          <p:cNvSpPr/>
          <p:nvPr/>
        </p:nvSpPr>
        <p:spPr>
          <a:xfrm>
            <a:off x="136440" y="2470320"/>
            <a:ext cx="4114080" cy="5006160"/>
          </a:xfrm>
          <a:prstGeom prst="rect">
            <a:avLst/>
          </a:prstGeom>
          <a:noFill/>
          <a:ln w="9360">
            <a:solidFill>
              <a:srgbClr val="FFFF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84040" indent="-283320">
              <a:lnSpc>
                <a:spcPct val="93000"/>
              </a:lnSpc>
              <a:buClr>
                <a:srgbClr val="00664D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Si esprime in modo comprensibile e strutturato per comunicare i propri pensieri, vissuti, bisogni, esperienze 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II.      Ascolta le comunicazioni altrui intervenendo in modo appropriato.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  <a:buClr>
                <a:srgbClr val="00664D"/>
              </a:buClr>
              <a:buFont typeface="Times New Roman"/>
              <a:buAutoNum type="romanUcPeriod" startAt="3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Riferisce il contenuto generale di comunicazioni ascoltate, di testi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narrati, di contenuti audiovisivi visti.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IV.     Esegue correttamente consegne seguendo istruzioni.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V.      Inventa semplici narrazioni a scopo di gioco o di racconto.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  <a:buClr>
                <a:srgbClr val="00664D"/>
              </a:buClr>
              <a:buFont typeface="Times New Roman"/>
              <a:buAutoNum type="romanUcPeriod" startAt="6"/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Realizza semplici esperienze di scrittura; scrive il proprio nome, copia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    parole a corredo di disegni, ecc.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VII      Usa il linguaggio verbale per progettare attività e definirne regole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a.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Inventare una storia, illustrarla e drammatizzarla.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b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.Riassumere in una serie di sequenze illustrate  un testo letto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dall’insegnante e  drammatizzarlo.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c.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Ricostruire verbalmente le fasi di un gioco, di un’esperienza realizzata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(es. semplice esperimento) e illustrarne le sequenze.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d.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Costruire brevi e semplici filastrocche in rima.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e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. Mediante una discussione di gruppo ,  ricostruire le azioni dei protagonisti e individuare i sentimenti da essi vissuti nelle fasi salienti di una  storia narrata.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f.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A partire da immagini di persone o personaggi di fumetti che illustrano espressioni di sentimenti e stati d’animo, individuare i sentimenti espressi e ipotizzare situazioni che li causano.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1" strike="noStrike" spc="-1">
                <a:solidFill>
                  <a:srgbClr val="00664D"/>
                </a:solidFill>
                <a:latin typeface="Calibri"/>
                <a:ea typeface="Calibri"/>
              </a:rPr>
              <a:t>g. </a:t>
            </a: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Esprimere semplici valutazioni sulle ragioni che hanno mosso le azioni dei diversi protagonisti di un avvenimento accaduto o di un fatto narrato o letto, sostenendo le tesi dell’uno o dell’altro con semplici argomentazioni.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H. Mediante una conversazione in  circle.time invitare i bambini a riflettere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sui temi dei diritti e doveri, registrare le risposte e creare due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r>
              <a:rPr lang="it-IT" sz="1000" b="0" strike="noStrike" spc="-1">
                <a:solidFill>
                  <a:srgbClr val="00664D"/>
                </a:solidFill>
                <a:latin typeface="Calibri"/>
                <a:ea typeface="Calibri"/>
              </a:rPr>
              <a:t>      cartelloni con le risposte dei bambini e le loro rappresentazioni grafiche.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93000"/>
              </a:lnSpc>
            </a:pPr>
            <a:endParaRPr lang="it-IT" sz="1000" b="0" strike="noStrike" spc="-1">
              <a:latin typeface="Arial"/>
            </a:endParaRPr>
          </a:p>
        </p:txBody>
      </p:sp>
      <p:sp>
        <p:nvSpPr>
          <p:cNvPr id="231" name="CustomShape 20"/>
          <p:cNvSpPr/>
          <p:nvPr/>
        </p:nvSpPr>
        <p:spPr>
          <a:xfrm>
            <a:off x="8199360" y="5229360"/>
            <a:ext cx="4463280" cy="280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PROPOSTE DI COMPITI SIGNIFICATIVI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32" name="CustomShape 21"/>
          <p:cNvSpPr/>
          <p:nvPr/>
        </p:nvSpPr>
        <p:spPr>
          <a:xfrm>
            <a:off x="136440" y="4079880"/>
            <a:ext cx="4114080" cy="2804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PROPOSTE DI COMPITI SIGNIFICATIVI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33" name="CustomShape 22"/>
          <p:cNvSpPr/>
          <p:nvPr/>
        </p:nvSpPr>
        <p:spPr>
          <a:xfrm>
            <a:off x="4251240" y="2444760"/>
            <a:ext cx="3911040" cy="633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84040" indent="-283320">
              <a:lnSpc>
                <a:spcPct val="100000"/>
              </a:lnSpc>
              <a:buClr>
                <a:srgbClr val="000000"/>
              </a:buClr>
              <a:buFont typeface="Times New Roman"/>
              <a:buAutoNum type="romanUcPeriod"/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Ascolta e comprende testi di vario tipo "diretti" e "trasmessi" dai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 media, riferendone il significato 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0000"/>
              </a:buClr>
              <a:buFont typeface="Times New Roman"/>
              <a:buAutoNum type="romanUcPeriod" startAt="2"/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Legge testi di vario genere e tipologia, ricavandone  informazioni.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III.     Espone oralmente all’insegnante e ai compagni argomenti di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 studio e di  ricerca, anche avvalendosi di supporti specifici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 (schemi, mappe, presentazioni al computer, ecc.).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IV.     Scrive correttamente testi di tipo diverso  adeguati a situazione,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argomento, scopo,  destinatario.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V.      Produce testi multimediali, utilizzando l’accostamento dei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  linguaggi verbali  con quelli iconici e sonori.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VI.     Padroneggia e applica in situazioni diverse le conoscenze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 fondamentali relative al  lessico, alla morfologia, alla sintassi.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VII. Interagisce in modo efficace in diverse situazioni comunicative,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 rispettando gli interlocutori, le regole della conversazione e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osservando un registro  adeguato al contesto e ai destinatari.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  <a:buClr>
                <a:srgbClr val="000000"/>
              </a:buClr>
              <a:buFont typeface="Times New Roman"/>
              <a:buAutoNum type="alphaLcPeriod"/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Osservare ed analizzare comunicazioni tra interlocutori diversi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rilevando contesto, scopo, destinatario della comunicazione e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registro utilizzato.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b.    Analizzare testi comunicativi di vario tipo e rilevarne le   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caratteristiche lessicali, di struttura, di  organizzazione; produrne a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propria volta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c.    Effettuare comunicazioni verbali e/o scritte, in contesti significativi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 scolastici ed extrascolastici, ad esempio: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 visite, interviste a persone;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spiegazioni, esposizioni; relazioni su un compito svolto,  un evento;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dare ed eseguire istruzioni;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narrare, recitare testi in contesti significativi (spettacoli letture,  …)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d. Individuare, selezionare e riferire informazioni da testi diversi   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continui e non continui e organizzarli in sintesi;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e.  Produrre testi per diversi scopi comunicativi, anche utilizzando a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complemento canali e supporti diversi (musica, immagini,   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tecnologie), col  supporto dell’insegnante: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testi di vario tipo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regolamenti;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- lettere non formali e formali per scopi diversi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f. Redigere, nell’ambito di compiti più ampi, schede ed opuscoli     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r>
              <a:rPr lang="it-IT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t>     informativi .</a:t>
            </a:r>
            <a:endParaRPr lang="it-IT" sz="1000" b="0" strike="noStrike" spc="-1">
              <a:latin typeface="Arial"/>
            </a:endParaRPr>
          </a:p>
          <a:p>
            <a:pPr marL="284040" indent="-283320">
              <a:lnSpc>
                <a:spcPct val="100000"/>
              </a:lnSpc>
            </a:pPr>
            <a:endParaRPr lang="it-IT" sz="1000" b="0" strike="noStrike" spc="-1">
              <a:latin typeface="Arial"/>
            </a:endParaRPr>
          </a:p>
        </p:txBody>
      </p:sp>
      <p:sp>
        <p:nvSpPr>
          <p:cNvPr id="234" name="CustomShape 23"/>
          <p:cNvSpPr/>
          <p:nvPr/>
        </p:nvSpPr>
        <p:spPr>
          <a:xfrm>
            <a:off x="4281480" y="4946760"/>
            <a:ext cx="3913920" cy="280440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 algn="ctr">
              <a:lnSpc>
                <a:spcPct val="100000"/>
              </a:lnSpc>
            </a:pPr>
            <a:r>
              <a:rPr lang="it-IT" sz="1000" b="1" strike="noStrike" spc="-1">
                <a:solidFill>
                  <a:srgbClr val="000000"/>
                </a:solidFill>
                <a:latin typeface="Calibri"/>
                <a:ea typeface="Calibri"/>
              </a:rPr>
              <a:t>PROPOSTE DI COMPITI SIGNIFICATIVI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35" name="CustomShape 24"/>
          <p:cNvSpPr/>
          <p:nvPr/>
        </p:nvSpPr>
        <p:spPr>
          <a:xfrm>
            <a:off x="395280" y="528480"/>
            <a:ext cx="2164680" cy="39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Scuola dell’Infanzia</a:t>
            </a: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" name="Table 1"/>
          <p:cNvGraphicFramePr/>
          <p:nvPr/>
        </p:nvGraphicFramePr>
        <p:xfrm>
          <a:off x="639720" y="376200"/>
          <a:ext cx="11596320" cy="9729022"/>
        </p:xfrm>
        <a:graphic>
          <a:graphicData uri="http://schemas.openxmlformats.org/drawingml/2006/table">
            <a:tbl>
              <a:tblPr/>
              <a:tblGrid>
                <a:gridCol w="1288800"/>
                <a:gridCol w="2574720"/>
                <a:gridCol w="2577960"/>
                <a:gridCol w="2577960"/>
                <a:gridCol w="2576880"/>
              </a:tblGrid>
              <a:tr h="82188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02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6543720">
                <a:tc row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2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padroneggiare gli strumenti espressivi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indispensabili per gestire l'interazione comunicativa verbale in vari contesti.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1a</a:t>
                      </a: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. Riconoscere e denominare oggetti,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ambienti e persone nella scuola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1b</a:t>
                      </a: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. Acquisire la corretta pronunzia dei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principali fonemi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1.c</a:t>
                      </a: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Elaborare e condividere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 conoscenze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1.d</a:t>
                      </a: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Chiedere spiegazione ed esprimere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    bisogni, stati d’animo e sentimenti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1.a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Prendere la parola negli scambi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comunicativi (dialogo,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conversazione, discussione)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rispettando i turni di parola.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1.b 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Comprendere l’argomento e le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informazioni principali di discorsi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affrontati in classe.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1.c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Ascoltare testi di vario genere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mostrando di saperne cogliere il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senso globale e riesporli in modo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comprensibile a chi ascolta.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1d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e dare semplici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istruzioni su un gioco o un’attività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conosciuta.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1.e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Raccontare storie personali o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fantastiche rispettando l’ordine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cronologico ed esplicitando le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informazioni necessarie perché il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racconto sia chiaro per chi ascolta.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1.f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Ricostruire verbalmente le fasi di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un’esperienza vissuta a scuola o in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altri contesti.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1.a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Interagire in modo collaborativo in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una conversazione, in una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discussione, in un dialogo su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argomenti di esperienza diretta,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formulando domande, dando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risposte e fornendo spiegazioni ed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esempi.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1.b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il tema e le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informazioni essenziali di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un’esposizione; comprendere lo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scopo e l’argomento di messaggi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trasmessi dai media e formulare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domande precise e pertinenti di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spiegazione e di approfondimento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durante o dopo l’ascolto.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1.c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consegne e istruzioni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per l’esecuzione di attività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scolastiche ed extrascolastiche.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1.d Cogliere in una discussione le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posizioni espresse dai compagni ed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esprimere la propria opinione su un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argomento in modo chiaro 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 pertinente.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1.e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Raccontare esperienze personali 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storie inventate organizzando il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racconto in modo chiaro,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rispettando l’ordine cronologico 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logico e inserendo gli opportuni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elementi descrittivi e informativi.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1.f 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Organizzare un semplice discorso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orale su un tema affrontato in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     classe.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1.A  Ascoltare testi prodotti da altri, anche dai media, riconoscendone la fonte e individuando scopo, argomento, informazioni principali.   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1.B Essere capace di interagire e comprendere i punti chiave di una conversazione e/o di un testo.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1. G Comprendere consegne e istruzioni per l’esecuzione di attività scolastiche ed extrascolastiche.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1.D Imparare ad apprezzare la lingua come strumento attraverso il quale può esprimere stati d’animo e rielaborare esperienze.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 E  Raccontare esperienze personali o storie inventate organizzando il in modo chiaro, rispettando l’ordine cronologico e logico e inserendo gli elementi informativi e descrittivi.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1.F. Organizzare un   discorso orale su un tema affrontato in classe con un breve intervento preparato precedentemente o un argomento di studio utilizzando una scaletta. 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1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263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56520">
                        <a:lnSpc>
                          <a:spcPct val="83000"/>
                        </a:lnSpc>
                        <a:buClr>
                          <a:srgbClr val="996600"/>
                        </a:buClr>
                        <a:buFont typeface="Calibri"/>
                        <a:buChar char="-"/>
                      </a:pPr>
                      <a:r>
                        <a:rPr lang="it-IT" sz="9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Compiti nel gruppo.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16000" indent="-56520">
                        <a:lnSpc>
                          <a:spcPct val="87000"/>
                        </a:lnSpc>
                        <a:buClr>
                          <a:srgbClr val="996600"/>
                        </a:buClr>
                        <a:buFont typeface="Calibri"/>
                        <a:buChar char="-"/>
                      </a:pPr>
                      <a:r>
                        <a:rPr lang="it-IT" sz="9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Storie e poesie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Contesto, scopo, destinatario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della comunicazione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9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Elementi di base delle funzioni della lingua.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6165D"/>
                        </a:buClr>
                        <a:buFont typeface="Calibri"/>
                        <a:buChar char="-"/>
                      </a:pPr>
                      <a:r>
                        <a:rPr lang="it-IT" sz="9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Codici fondamentali della comunicazione 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  orale, verbale e non verbale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-- Elementi di base delle funzioni della lingua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 Contesto, scopo, destinatario della comunicazione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 marL="216000" indent="-5652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9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Codici fondamentali della comunicazione orale,   verbale e non verbale.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9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-- Modalità tecniche delle diverse forme di produzione scritta: riassunto, lettera, relazioni ecc.</a:t>
                      </a:r>
                      <a:endParaRPr lang="it-IT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7" name="CustomShape 2"/>
          <p:cNvSpPr/>
          <p:nvPr/>
        </p:nvSpPr>
        <p:spPr>
          <a:xfrm>
            <a:off x="208080" y="3000240"/>
            <a:ext cx="278640" cy="4474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19120" y="422424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CustomShape 4"/>
          <p:cNvSpPr/>
          <p:nvPr/>
        </p:nvSpPr>
        <p:spPr>
          <a:xfrm>
            <a:off x="279360" y="984240"/>
            <a:ext cx="1512000" cy="215280"/>
          </a:xfrm>
          <a:prstGeom prst="rightArrow">
            <a:avLst>
              <a:gd name="adj1" fmla="val 15173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5"/>
          <p:cNvSpPr/>
          <p:nvPr/>
        </p:nvSpPr>
        <p:spPr>
          <a:xfrm>
            <a:off x="279360" y="1055520"/>
            <a:ext cx="70560" cy="19440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6"/>
          <p:cNvSpPr/>
          <p:nvPr/>
        </p:nvSpPr>
        <p:spPr>
          <a:xfrm>
            <a:off x="279360" y="7321680"/>
            <a:ext cx="45360" cy="79128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7"/>
          <p:cNvSpPr/>
          <p:nvPr/>
        </p:nvSpPr>
        <p:spPr>
          <a:xfrm>
            <a:off x="279360" y="796932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8"/>
          <p:cNvSpPr/>
          <p:nvPr/>
        </p:nvSpPr>
        <p:spPr>
          <a:xfrm>
            <a:off x="487440" y="0"/>
            <a:ext cx="12313440" cy="370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 </a:t>
            </a:r>
            <a:r>
              <a:rPr lang="it-IT" sz="16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244" name="CustomShape 9"/>
          <p:cNvSpPr/>
          <p:nvPr/>
        </p:nvSpPr>
        <p:spPr>
          <a:xfrm>
            <a:off x="6643800" y="138240"/>
            <a:ext cx="186480" cy="975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CustomShape 10"/>
          <p:cNvSpPr/>
          <p:nvPr/>
        </p:nvSpPr>
        <p:spPr>
          <a:xfrm rot="10800000" flipH="1">
            <a:off x="1938600" y="11129400"/>
            <a:ext cx="720" cy="1526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" name="Table 1"/>
          <p:cNvGraphicFramePr/>
          <p:nvPr/>
        </p:nvGraphicFramePr>
        <p:xfrm>
          <a:off x="568440" y="0"/>
          <a:ext cx="12234600" cy="9625764"/>
        </p:xfrm>
        <a:graphic>
          <a:graphicData uri="http://schemas.openxmlformats.org/drawingml/2006/table">
            <a:tbl>
              <a:tblPr/>
              <a:tblGrid>
                <a:gridCol w="1358640"/>
                <a:gridCol w="2717640"/>
                <a:gridCol w="2720880"/>
                <a:gridCol w="2717640"/>
                <a:gridCol w="2719800"/>
              </a:tblGrid>
              <a:tr h="84744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BIENNIO FIN. SCUOLA PRIMARIA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633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662940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12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  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leggere, comprendere e interpretare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testi di vario tipo 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996600"/>
                        </a:buClr>
                        <a:buFont typeface="Times New Roman"/>
                        <a:buAutoNum type="arabicPlain" startAt="2"/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   a.  Saper riconoscere i segni e ricomporre le parole.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2  b. Saper associare parole e immagini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2  c. Cimentarsi con l’esplorazione della   lingua    scritta, anche attraverso le nuove tecnologie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19040" indent="179280" algn="just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 a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Padroneggiare la lettura strumentale sia nella modalità ad alta voce, curandone l’espressione, sia in quella silenziosa.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2.b Prevedere il contenuto di un testo semplice in base ad alcuni elementi come il titolo e le immagini; comprendere il significato di parole non note in base al testo.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2.c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Leggere testi (narrativi, descrittivi, informativi) cogliendo l’argomento di cui si parla e individuando le informazioni principali e le loro relazioni.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2.d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testi di tipo diverso,   in vista di scopi pratici, di intrattenimento e di svago.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419040" indent="179280"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2.a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Impiegare tecniche di lettura silenziosa e di lettura espressiva ad alta voce.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2.b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Usare, nella lettura di vari tipi di testo, opportune strategie per analizzare il contenuto; porsi domande all’inizio e durante la lettura del testo; cogliere indizi utili a risolvere i nodi della comprensione.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2.c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Sfruttare le informazioni della titolazione, delle immagini e delle didascalie per farsi un’idea del testo che si intende leggere.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2.d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Leggere e confrontare informazioni provenienti da testi diversi per farsi un’idea di un argomento, per trovare spunti a partire dai quali parlare o scrivere.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2.e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Ricercare informazioni in testi di diversa natura e provenienza ( grafici, mappe ecc.) per scopi pratici o conoscitivi.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2.f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Seguire istruzioni scritte per realizzare prodotti, per regolare comportamenti, per svolgere un’attività, per realizzare un procedimento.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2.g</a:t>
                      </a: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Leggere testi di vario genere, distinguendo l’invenzione letteraria dalla realtà e cogliendone il senso, le caratteristiche formali più evidenti, l’intenzione comunicativa dell’autore.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2. a impiegare tecniche di lettura espressiva ad alta voce.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2. b leggere e comprendere testi di varia lunghezza per trovare informazioni specifiche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96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3420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Protolettura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Parole dal mondo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- Parole contestualizzate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-</a:t>
                      </a: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Principi essenziali di organizzazione del discorso descrittivo, narrativo, espositivo,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informativo, regolativo.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-Strutture essenziali dei vari testi.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-Principi essenziali di organizzazione del discorso descrittivo, narrativo, espositivo,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informativo, regolativo.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-Strutture essenziali dei vari testi.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-Tecniche di lettura analitica, sintetica ed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   espressiva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7000"/>
                        </a:lnSpc>
                      </a:pPr>
                      <a:r>
                        <a:rPr lang="it-IT" sz="1000" b="0" strike="noStrike" spc="-1">
                          <a:solidFill>
                            <a:srgbClr val="16165D"/>
                          </a:solidFill>
                          <a:latin typeface="Calibri"/>
                          <a:ea typeface="Calibri"/>
                        </a:rPr>
                        <a:t>- Principali generi letterari, vicini all’esperienza dei bambini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Tecniche di lettura analitica e sintetica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Tecniche di lettura espressiva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7" name="CustomShape 2"/>
          <p:cNvSpPr/>
          <p:nvPr/>
        </p:nvSpPr>
        <p:spPr>
          <a:xfrm>
            <a:off x="208080" y="3000240"/>
            <a:ext cx="278640" cy="542052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48" name="CustomShape 3"/>
          <p:cNvSpPr/>
          <p:nvPr/>
        </p:nvSpPr>
        <p:spPr>
          <a:xfrm>
            <a:off x="495360" y="472932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4"/>
          <p:cNvSpPr/>
          <p:nvPr/>
        </p:nvSpPr>
        <p:spPr>
          <a:xfrm>
            <a:off x="279360" y="984240"/>
            <a:ext cx="179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CustomShape 5"/>
          <p:cNvSpPr/>
          <p:nvPr/>
        </p:nvSpPr>
        <p:spPr>
          <a:xfrm>
            <a:off x="279360" y="1055520"/>
            <a:ext cx="70560" cy="19440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6"/>
          <p:cNvSpPr/>
          <p:nvPr/>
        </p:nvSpPr>
        <p:spPr>
          <a:xfrm flipH="1">
            <a:off x="254880" y="8015400"/>
            <a:ext cx="126360" cy="4122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CustomShape 7"/>
          <p:cNvSpPr/>
          <p:nvPr/>
        </p:nvSpPr>
        <p:spPr>
          <a:xfrm>
            <a:off x="328680" y="830088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8"/>
          <p:cNvSpPr/>
          <p:nvPr/>
        </p:nvSpPr>
        <p:spPr>
          <a:xfrm>
            <a:off x="-1440" y="-109440"/>
            <a:ext cx="12800880" cy="310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        </a:t>
            </a:r>
            <a:r>
              <a:rPr lang="it-IT" sz="11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:   </a:t>
            </a: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54" name="CustomShape 9"/>
          <p:cNvSpPr/>
          <p:nvPr/>
        </p:nvSpPr>
        <p:spPr>
          <a:xfrm>
            <a:off x="10937880" y="0"/>
            <a:ext cx="185040" cy="993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0"/>
          <p:cNvSpPr/>
          <p:nvPr/>
        </p:nvSpPr>
        <p:spPr>
          <a:xfrm rot="10800000" flipH="1">
            <a:off x="1938600" y="11310480"/>
            <a:ext cx="720" cy="170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Table 1"/>
          <p:cNvGraphicFramePr/>
          <p:nvPr/>
        </p:nvGraphicFramePr>
        <p:xfrm>
          <a:off x="351000" y="496800"/>
          <a:ext cx="12265920" cy="8838360"/>
        </p:xfrm>
        <a:graphic>
          <a:graphicData uri="http://schemas.openxmlformats.org/drawingml/2006/table">
            <a:tbl>
              <a:tblPr/>
              <a:tblGrid>
                <a:gridCol w="1361880"/>
                <a:gridCol w="2724120"/>
                <a:gridCol w="2728800"/>
                <a:gridCol w="2724120"/>
                <a:gridCol w="2727360"/>
              </a:tblGrid>
              <a:tr h="104436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0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204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06232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3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16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 </a:t>
                      </a: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produrre testi di vario tipo in relazione ai differenti scopi comunicativi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3. a Utilizzare vocaboli nuovi e frasi più complete.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3.b.Memorizzare e ripetere poesie e filastrocche.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3.c.Giocare con la lingua.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3.A Acquisire le capacità manuali, percettive e cognitive necessarie per l’apprendimento della scrittura.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3.B Scrivere sotto dettatura curando in modo particolare l’ortografia.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 C Produrre semplici testi   legati a scopi concreti e connessi con situazioni quotidiane (contesto scolastico e/o familiare).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3.D Comunicare con frasi semplici e compiute, strutturate in brevi testi che rispettino le convenzioni ortografiche e di interpunzione.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7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3.A Raccogliere le idee, organizzarle per punti, pianificare la traccia di un racconto o di un’esperienza.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3.B Produrre racconti scritti di esperienze personali o vissute da altri che contengano le informazioni essenziali relative a persone, luoghi, tempi, situazioni, azioni e testi di vario genere rispettandone la struttura e lo scopo.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3.C Rielaborare testi (ad esempio: parafrasare o riassumere un testo, trasformarlo, completarlo) e redigerne di nuovi, anche utilizzando programmi di videoscrittura.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3.D Sperimentare liberamente, anche con l’utilizzo del computer, diverse forme di scrittura, adattando il lessico, la struttura del testo, l’impaginazione, le soluzioni grafiche alla forma testuale scelta e integrando eventualmente il testo verbale con materiali multimediali.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3.E Produrre testi sostanzialmente corretti dal punto di vista ortografico, morfosintattico, lessicale, rispettando le funzioni sintattiche dei principali segni interpuntivi.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280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3.A Arricchire il patrimonio lessicale attraverso attività comunicative orali, di lettura e di scrittura.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3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2037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99660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La parola scritta.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99660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Messaggi pubblicitari.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996600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L’autobiografia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Arial"/>
                        <a:buChar char="•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Principi essenziali di organizzazione del discorso descrittivo, narrativo, espositivo, informativo, regolativo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Arial"/>
                        <a:buChar char="•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Strutture essenziali dei testi narrativi, descrittivi, informativi, regolativi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Contesto, scopo, destinatario della comunicazione.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Principi essenziali di organizzazione del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discorso descrittivo, narrativo, espositivo,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argomentativo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Strutture essenziali dei testi narrativi, espositivi.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Denotazione e  connotazione.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191966"/>
                        </a:buClr>
                        <a:buFont typeface="Noto Sans Symbols"/>
                        <a:buChar char="▪"/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Principali generi letterari, vicini all’esperienza dei bambini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 Principi di organizzazione del discorso descrittivo, narrativo, espositivo, argomentativo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Strutture essenziali dei testi narrativi, espositivi, argomentativi.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 Principali generi letterari, con particolare attenzione alla tradizione letteraria italiana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Contesto storico di riferimento di autori 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opere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- Elementi strutturali di un testo scritto coerente e coeso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7" name="CustomShape 2"/>
          <p:cNvSpPr/>
          <p:nvPr/>
        </p:nvSpPr>
        <p:spPr>
          <a:xfrm>
            <a:off x="-17640" y="2981160"/>
            <a:ext cx="278640" cy="4474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58" name="CustomShape 3"/>
          <p:cNvSpPr/>
          <p:nvPr/>
        </p:nvSpPr>
        <p:spPr>
          <a:xfrm>
            <a:off x="257040" y="315756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CustomShape 4"/>
          <p:cNvSpPr/>
          <p:nvPr/>
        </p:nvSpPr>
        <p:spPr>
          <a:xfrm>
            <a:off x="279360" y="1014480"/>
            <a:ext cx="1048680" cy="185040"/>
          </a:xfrm>
          <a:prstGeom prst="rightArrow">
            <a:avLst>
              <a:gd name="adj1" fmla="val 13629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CustomShape 5"/>
          <p:cNvSpPr/>
          <p:nvPr/>
        </p:nvSpPr>
        <p:spPr>
          <a:xfrm>
            <a:off x="279360" y="1055520"/>
            <a:ext cx="70560" cy="19440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6"/>
          <p:cNvSpPr/>
          <p:nvPr/>
        </p:nvSpPr>
        <p:spPr>
          <a:xfrm>
            <a:off x="185760" y="7372440"/>
            <a:ext cx="45360" cy="8262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2" name="CustomShape 7"/>
          <p:cNvSpPr/>
          <p:nvPr/>
        </p:nvSpPr>
        <p:spPr>
          <a:xfrm>
            <a:off x="185760" y="808668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CustomShape 8"/>
          <p:cNvSpPr/>
          <p:nvPr/>
        </p:nvSpPr>
        <p:spPr>
          <a:xfrm>
            <a:off x="185760" y="157320"/>
            <a:ext cx="12449880" cy="34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</a:t>
            </a: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          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64" name="CustomShape 9"/>
          <p:cNvSpPr/>
          <p:nvPr/>
        </p:nvSpPr>
        <p:spPr>
          <a:xfrm>
            <a:off x="2757600" y="299880"/>
            <a:ext cx="185040" cy="993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CustomShape 10"/>
          <p:cNvSpPr/>
          <p:nvPr/>
        </p:nvSpPr>
        <p:spPr>
          <a:xfrm rot="10800000" flipH="1">
            <a:off x="1722960" y="11718360"/>
            <a:ext cx="720" cy="237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Table 1"/>
          <p:cNvGraphicFramePr/>
          <p:nvPr/>
        </p:nvGraphicFramePr>
        <p:xfrm>
          <a:off x="316080" y="-307800"/>
          <a:ext cx="12486600" cy="9836280"/>
        </p:xfrm>
        <a:graphic>
          <a:graphicData uri="http://schemas.openxmlformats.org/drawingml/2006/table">
            <a:tbl>
              <a:tblPr/>
              <a:tblGrid>
                <a:gridCol w="1387440"/>
                <a:gridCol w="2773080"/>
                <a:gridCol w="2776320"/>
                <a:gridCol w="2774880"/>
                <a:gridCol w="2775240"/>
              </a:tblGrid>
              <a:tr h="109584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4932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ABILITÀ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ABILITÀ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ABILITÀ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ABILITÀ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605952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Ampliare il proprio lessico</a:t>
                      </a:r>
                      <a:endParaRPr lang="it-IT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 a Comprendere il significato del messaggio, cioè le informazioni e gli scopi.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 b Confrontare la propria lingua materna con altre lingue.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1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4. c Formulare domande e ipotesi appropriate.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 a Ampliare il patrimonio lessicale attraverso esperienze scolastiche ed extrascolastiche e attività di interazione orale e di lettura.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 b Effettuare semplici ricerche su parole ed espressioni presenti nei testi, per ampliare il lessico d’uso.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4.</a:t>
                      </a: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a 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Comprendere ed utilizzare in modo appropriato il lessico di base 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4.b 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Arricchire il patrimonio lessicale attraverso attività comunicative orali, di lettura e di scrittura.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4.c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che le parole hanno diverse accezioni e individuare l’accezione specifica di una parola in un testo.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4.d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Comprendere, nei casi più semplici e frequenti, l’uso e il significato figurato delle parole.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4.e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Comprendere e utilizzare parole e termini specifici legati alle discipline di studio.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4.f</a:t>
                      </a: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 Utilizzare il dizionario come strumento di consultazione.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100" b="0" strike="noStrike" spc="-1">
                          <a:solidFill>
                            <a:srgbClr val="00206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1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 a </a:t>
                      </a: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Ampliare, sulla base delle esperienze scolastiche ed extrascolastiche, il proprio patrimonio lessicale, così da comprendere e usare le parole dell’intero vocabolario di base, anche in accezioni diverse.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 b Comprende e usare parole in senso figurato.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 c </a:t>
                      </a: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Utilizzare la propria conoscenza delle relazioni di significato frale parole e dei meccanismi di formazioni delle parole per comprendere parole non note all’interno di un testo.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it-IT" sz="1100" b="1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4. d </a:t>
                      </a:r>
                      <a:r>
                        <a:rPr lang="it-IT" sz="11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Utilizzare  dizionari di vario tipo ; rintracciare all’interno di una voce di dizionario le informazioni utili per risolvere dubbi linguistici.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1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98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8889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</a:pPr>
                      <a:r>
                        <a:rPr lang="it-IT" sz="1000" b="0" strike="noStrike" spc="-1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</a:rPr>
                        <a:t>- </a:t>
                      </a: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omic Sans MS"/>
                          <a:ea typeface="Comic Sans MS"/>
                        </a:rPr>
                        <a:t>Le onomatopee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6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omic Sans MS"/>
                          <a:ea typeface="Comic Sans MS"/>
                        </a:rPr>
                        <a:t>-I suoni delle parole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omic Sans MS"/>
                          <a:ea typeface="Comic Sans MS"/>
                        </a:rPr>
                        <a:t>Lessico fondamentale per la gestione di semplici comunicazioni orali in contesti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16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omic Sans MS"/>
                          <a:ea typeface="Comic Sans MS"/>
                        </a:rPr>
                        <a:t>formali e informali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omic Sans MS"/>
                          <a:ea typeface="Comic Sans MS"/>
                        </a:rPr>
                        <a:t>-Lessico fondamentale per la gestione di semplici comunicazioni orali in contesti formali e informali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omic Sans MS"/>
                          <a:ea typeface="Comic Sans MS"/>
                        </a:rPr>
                        <a:t>-Uso dei dizionari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0" indent="-62640">
                        <a:lnSpc>
                          <a:spcPct val="116000"/>
                        </a:lnSpc>
                        <a:buClr>
                          <a:srgbClr val="00664D"/>
                        </a:buClr>
                        <a:buFont typeface="Comic Sans MS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omic Sans MS"/>
                          <a:ea typeface="Comic Sans MS"/>
                        </a:rPr>
                        <a:t>Lessico fondamentale per la gestione di  semplici comunicazioni orali in contesti formali e informali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120000"/>
                        </a:lnSpc>
                        <a:buClr>
                          <a:srgbClr val="00664D"/>
                        </a:buClr>
                        <a:buFont typeface="Comic Sans MS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omic Sans MS"/>
                          <a:ea typeface="Comic Sans MS"/>
                        </a:rPr>
                        <a:t>-Varietà lessicali in rapporto ad ambiti e contesti diversi.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216000" indent="-62640">
                        <a:lnSpc>
                          <a:spcPct val="120000"/>
                        </a:lnSpc>
                        <a:buClr>
                          <a:srgbClr val="00664D"/>
                        </a:buClr>
                        <a:buFont typeface="Comic Sans MS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omic Sans MS"/>
                          <a:ea typeface="Comic Sans MS"/>
                        </a:rPr>
                        <a:t>-Uso dei dizionari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7" name="CustomShape 2"/>
          <p:cNvSpPr/>
          <p:nvPr/>
        </p:nvSpPr>
        <p:spPr>
          <a:xfrm>
            <a:off x="71280" y="3000240"/>
            <a:ext cx="278640" cy="465696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</a:t>
            </a:r>
            <a:r>
              <a:rPr lang="it-IT" sz="1200" b="1" strike="noStrike" spc="-1">
                <a:solidFill>
                  <a:srgbClr val="000000"/>
                </a:solidFill>
                <a:latin typeface="Comic Sans MS"/>
                <a:ea typeface="Comic Sans MS"/>
              </a:rPr>
              <a:t>A</a:t>
            </a:r>
            <a:r>
              <a:rPr lang="it-IT" sz="1200" b="0" strike="noStrike" spc="-1">
                <a:solidFill>
                  <a:srgbClr val="000000"/>
                </a:solidFill>
                <a:latin typeface="Comic Sans MS"/>
                <a:ea typeface="Comic Sans MS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68" name="CustomShape 3"/>
          <p:cNvSpPr/>
          <p:nvPr/>
        </p:nvSpPr>
        <p:spPr>
          <a:xfrm>
            <a:off x="326880" y="441972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CustomShape 4"/>
          <p:cNvSpPr/>
          <p:nvPr/>
        </p:nvSpPr>
        <p:spPr>
          <a:xfrm>
            <a:off x="279360" y="984240"/>
            <a:ext cx="179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0" name="CustomShape 5"/>
          <p:cNvSpPr/>
          <p:nvPr/>
        </p:nvSpPr>
        <p:spPr>
          <a:xfrm>
            <a:off x="279360" y="1055520"/>
            <a:ext cx="70560" cy="19440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CustomShape 6"/>
          <p:cNvSpPr/>
          <p:nvPr/>
        </p:nvSpPr>
        <p:spPr>
          <a:xfrm>
            <a:off x="328680" y="7229520"/>
            <a:ext cx="45360" cy="8262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2" name="CustomShape 7"/>
          <p:cNvSpPr/>
          <p:nvPr/>
        </p:nvSpPr>
        <p:spPr>
          <a:xfrm>
            <a:off x="328680" y="794376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3" name="CustomShape 8"/>
          <p:cNvSpPr/>
          <p:nvPr/>
        </p:nvSpPr>
        <p:spPr>
          <a:xfrm>
            <a:off x="2400480" y="-271440"/>
            <a:ext cx="185040" cy="993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9"/>
          <p:cNvSpPr/>
          <p:nvPr/>
        </p:nvSpPr>
        <p:spPr>
          <a:xfrm>
            <a:off x="0" y="-345960"/>
            <a:ext cx="12800880" cy="34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</a:t>
            </a: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75" name="CustomShape 10"/>
          <p:cNvSpPr/>
          <p:nvPr/>
        </p:nvSpPr>
        <p:spPr>
          <a:xfrm rot="10800000" flipH="1">
            <a:off x="1692720" y="11269440"/>
            <a:ext cx="720" cy="1866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" name="Table 1"/>
          <p:cNvGraphicFramePr/>
          <p:nvPr/>
        </p:nvGraphicFramePr>
        <p:xfrm>
          <a:off x="311040" y="1014480"/>
          <a:ext cx="12491280" cy="8363880"/>
        </p:xfrm>
        <a:graphic>
          <a:graphicData uri="http://schemas.openxmlformats.org/drawingml/2006/table">
            <a:tbl>
              <a:tblPr/>
              <a:tblGrid>
                <a:gridCol w="1387440"/>
                <a:gridCol w="2774880"/>
                <a:gridCol w="2778120"/>
                <a:gridCol w="2774880"/>
                <a:gridCol w="2776320"/>
              </a:tblGrid>
              <a:tr h="702720"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DELL’INFANZIA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PRIMO TRIENNIO SCUOLA  PRIM.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BIENNIO FIN. SCUOLA  PRIMARIA</a:t>
                      </a:r>
                      <a:endParaRPr lang="it-IT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SCUOLA SECOND. DI   I   GRADO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324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2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OBIETTIVI DI APPRENDIMENTO (ABILITÀ)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5664600">
                <a:tc rowSpan="3"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r">
                        <a:lnSpc>
                          <a:spcPct val="87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5 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Riflettere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sulla lingua e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sulle sue 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regole di 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r>
                        <a:rPr lang="it-IT" sz="15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funzionamento</a:t>
                      </a:r>
                      <a:endParaRPr lang="it-IT" sz="15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87000"/>
                        </a:lnSpc>
                      </a:pPr>
                      <a:endParaRPr lang="it-IT" sz="15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5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endParaRPr lang="it-IT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5. a Acquisire fiducia nelle proprie capacità di comunicazione e di espressione.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5. b Prendere parte alle conversazioni con il gruppo dei pari e con gli adulti.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5. c Usare il linguaggio verbale per esprimere i bisogni, stati d’animo e sentimenti.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996600"/>
                          </a:solidFill>
                          <a:latin typeface="Calibri"/>
                          <a:ea typeface="Calibri"/>
                        </a:rPr>
                        <a:t>5.  d Raccontare esperienze vissute in modo comprensibile, rispettando l’ordine temporale.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7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000" b="1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 a </a:t>
                      </a: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Confrontare testi per coglierne alcune caratteristiche specifiche (ad es. maggiore o minore efficacia comunicativa, differenze tra testo orale e testo scritto, ecc.).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 b </a:t>
                      </a: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Riconoscere se una frase è o no completa, costituita cioè dagli elementi essenziali (soggetto, verbo, complementi necessari).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1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 c </a:t>
                      </a: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Prestare attenzione alla grafia delle parole nei testi e applicare le conoscenze ortografiche nella propria produzione scritta.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5.a Relativamente a testi o in situazioni di esperienza diretta, riconoscere la variabilità della lingua nel tempo e nello spazio geografico, sociale e comunicativo.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5.B Conoscere i principali meccanismi di formazione delle parole (parole semplici, derivate, composte).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5.C Comprendere le principali relazioni di significato tra le parole (somiglianze, differenze, appartenenza a un campo semantico).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5.D Riconoscere la struttura del nucleo della frase semplice (la cosiddetta </a:t>
                      </a:r>
                      <a:r>
                        <a:rPr lang="it-IT" sz="1000" b="0" i="1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frase minima</a:t>
                      </a: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): predicato, soggetto, altri elementi richiesti dal verbo.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5.E Riconoscere in una frase o in un testo le parti del discorso, o categorie lessicali, riconoscerne i principali tratti grammaticali.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5.F Conoscere le fondamentali convenzioni ortografiche e servirsi di questa conoscenza per rivedere la propria produzione scritta e correggere eventuali errori.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4240" indent="-80280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A Riconoscere ed   esemplificare casi di variabilità della lingua.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B Stabilire relazioni tra situazioni di comunicazione, interlocutori e registri linguistici.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C Riconoscere le caratteristiche e le strutture dei principali tipi testuali (narrativi, descrittivi, regolativi, espositivi).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D Riconoscere le principali relazioni tra significati delle parole (sinonimia, inclusione, opposizione), conoscere l’organizzazione del lessico in campi semantici e in famiglie lessicali.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E Conoscere i principali meccanismi di formazione delle parole: derivazione, composizione.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F Riconoscere l’organizzazione logico sintattica della frase semplice.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G Riconoscere in un testo le parti del discorso, o categorie lessicali, e i loro tratti grammaticali.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H Riconoscere i connettivi sintattici e testuali, i segni interpuntivi e la loro funzione specifica.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  <a:p>
                      <a:pPr marL="84240" indent="-80280">
                        <a:lnSpc>
                          <a:spcPct val="85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5. I Riflettere sui propri errori tipici, segnalati dall’insegnante, allo scopo di imparare ad autocorreggerli nella produzione scritta.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10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3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CONTENUTI (CONOSCENZE)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</a:tr>
              <a:tr h="11530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 Principali strutture grammaticali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  della lingua italiana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-Elementi di base delle funzioni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 della lingua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-Principali connettivi logici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-Parti variabili del discorso ed elementi 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  principali della frase semplice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-Principali strutture grammaticali della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  lingua italiana.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-Principali connettivi logici.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191966"/>
                          </a:solidFill>
                          <a:latin typeface="Calibri"/>
                          <a:ea typeface="Calibri"/>
                        </a:rPr>
                        <a:t>-Principali meccanismi di formazione e derivazione delle parole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Principali strutture grammaticali della   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  lingua    italiana.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Principali connettivi logici</a:t>
                      </a:r>
                      <a:endParaRPr lang="it-IT" sz="1000" b="0" strike="noStrike" spc="-1">
                        <a:latin typeface="Arial"/>
                      </a:endParaRPr>
                    </a:p>
                    <a:p>
                      <a:pPr marL="169920" indent="-169200">
                        <a:lnSpc>
                          <a:spcPct val="83000"/>
                        </a:lnSpc>
                        <a:buClr>
                          <a:srgbClr val="00664D"/>
                        </a:buClr>
                        <a:buFont typeface="Calibri"/>
                        <a:buChar char="-"/>
                      </a:pPr>
                      <a:r>
                        <a:rPr lang="it-IT" sz="1000" b="0" strike="noStrike" spc="-1">
                          <a:solidFill>
                            <a:srgbClr val="00664D"/>
                          </a:solidFill>
                          <a:latin typeface="Calibri"/>
                          <a:ea typeface="Calibri"/>
                        </a:rPr>
                        <a:t>   Denotazione e connotazione</a:t>
                      </a:r>
                      <a:endParaRPr lang="it-IT" sz="1000" b="0" strike="noStrike" spc="-1">
                        <a:latin typeface="Arial"/>
                      </a:endParaRPr>
                    </a:p>
                  </a:txBody>
                  <a:tcPr marL="90000" marR="900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7" name="CustomShape 2"/>
          <p:cNvSpPr/>
          <p:nvPr/>
        </p:nvSpPr>
        <p:spPr>
          <a:xfrm>
            <a:off x="0" y="2943360"/>
            <a:ext cx="278640" cy="447444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SPECIFICA</a:t>
            </a: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99960" y="4729320"/>
            <a:ext cx="35964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9" name="CustomShape 4"/>
          <p:cNvSpPr/>
          <p:nvPr/>
        </p:nvSpPr>
        <p:spPr>
          <a:xfrm>
            <a:off x="250920" y="1630440"/>
            <a:ext cx="1459800" cy="145440"/>
          </a:xfrm>
          <a:prstGeom prst="rightArrow">
            <a:avLst>
              <a:gd name="adj1" fmla="val 1708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CustomShape 5"/>
          <p:cNvSpPr/>
          <p:nvPr/>
        </p:nvSpPr>
        <p:spPr>
          <a:xfrm>
            <a:off x="196920" y="1693800"/>
            <a:ext cx="81720" cy="133596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1" name="CustomShape 6"/>
          <p:cNvSpPr/>
          <p:nvPr/>
        </p:nvSpPr>
        <p:spPr>
          <a:xfrm>
            <a:off x="257040" y="7365960"/>
            <a:ext cx="91440" cy="8262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CustomShape 7"/>
          <p:cNvSpPr/>
          <p:nvPr/>
        </p:nvSpPr>
        <p:spPr>
          <a:xfrm>
            <a:off x="279360" y="8040600"/>
            <a:ext cx="1431360" cy="215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3" name="CustomShape 8"/>
          <p:cNvSpPr/>
          <p:nvPr/>
        </p:nvSpPr>
        <p:spPr>
          <a:xfrm rot="10800000" flipH="1">
            <a:off x="1713240" y="10783440"/>
            <a:ext cx="720" cy="144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9"/>
          <p:cNvSpPr/>
          <p:nvPr/>
        </p:nvSpPr>
        <p:spPr>
          <a:xfrm>
            <a:off x="0" y="495360"/>
            <a:ext cx="12489840" cy="34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7800" tIns="64080" rIns="127800" bIns="64080"/>
          <a:lstStyle/>
          <a:p>
            <a:pPr>
              <a:lnSpc>
                <a:spcPct val="100000"/>
              </a:lnSpc>
            </a:pPr>
            <a:r>
              <a:rPr lang="it-IT" sz="1300" b="1" strike="noStrike" spc="-1">
                <a:solidFill>
                  <a:srgbClr val="000000"/>
                </a:solidFill>
                <a:latin typeface="Comic Sans MS"/>
                <a:ea typeface="Comic Sans MS"/>
              </a:rPr>
              <a:t>      </a:t>
            </a:r>
            <a:r>
              <a:rPr lang="it-IT" sz="13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CHIAVE EUROPEA:   </a:t>
            </a: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lang="it-IT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COMPETENZA ALFABETICA FUNZIONALE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7032</Words>
  <Application>Microsoft Office PowerPoint</Application>
  <PresentationFormat>Formato A3 (297x420 mm)</PresentationFormat>
  <Paragraphs>1110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Office Theme</vt:lpstr>
      <vt:lpstr>Office Theme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Utente2019</dc:creator>
  <cp:lastModifiedBy>Palazzo</cp:lastModifiedBy>
  <cp:revision>4</cp:revision>
  <dcterms:modified xsi:type="dcterms:W3CDTF">2021-01-26T11:53:39Z</dcterms:modified>
  <dc:language>it-IT</dc:language>
</cp:coreProperties>
</file>