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801600" cy="9601200" type="A3"/>
  <p:notesSz cx="6858000" cy="9686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64" y="-11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7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7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7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7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7716642-DEEA-4442-AD48-CA482F03F133}" type="slidenum">
              <a:rPr lang="it-IT" sz="1400" b="0" strike="noStrike" spc="-1">
                <a:latin typeface="Times New Roman"/>
              </a:rPr>
              <a:pPr algn="r"/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4278240" y="9823320"/>
            <a:ext cx="3277800" cy="5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34BFD2E4-0008-465B-815F-76DAB725DBAA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3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640" cy="3631680"/>
          </a:xfrm>
          <a:prstGeom prst="rect">
            <a:avLst/>
          </a:prstGeom>
        </p:spPr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6040" cy="4358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ustomShape 1"/>
          <p:cNvSpPr/>
          <p:nvPr/>
        </p:nvSpPr>
        <p:spPr>
          <a:xfrm>
            <a:off x="4278240" y="9823320"/>
            <a:ext cx="3277800" cy="5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F0CA51C2-4664-43BE-B333-DBB6A067837D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8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640" cy="3631680"/>
          </a:xfrm>
          <a:prstGeom prst="rect">
            <a:avLst/>
          </a:prstGeom>
        </p:spPr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6040" cy="4358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3884760" y="9200880"/>
            <a:ext cx="2971440" cy="485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4061573-C7E7-45D9-BF65-6D53A1F3DDED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100000"/>
                </a:lnSpc>
              </a:pPr>
              <a:t>9</a:t>
            </a:fld>
            <a:endParaRPr lang="it-IT" sz="1400" b="0" strike="noStrike" spc="-1">
              <a:latin typeface="Times New Roman"/>
            </a:endParaRPr>
          </a:p>
        </p:txBody>
      </p:sp>
      <p:sp>
        <p:nvSpPr>
          <p:cNvPr id="30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41400" y="831850"/>
            <a:ext cx="5472113" cy="4103688"/>
          </a:xfrm>
          <a:prstGeom prst="rect">
            <a:avLst/>
          </a:prstGeom>
        </p:spPr>
      </p:sp>
      <p:sp>
        <p:nvSpPr>
          <p:cNvPr id="306" name="PlaceHolder 3"/>
          <p:cNvSpPr>
            <a:spLocks noGrp="1"/>
          </p:cNvSpPr>
          <p:nvPr>
            <p:ph type="body"/>
          </p:nvPr>
        </p:nvSpPr>
        <p:spPr>
          <a:xfrm>
            <a:off x="755640" y="5203440"/>
            <a:ext cx="6044760" cy="4926960"/>
          </a:xfrm>
          <a:prstGeom prst="rect">
            <a:avLst/>
          </a:prstGeom>
        </p:spPr>
        <p:txBody>
          <a:bodyPr anchor="ctr"/>
          <a:lstStyle/>
          <a:p>
            <a:endParaRPr lang="it-IT" sz="255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3884760" y="9200880"/>
            <a:ext cx="2971440" cy="4856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8F925DA-02DD-4F95-9FC8-E84313BF8409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100000"/>
                </a:lnSpc>
              </a:pPr>
              <a:t>10</a:t>
            </a:fld>
            <a:endParaRPr lang="it-IT" sz="1400" b="0" strike="noStrike" spc="-1">
              <a:latin typeface="Times New Roman"/>
            </a:endParaRPr>
          </a:p>
        </p:txBody>
      </p:sp>
      <p:sp>
        <p:nvSpPr>
          <p:cNvPr id="30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41400" y="831850"/>
            <a:ext cx="5472113" cy="4103688"/>
          </a:xfrm>
          <a:prstGeom prst="rect">
            <a:avLst/>
          </a:prstGeom>
        </p:spPr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755640" y="5203440"/>
            <a:ext cx="6044760" cy="4926960"/>
          </a:xfrm>
          <a:prstGeom prst="rect">
            <a:avLst/>
          </a:prstGeom>
        </p:spPr>
        <p:txBody>
          <a:bodyPr anchor="ctr"/>
          <a:lstStyle/>
          <a:p>
            <a:endParaRPr lang="it-IT" sz="255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639720" y="8899560"/>
            <a:ext cx="2987280" cy="51084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373640" y="8899560"/>
            <a:ext cx="4053960" cy="51084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9174240" y="8899560"/>
            <a:ext cx="2987280" cy="5108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F4BA167-7EEE-4BC3-8A17-0B2CC3EFDECF}" type="slidenum">
              <a:rPr lang="it-IT" sz="1600" b="0" strike="noStrike" spc="-1">
                <a:solidFill>
                  <a:srgbClr val="898989"/>
                </a:solidFill>
                <a:latin typeface="Arial"/>
                <a:ea typeface="Arial"/>
              </a:rPr>
              <a:pPr algn="r">
                <a:lnSpc>
                  <a:spcPct val="100000"/>
                </a:lnSpc>
              </a:pPr>
              <a:t>‹N›</a:t>
            </a:fld>
            <a:endParaRPr lang="it-IT" sz="16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373640" y="8899560"/>
            <a:ext cx="4052520" cy="51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639720" y="8899560"/>
            <a:ext cx="2982600" cy="5076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9174240" y="8899560"/>
            <a:ext cx="2982600" cy="507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C9535FE-F10F-458F-B561-C3134281B525}" type="slidenum"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pPr>
                <a:lnSpc>
                  <a:spcPct val="100000"/>
                </a:lnSpc>
              </a:pPr>
              <a:t>‹N›</a:t>
            </a:fld>
            <a:endParaRPr lang="it-IT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373640" y="8899560"/>
            <a:ext cx="4052520" cy="51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PlaceHolder 2"/>
          <p:cNvSpPr>
            <a:spLocks noGrp="1"/>
          </p:cNvSpPr>
          <p:nvPr>
            <p:ph type="title"/>
          </p:nvPr>
        </p:nvSpPr>
        <p:spPr>
          <a:xfrm>
            <a:off x="639720" y="384120"/>
            <a:ext cx="11517120" cy="15966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it-IT" sz="25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39720" y="2239920"/>
            <a:ext cx="11517120" cy="63320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43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639720" y="8899560"/>
            <a:ext cx="2982600" cy="5076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9174240" y="8899560"/>
            <a:ext cx="2982600" cy="507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6659986-825F-48BA-B980-F4A46F8DE03C}" type="slidenum"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pPr>
                <a:lnSpc>
                  <a:spcPct val="100000"/>
                </a:lnSpc>
              </a:pPr>
              <a:t>‹N›</a:t>
            </a:fld>
            <a:endParaRPr lang="it-IT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"/>
          <p:cNvGrpSpPr/>
          <p:nvPr/>
        </p:nvGrpSpPr>
        <p:grpSpPr>
          <a:xfrm>
            <a:off x="-16560" y="0"/>
            <a:ext cx="12840840" cy="9598320"/>
            <a:chOff x="-16560" y="0"/>
            <a:chExt cx="12840840" cy="9598320"/>
          </a:xfrm>
        </p:grpSpPr>
        <p:pic>
          <p:nvPicPr>
            <p:cNvPr id="124" name="Google Shape;11;p4"/>
            <p:cNvPicPr/>
            <p:nvPr/>
          </p:nvPicPr>
          <p:blipFill>
            <a:blip r:embed="rId15" cstate="print"/>
            <a:stretch/>
          </p:blipFill>
          <p:spPr>
            <a:xfrm>
              <a:off x="0" y="0"/>
              <a:ext cx="12798000" cy="9598320"/>
            </a:xfrm>
            <a:prstGeom prst="rect">
              <a:avLst/>
            </a:prstGeom>
            <a:ln>
              <a:noFill/>
            </a:ln>
          </p:spPr>
        </p:pic>
        <p:sp>
          <p:nvSpPr>
            <p:cNvPr id="125" name="CustomShape 2"/>
            <p:cNvSpPr/>
            <p:nvPr/>
          </p:nvSpPr>
          <p:spPr>
            <a:xfrm>
              <a:off x="638640" y="853200"/>
              <a:ext cx="11520720" cy="7893720"/>
            </a:xfrm>
            <a:prstGeom prst="rect">
              <a:avLst/>
            </a:prstGeom>
            <a:noFill/>
            <a:ln w="15840">
              <a:solidFill>
                <a:schemeClr val="accent1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26" name="Google Shape;13;p4"/>
            <p:cNvPicPr/>
            <p:nvPr/>
          </p:nvPicPr>
          <p:blipFill>
            <a:blip r:embed="rId16" cstate="print"/>
            <a:stretch/>
          </p:blipFill>
          <p:spPr>
            <a:xfrm>
              <a:off x="-16560" y="4415400"/>
              <a:ext cx="815760" cy="8488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7" name="Google Shape;14;p4"/>
            <p:cNvPicPr/>
            <p:nvPr/>
          </p:nvPicPr>
          <p:blipFill>
            <a:blip r:embed="rId16" cstate="print"/>
            <a:stretch/>
          </p:blipFill>
          <p:spPr>
            <a:xfrm>
              <a:off x="12008520" y="4415400"/>
              <a:ext cx="815760" cy="84888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9110880" y="8356680"/>
            <a:ext cx="1679760" cy="390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1359720" y="8356680"/>
            <a:ext cx="7670520" cy="390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10871280" y="8356680"/>
            <a:ext cx="569160" cy="390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57BC039-3C64-4010-9F60-12DF37DBEE81}" type="slidenum">
              <a:rPr lang="it-IT" sz="1000" b="0" strike="noStrike" spc="-1">
                <a:solidFill>
                  <a:srgbClr val="000000"/>
                </a:solidFill>
                <a:latin typeface="Garamond"/>
                <a:ea typeface="Garamond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title"/>
          </p:nvPr>
        </p:nvSpPr>
        <p:spPr>
          <a:xfrm>
            <a:off x="63972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208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2" name="PlaceHolder 7"/>
          <p:cNvSpPr>
            <a:spLocks noGrp="1"/>
          </p:cNvSpPr>
          <p:nvPr>
            <p:ph type="body"/>
          </p:nvPr>
        </p:nvSpPr>
        <p:spPr>
          <a:xfrm>
            <a:off x="639720" y="224604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9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96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58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96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11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96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79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96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39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39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39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96800" y="336600"/>
            <a:ext cx="11664720" cy="1510920"/>
          </a:xfrm>
          <a:prstGeom prst="rect">
            <a:avLst/>
          </a:prstGeom>
          <a:solidFill>
            <a:srgbClr val="FF0000"/>
          </a:solidFill>
          <a:ln w="7632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t/>
            </a: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668160" y="417600"/>
            <a:ext cx="11363040" cy="1280880"/>
          </a:xfrm>
          <a:prstGeom prst="rect">
            <a:avLst/>
          </a:prstGeom>
          <a:solidFill>
            <a:srgbClr val="CC6600"/>
          </a:solidFill>
          <a:ln w="9360">
            <a:solidFill>
              <a:srgbClr val="98480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CustomShape 3"/>
          <p:cNvSpPr/>
          <p:nvPr/>
        </p:nvSpPr>
        <p:spPr>
          <a:xfrm>
            <a:off x="855720" y="579600"/>
            <a:ext cx="10945440" cy="1007640"/>
          </a:xfrm>
          <a:prstGeom prst="rect">
            <a:avLst/>
          </a:prstGeom>
          <a:solidFill>
            <a:srgbClr val="FFFF00"/>
          </a:solidFill>
          <a:ln w="15840">
            <a:solidFill>
              <a:srgbClr val="FFFF00"/>
            </a:solidFill>
            <a:miter/>
          </a:ln>
          <a:effectLst>
            <a:outerShdw blurRad="63500" dist="50760" dir="5400000">
              <a:srgbClr val="000000">
                <a:alpha val="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CustomShape 4"/>
          <p:cNvSpPr/>
          <p:nvPr/>
        </p:nvSpPr>
        <p:spPr>
          <a:xfrm>
            <a:off x="423720" y="2239920"/>
            <a:ext cx="11691720" cy="698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479520" indent="-477360" algn="ctr">
              <a:lnSpc>
                <a:spcPct val="100000"/>
              </a:lnSpc>
            </a:pPr>
            <a:r>
              <a:rPr lang="it-IT" sz="2900" b="1" strike="noStrike" spc="-1">
                <a:solidFill>
                  <a:srgbClr val="000000"/>
                </a:solidFill>
                <a:latin typeface="Calibri"/>
                <a:ea typeface="Calibri"/>
              </a:rPr>
              <a:t>TRIENNIO A.S. 2019/2022</a:t>
            </a:r>
            <a:endParaRPr lang="it-IT" sz="29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1100"/>
              </a:spcBef>
            </a:pPr>
            <a:endParaRPr lang="it-IT" sz="29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CURRICOLO VERTICALE D’ISTITUTO</a:t>
            </a:r>
            <a:endParaRPr lang="it-IT" sz="17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Programmazione dipartimentale verticale</a:t>
            </a:r>
            <a:endParaRPr lang="it-IT" sz="17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Allegato 2</a:t>
            </a:r>
            <a:endParaRPr lang="it-IT" sz="17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360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0" strike="noStrike" spc="-1">
                <a:solidFill>
                  <a:srgbClr val="000000"/>
                </a:solidFill>
                <a:latin typeface="Comic Sans MS"/>
                <a:ea typeface="Comic Sans MS"/>
              </a:rPr>
              <a:t>Dipartimento N.  2 – area lingue straniere</a:t>
            </a:r>
            <a:endParaRPr lang="it-IT" sz="1700" b="0" strike="noStrike" spc="-1">
              <a:latin typeface="Arial"/>
            </a:endParaRPr>
          </a:p>
          <a:p>
            <a:pPr marL="479520" indent="-477360" algn="ctr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360">
              <a:lnSpc>
                <a:spcPct val="100000"/>
              </a:lnSpc>
              <a:spcBef>
                <a:spcPts val="400"/>
              </a:spcBef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Coordinatore del Dipartimento 2</a:t>
            </a:r>
            <a:endParaRPr lang="it-IT" sz="1800" b="0" strike="noStrike" spc="-1">
              <a:latin typeface="Arial"/>
            </a:endParaRPr>
          </a:p>
          <a:p>
            <a:pPr marL="479520" indent="-477360">
              <a:lnSpc>
                <a:spcPct val="100000"/>
              </a:lnSpc>
              <a:spcBef>
                <a:spcPts val="400"/>
              </a:spcBef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PROF.SSA P.M. Passerini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79" name="CustomShape 5"/>
          <p:cNvSpPr/>
          <p:nvPr/>
        </p:nvSpPr>
        <p:spPr>
          <a:xfrm>
            <a:off x="1181160" y="590400"/>
            <a:ext cx="10693080" cy="96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1900" b="1" strike="noStrike" spc="-1">
                <a:solidFill>
                  <a:srgbClr val="000000"/>
                </a:solidFill>
                <a:latin typeface="Calibri"/>
                <a:ea typeface="Calibri"/>
              </a:rPr>
              <a:t>ISTITUTO COMPRENSIVO “CAPUANA-PARDO”</a:t>
            </a:r>
            <a:r>
              <a:t/>
            </a:r>
            <a:br/>
            <a:r>
              <a:rPr lang="it-IT" sz="19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DELL’INFANZIA, PRIMARIA E SECONDARIA DI I GRADO</a:t>
            </a:r>
            <a:r>
              <a:t/>
            </a:r>
            <a:br/>
            <a:r>
              <a:rPr lang="it-IT" sz="1900" b="0" strike="noStrike" spc="-1">
                <a:solidFill>
                  <a:srgbClr val="000000"/>
                </a:solidFill>
                <a:latin typeface="Calibri"/>
                <a:ea typeface="Calibri"/>
              </a:rPr>
              <a:t>CASTELVETRANO</a:t>
            </a:r>
            <a:endParaRPr lang="it-IT" sz="19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1604880" y="-15480"/>
            <a:ext cx="8899560" cy="24408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MULTILINGUISTICA</a:t>
            </a:r>
            <a:endParaRPr lang="it-IT" sz="1000" b="0" strike="noStrike" spc="-1">
              <a:latin typeface="Arial"/>
            </a:endParaRPr>
          </a:p>
        </p:txBody>
      </p:sp>
      <p:grpSp>
        <p:nvGrpSpPr>
          <p:cNvPr id="281" name="Group 2"/>
          <p:cNvGrpSpPr/>
          <p:nvPr/>
        </p:nvGrpSpPr>
        <p:grpSpPr>
          <a:xfrm>
            <a:off x="1749960" y="880920"/>
            <a:ext cx="8717400" cy="530640"/>
            <a:chOff x="1749960" y="880920"/>
            <a:chExt cx="8717400" cy="530640"/>
          </a:xfrm>
        </p:grpSpPr>
        <p:pic>
          <p:nvPicPr>
            <p:cNvPr id="282" name="Google Shape;177;p3"/>
            <p:cNvPicPr/>
            <p:nvPr/>
          </p:nvPicPr>
          <p:blipFill>
            <a:blip r:embed="rId3" cstate="print"/>
            <a:stretch/>
          </p:blipFill>
          <p:spPr>
            <a:xfrm>
              <a:off x="1749960" y="880920"/>
              <a:ext cx="8717400" cy="530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283" name="CustomShape 3"/>
            <p:cNvSpPr/>
            <p:nvPr/>
          </p:nvSpPr>
          <p:spPr>
            <a:xfrm>
              <a:off x="1770480" y="1009080"/>
              <a:ext cx="8696880" cy="228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>
                <a:lnSpc>
                  <a:spcPct val="100000"/>
                </a:lnSpc>
              </a:pPr>
              <a:r>
                <a:rPr lang="it-IT" sz="900" b="1" strike="noStrike" spc="-1">
                  <a:solidFill>
                    <a:srgbClr val="000000"/>
                  </a:solidFill>
                  <a:latin typeface="Garamond"/>
                  <a:ea typeface="Garamond"/>
                </a:rPr>
                <a:t>RUBRICA VALUTATIVA – Competenza chiave: competenza multilinguistica</a:t>
              </a:r>
              <a:endParaRPr lang="it-IT" sz="900" b="0" strike="noStrike" spc="-1">
                <a:latin typeface="Arial"/>
              </a:endParaRPr>
            </a:p>
          </p:txBody>
        </p:sp>
      </p:grpSp>
      <p:sp>
        <p:nvSpPr>
          <p:cNvPr id="284" name="CustomShape 4"/>
          <p:cNvSpPr/>
          <p:nvPr/>
        </p:nvSpPr>
        <p:spPr>
          <a:xfrm>
            <a:off x="3034800" y="4133520"/>
            <a:ext cx="2123640" cy="36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85" name="Table 5"/>
          <p:cNvGraphicFramePr/>
          <p:nvPr/>
        </p:nvGraphicFramePr>
        <p:xfrm>
          <a:off x="818280" y="1685520"/>
          <a:ext cx="11376000" cy="6144480"/>
        </p:xfrm>
        <a:graphic>
          <a:graphicData uri="http://schemas.openxmlformats.org/drawingml/2006/table">
            <a:tbl>
              <a:tblPr/>
              <a:tblGrid>
                <a:gridCol w="1325520"/>
                <a:gridCol w="2148480"/>
                <a:gridCol w="2565360"/>
                <a:gridCol w="3938400"/>
                <a:gridCol w="1398240"/>
              </a:tblGrid>
              <a:tr h="49716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NUCLEI TEMATICI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CRITERI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EVIDENZE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OBIETTIVI OGGETTO DI VALUTAZIONE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DEL PERIODO DIDATTICO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*LIVELLO RAGGIUNTO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86000">
                <a:tc rowSpan="2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1) Ascolto e parlato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– Comprensione di semplici testi ascoltati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 - Ascolta e comprende testi di vario tipo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Ascoltare e comprendere brevi dialoghi, istruzioni, frasi di uso quotidiano e semplici testi, anche multimediali, identificandone parole chiave e il senso generale.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t/>
                      </a:r>
                      <a:br/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63360" marR="63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6854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 –  Interazione nelle diverse situazioni comunicative, spontanee o appositamente predisposte dal docente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1.2– Interagisce nelle diverse situazioni comunicative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Utilizzare espressioni adatte per riferire semplici informazioni e per descrivere persone, luoghi e oggetti.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63360" marR="63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93492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2) Lettura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Lettura e comprensione di semplici testi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Legge brevi testi di vario genere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 ricavandone informazioni. 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202124"/>
                          </a:solidFill>
                          <a:latin typeface="Garamond"/>
                          <a:ea typeface="Garamond"/>
                        </a:rPr>
                        <a:t>Leggere e comprendere brevi e semplici testi, accompagnati preferibilmente da supporti visivi, cogliendo il loro significato globale e identificando parole e frasi familiari.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63360" marR="63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</a:tr>
              <a:tr h="45036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3)   Scrittura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 Produzione scritta di  brevi testi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Scrive correttamente semplici testi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202124"/>
                          </a:solidFill>
                          <a:latin typeface="Garamond"/>
                          <a:ea typeface="Garamond"/>
                        </a:rPr>
                        <a:t>Scrivere in forma comprensibile messaggi semplici e brevi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63360" marR="63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4)Riflessione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4.1- Riflessione linguistico-culturale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 – Applica in situazioni diverse le strutture linguistiche conosciute e coglie analogie e differenze tra la propria e le altre culture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202124"/>
                          </a:solidFill>
                          <a:latin typeface="Garamond"/>
                          <a:ea typeface="Garamond"/>
                        </a:rPr>
                        <a:t>Individuare alcuni elementi linguistici e culturali propri della lingua straniera.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505160">
                <a:tc gridSpan="5">
                  <a:txBody>
                    <a:bodyPr/>
                    <a:lstStyle/>
                    <a:p>
                      <a:pPr marL="228600" indent="-228240"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*LIVELLI DI APPRENDIMENTO</a:t>
                      </a:r>
                      <a:endParaRPr lang="it-IT" sz="11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AVANZATO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INTERMEDIO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BASE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 VIA DI PRIMA ACQUISIZIONE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286" name="CustomShape 6"/>
          <p:cNvSpPr/>
          <p:nvPr/>
        </p:nvSpPr>
        <p:spPr>
          <a:xfrm>
            <a:off x="1713240" y="383760"/>
            <a:ext cx="8791200" cy="26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150" b="1" strike="noStrike" spc="-1">
                <a:solidFill>
                  <a:srgbClr val="000000"/>
                </a:solidFill>
                <a:latin typeface="Arial"/>
                <a:ea typeface="Arial"/>
              </a:rPr>
              <a:t>Scuola Primaria Classe 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3/4/5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                                   DISCIPLINA DI RIFERIMENTO: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 INGLESE/FRANCESE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87" name="CustomShape 7"/>
          <p:cNvSpPr/>
          <p:nvPr/>
        </p:nvSpPr>
        <p:spPr>
          <a:xfrm>
            <a:off x="3916080" y="433440"/>
            <a:ext cx="990360" cy="305640"/>
          </a:xfrm>
          <a:prstGeom prst="rightArrow">
            <a:avLst>
              <a:gd name="adj1" fmla="val 50000"/>
              <a:gd name="adj2" fmla="val 50234"/>
            </a:avLst>
          </a:prstGeom>
          <a:solidFill>
            <a:srgbClr val="00B8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" name="Table 1"/>
          <p:cNvGraphicFramePr/>
          <p:nvPr/>
        </p:nvGraphicFramePr>
        <p:xfrm>
          <a:off x="230040" y="1362240"/>
          <a:ext cx="11931120" cy="6462360"/>
        </p:xfrm>
        <a:graphic>
          <a:graphicData uri="http://schemas.openxmlformats.org/drawingml/2006/table">
            <a:tbl>
              <a:tblPr/>
              <a:tblGrid>
                <a:gridCol w="1131840"/>
                <a:gridCol w="1295280"/>
                <a:gridCol w="1439640"/>
                <a:gridCol w="1726920"/>
                <a:gridCol w="1873080"/>
                <a:gridCol w="2232000"/>
                <a:gridCol w="2232360"/>
              </a:tblGrid>
              <a:tr h="46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Dimensioni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Criteri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Evidenze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avanzato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10-9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intermedio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8-7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base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iniziale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5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03200">
                <a:tc rowSpan="5">
                  <a:txBody>
                    <a:bodyPr/>
                    <a:lstStyle/>
                    <a:p>
                      <a:pPr marL="228600" indent="-228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"/>
                        <a:buAutoNum type="arabicParenR"/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Ascolto e parlato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2)   Lettura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3)  Scrittura 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7F7F7F">
                        <a:alpha val="8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1.1 -Comprensione di testi diretti e trasmessi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1.1  - Ascolta e comprende testi di vario tipo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- Comprende in modo completo testi orali su argomenti di vita quotidiana e di interesse personale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Comprende globalmente messaggi orali di varia tipologia e genere su argomenti di vita quotidiana e di interesse personale.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-  Comprende globalmente semplici messaggi orali su argomenti di tipo personale relativi alla quotidianità.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- Comprende, se guidato, solo alcuni dei punti principali di semplici e brevi messaggi orali su argomenti di interesse personale e relativi alla quotidianità.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954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1.2 - Produzione orale di testi di vario tipo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1.2- Espone oralmente argomenti di studio, anche avvalendosi di supporti specifici.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- Produce testi di vario genere inerenti alla propria sfera personale e ad argomenti di studio scegliendo strutture linguistiche appropriate.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testi evidenziando una discreta padronanza di lessico.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brevi testi utilizzando un lessico essenziale.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brevi testi in forma guidata utilizzando un lessico essenziale.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128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1.3 - Interazione nelle diverse situazioni comunicative.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1.3 - Interagisce verbalmente con  interlocutori collaboranti su argomenti di diretta esperienza, routinari, di studio.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Sostiene dialoghi utilizzando un lessico appropriato e personale in maniera autonoma.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 Sostiene interazioni usando un lessico appropriato.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– Sostiene interazioni orali usando un lessico essenziale per fornire semplici informazioni personali.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8960" marR="489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 Solo se guidato, interagisce usando un lessico essenziale per fornire semplici informazioni personali.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303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2.1 -  Lettura tecnica e comprensione scritta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2.1 - Legge e comprende comunicazioni scritte relative a contesti di esperienza e di studio.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Legge evidenziando una corretta pronuncia e  riconosce autonomamente le  informazioni  esplicite ed implicite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Legge evidenziando una pronuncia generalmente corretta  e riconosce autonomamente le informazioni  esplicite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Legge  e comprende brevi  e semplici messaggi  evidenziando una pronuncia essenzialmente corretta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Guidato, legge semplici e brevi messaggi  evidenziando un’ accettabile pronuncia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3035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3.1 - Produzione scritta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3.1 - Scrive comunicazioni relative a contesti di esperienza e di studio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testi scritti di vario genere inerenti alla propria sfera personale e ad argomenti di vita quotidiana utilizzando correttamente e in modo appropriato strutture linguistiche.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testi evidenziando una discreta padronanza di lessico.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brevi testi in modo comprensibile e usando un lessico essenziale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Produce brevi e semplici testi  su indicazioni date e su guida dell’insegnante.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9" name="CustomShape 2"/>
          <p:cNvSpPr/>
          <p:nvPr/>
        </p:nvSpPr>
        <p:spPr>
          <a:xfrm>
            <a:off x="168120" y="-7920"/>
            <a:ext cx="9143640" cy="23472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9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MULTILINGUISTICA         </a:t>
            </a:r>
            <a:endParaRPr lang="it-IT" sz="900" b="0" strike="noStrike" spc="-1">
              <a:latin typeface="Arial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803160" y="407880"/>
            <a:ext cx="2122200" cy="31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Scuola Sec. di I grado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91" name="CustomShape 4"/>
          <p:cNvSpPr/>
          <p:nvPr/>
        </p:nvSpPr>
        <p:spPr>
          <a:xfrm>
            <a:off x="2674800" y="514440"/>
            <a:ext cx="360000" cy="142560"/>
          </a:xfrm>
          <a:prstGeom prst="rightArrow">
            <a:avLst>
              <a:gd name="adj1" fmla="val 17318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2" name="CustomShape 5"/>
          <p:cNvSpPr/>
          <p:nvPr/>
        </p:nvSpPr>
        <p:spPr>
          <a:xfrm>
            <a:off x="3664080" y="434880"/>
            <a:ext cx="3804840" cy="25992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di riferimento: </a:t>
            </a:r>
            <a:r>
              <a:rPr lang="it-IT" sz="1100" b="1" strike="noStrike" spc="-1">
                <a:solidFill>
                  <a:srgbClr val="000000"/>
                </a:solidFill>
                <a:latin typeface="Arial"/>
                <a:ea typeface="Arial"/>
              </a:rPr>
              <a:t> LINGUE STRANIERE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93" name="CustomShape 6"/>
          <p:cNvSpPr/>
          <p:nvPr/>
        </p:nvSpPr>
        <p:spPr>
          <a:xfrm>
            <a:off x="7624800" y="358920"/>
            <a:ext cx="102960" cy="410760"/>
          </a:xfrm>
          <a:prstGeom prst="rightBrace">
            <a:avLst>
              <a:gd name="adj1" fmla="val 452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CustomShape 7"/>
          <p:cNvSpPr/>
          <p:nvPr/>
        </p:nvSpPr>
        <p:spPr>
          <a:xfrm>
            <a:off x="7962840" y="476280"/>
            <a:ext cx="2050560" cy="23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5160" tIns="32760" rIns="65160" bIns="32760"/>
          <a:lstStyle/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concorrenti: </a:t>
            </a:r>
            <a:r>
              <a:rPr lang="it-IT" sz="1100" b="1" strike="noStrike" spc="-1">
                <a:solidFill>
                  <a:srgbClr val="000000"/>
                </a:solidFill>
                <a:latin typeface="Arial"/>
                <a:ea typeface="Arial"/>
              </a:rPr>
              <a:t>TUTTE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95" name="CustomShape 8"/>
          <p:cNvSpPr/>
          <p:nvPr/>
        </p:nvSpPr>
        <p:spPr>
          <a:xfrm>
            <a:off x="170280" y="908640"/>
            <a:ext cx="8692200" cy="27648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Arial"/>
                <a:ea typeface="Arial"/>
              </a:rPr>
              <a:t>RUBRICA VALUTATIVA – Competenza chiave: 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comunicazione nelle lingue straniere</a:t>
            </a:r>
            <a:endParaRPr lang="it-IT" sz="1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611280" y="4149720"/>
            <a:ext cx="2376000" cy="36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97" name="Table 2"/>
          <p:cNvGraphicFramePr/>
          <p:nvPr/>
        </p:nvGraphicFramePr>
        <p:xfrm>
          <a:off x="958320" y="174600"/>
          <a:ext cx="11203200" cy="1453680"/>
        </p:xfrm>
        <a:graphic>
          <a:graphicData uri="http://schemas.openxmlformats.org/drawingml/2006/table">
            <a:tbl>
              <a:tblPr/>
              <a:tblGrid>
                <a:gridCol w="330480"/>
                <a:gridCol w="906120"/>
                <a:gridCol w="1314360"/>
                <a:gridCol w="2027160"/>
                <a:gridCol w="2016000"/>
                <a:gridCol w="2376360"/>
                <a:gridCol w="2232720"/>
              </a:tblGrid>
              <a:tr h="76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Dimensioni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Criteri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Evidenze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avanzato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intermedio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base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iniziale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2280">
                <a:tc>
                  <a:txBody>
                    <a:bodyPr/>
                    <a:lstStyle/>
                    <a:p>
                      <a:pPr marL="228600" indent="-171000"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228600" indent="-228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Calibri"/>
                        <a:buAutoNum type="arabicParenR" startAt="4"/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Riflessione sul funzionamento della lingua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7F7F7F">
                        <a:alpha val="8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4.1 – Riflessione sulla lingua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4.1 - Opera confronti linguistici e relativi ad elementi strutturali tra la lingua madre e le lingue studiate.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Conosce e utilizza in modo efficace strutture e funzioni. Conosce e riferisce esaurientemente gli aspetti strutturali trattati, operando alcuni collegamenti e cogliendone le differenze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Usa funzioni e strutture linguistiche in maniera complessivamente corretta.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Conosce e utilizza parzialmente strutture e funzioni.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 Conosce e utilizza solo in parte e se guidato strutture e funzioni.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65160" marR="651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20840" y="1792440"/>
            <a:ext cx="11391480" cy="3441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</a:t>
            </a: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MULTILINGUISTICA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6480000" y="2133720"/>
            <a:ext cx="1080" cy="399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712800" y="4871880"/>
            <a:ext cx="11383560" cy="47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CustomShape 4"/>
          <p:cNvSpPr/>
          <p:nvPr/>
        </p:nvSpPr>
        <p:spPr>
          <a:xfrm>
            <a:off x="712800" y="4871880"/>
            <a:ext cx="1080" cy="165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CustomShape 5"/>
          <p:cNvSpPr/>
          <p:nvPr/>
        </p:nvSpPr>
        <p:spPr>
          <a:xfrm>
            <a:off x="2808360" y="4871880"/>
            <a:ext cx="108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5" name="CustomShape 6"/>
          <p:cNvSpPr/>
          <p:nvPr/>
        </p:nvSpPr>
        <p:spPr>
          <a:xfrm>
            <a:off x="6551640" y="4919760"/>
            <a:ext cx="1080" cy="180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6" name="CustomShape 7"/>
          <p:cNvSpPr/>
          <p:nvPr/>
        </p:nvSpPr>
        <p:spPr>
          <a:xfrm>
            <a:off x="208080" y="6529320"/>
            <a:ext cx="1671120" cy="160308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1) utilizzare gli strumenti essenziali per gestire l'intenzione comunicativa verbale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7" name="CustomShape 8"/>
          <p:cNvSpPr/>
          <p:nvPr/>
        </p:nvSpPr>
        <p:spPr>
          <a:xfrm>
            <a:off x="2087640" y="5318280"/>
            <a:ext cx="1658520" cy="9554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2) leggere, comprendere e interpretare testi scritti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8" name="CustomShape 9"/>
          <p:cNvSpPr/>
          <p:nvPr/>
        </p:nvSpPr>
        <p:spPr>
          <a:xfrm>
            <a:off x="4680000" y="2592360"/>
            <a:ext cx="3196800" cy="3060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COMPETENZE SPECIFICHE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9" name="CustomShape 10"/>
          <p:cNvSpPr/>
          <p:nvPr/>
        </p:nvSpPr>
        <p:spPr>
          <a:xfrm>
            <a:off x="6480000" y="2952720"/>
            <a:ext cx="1080" cy="47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" name="CustomShape 11"/>
          <p:cNvSpPr/>
          <p:nvPr/>
        </p:nvSpPr>
        <p:spPr>
          <a:xfrm rot="10800000">
            <a:off x="6481800" y="2535120"/>
            <a:ext cx="156960" cy="15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CustomShape 12"/>
          <p:cNvSpPr/>
          <p:nvPr/>
        </p:nvSpPr>
        <p:spPr>
          <a:xfrm rot="10800000" flipH="1">
            <a:off x="6635160" y="2521080"/>
            <a:ext cx="155160" cy="15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13"/>
          <p:cNvSpPr/>
          <p:nvPr/>
        </p:nvSpPr>
        <p:spPr>
          <a:xfrm>
            <a:off x="4751280" y="3527280"/>
            <a:ext cx="3311280" cy="3092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3" name="CustomShape 14"/>
          <p:cNvSpPr/>
          <p:nvPr/>
        </p:nvSpPr>
        <p:spPr>
          <a:xfrm>
            <a:off x="6550200" y="3825720"/>
            <a:ext cx="1080" cy="99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15"/>
          <p:cNvSpPr/>
          <p:nvPr/>
        </p:nvSpPr>
        <p:spPr>
          <a:xfrm>
            <a:off x="9072720" y="4919760"/>
            <a:ext cx="108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CustomShape 16"/>
          <p:cNvSpPr/>
          <p:nvPr/>
        </p:nvSpPr>
        <p:spPr>
          <a:xfrm>
            <a:off x="12095280" y="4919760"/>
            <a:ext cx="1080" cy="1631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17"/>
          <p:cNvSpPr/>
          <p:nvPr/>
        </p:nvSpPr>
        <p:spPr>
          <a:xfrm>
            <a:off x="420840" y="255600"/>
            <a:ext cx="1138032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omic Sans MS"/>
                <a:ea typeface="Comic Sans MS"/>
              </a:rPr>
              <a:t>Partendo dall’analisi dei nuclei fondanti delle discipline, il Dipartimento n. 2 ha individuato, con riferimento alle competenze chiave europee “Competenza multilinguistica”, le competenze specifiche, i traguardi per lo sviluppo delle competenze al termine della Scuola dell’Infanzia, della Scuola Primaria e della Scuola Sec. di I grado , gli obiettivi di apprendimento relativi alla scuola dell’Infanzia e alle tappe fondamentali del primo ciclo, nonché i contenuti.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197" name="CustomShape 18"/>
          <p:cNvSpPr/>
          <p:nvPr/>
        </p:nvSpPr>
        <p:spPr>
          <a:xfrm>
            <a:off x="8415360" y="4083120"/>
            <a:ext cx="1658520" cy="74088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4) ampliare il patrimonio lessicale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8" name="CustomShape 19"/>
          <p:cNvSpPr/>
          <p:nvPr/>
        </p:nvSpPr>
        <p:spPr>
          <a:xfrm>
            <a:off x="5910120" y="6881760"/>
            <a:ext cx="1658520" cy="138708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3</a:t>
            </a: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) produrre brevi testi di vario tipo utilizzando il linguaggio specifico della disciplina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9" name="CustomShape 20"/>
          <p:cNvSpPr/>
          <p:nvPr/>
        </p:nvSpPr>
        <p:spPr>
          <a:xfrm>
            <a:off x="10758600" y="6515280"/>
            <a:ext cx="1775880" cy="9554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5) riflettere sulle regole della lingua e sulle differenze tra culture diverse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0" y="-4680"/>
            <a:ext cx="12801240" cy="377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222120" y="392040"/>
            <a:ext cx="295092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</a:t>
            </a: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dell’Infanzia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2" name="CustomShape 3"/>
          <p:cNvSpPr/>
          <p:nvPr/>
        </p:nvSpPr>
        <p:spPr>
          <a:xfrm>
            <a:off x="2871720" y="623880"/>
            <a:ext cx="502920" cy="201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4"/>
          <p:cNvSpPr/>
          <p:nvPr/>
        </p:nvSpPr>
        <p:spPr>
          <a:xfrm>
            <a:off x="4167360" y="465120"/>
            <a:ext cx="5357520" cy="37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Campo di esperienza: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IL DISCORSO E LE PAROLE 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04" name="CustomShape 5"/>
          <p:cNvSpPr/>
          <p:nvPr/>
        </p:nvSpPr>
        <p:spPr>
          <a:xfrm>
            <a:off x="262080" y="843120"/>
            <a:ext cx="2125440" cy="40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Primaria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5" name="CustomShape 6"/>
          <p:cNvSpPr/>
          <p:nvPr/>
        </p:nvSpPr>
        <p:spPr>
          <a:xfrm>
            <a:off x="2871720" y="1055520"/>
            <a:ext cx="502920" cy="201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7"/>
          <p:cNvSpPr/>
          <p:nvPr/>
        </p:nvSpPr>
        <p:spPr>
          <a:xfrm>
            <a:off x="4186080" y="800280"/>
            <a:ext cx="5327280" cy="622080"/>
          </a:xfrm>
          <a:prstGeom prst="rect">
            <a:avLst/>
          </a:prstGeom>
          <a:solidFill>
            <a:srgbClr val="4F81BD"/>
          </a:solidFill>
          <a:ln w="93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Discipline di riferimento:  INGLESE E FRANCESE CLASSI PRIME, SECONDE E TERZE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07" name="CustomShape 8"/>
          <p:cNvSpPr/>
          <p:nvPr/>
        </p:nvSpPr>
        <p:spPr>
          <a:xfrm>
            <a:off x="262080" y="1282680"/>
            <a:ext cx="2972880" cy="40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Sec. di I grado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8" name="CustomShape 9"/>
          <p:cNvSpPr/>
          <p:nvPr/>
        </p:nvSpPr>
        <p:spPr>
          <a:xfrm>
            <a:off x="2871720" y="1487520"/>
            <a:ext cx="502920" cy="201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10"/>
          <p:cNvSpPr/>
          <p:nvPr/>
        </p:nvSpPr>
        <p:spPr>
          <a:xfrm>
            <a:off x="4186080" y="1442880"/>
            <a:ext cx="5357520" cy="34416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Discipline di riferimento: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  LINGUE STRANIERE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10" name="CustomShape 11"/>
          <p:cNvSpPr/>
          <p:nvPr/>
        </p:nvSpPr>
        <p:spPr>
          <a:xfrm>
            <a:off x="17640" y="1822320"/>
            <a:ext cx="12801240" cy="38700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PER LO SVILUPPO DELLE COMPETENZE</a:t>
            </a:r>
            <a:endParaRPr lang="it-IT" sz="1700" b="0" strike="noStrike" spc="-1">
              <a:latin typeface="Arial"/>
            </a:endParaRPr>
          </a:p>
        </p:txBody>
      </p:sp>
      <p:sp>
        <p:nvSpPr>
          <p:cNvPr id="211" name="CustomShape 12"/>
          <p:cNvSpPr/>
          <p:nvPr/>
        </p:nvSpPr>
        <p:spPr>
          <a:xfrm>
            <a:off x="0" y="2230560"/>
            <a:ext cx="4168440" cy="267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900" b="1" strike="noStrike" spc="-1">
                <a:solidFill>
                  <a:srgbClr val="000000"/>
                </a:solidFill>
                <a:latin typeface="Comic Sans MS"/>
                <a:ea typeface="Comic Sans MS"/>
              </a:rPr>
              <a:t>TRAGUARDI AL TERMINE DELLA SC. DELL’INFANZIA (inglese)</a:t>
            </a:r>
            <a:endParaRPr lang="it-IT" sz="900" b="0" strike="noStrike" spc="-1">
              <a:latin typeface="Arial"/>
            </a:endParaRPr>
          </a:p>
        </p:txBody>
      </p:sp>
      <p:sp>
        <p:nvSpPr>
          <p:cNvPr id="212" name="CustomShape 13"/>
          <p:cNvSpPr/>
          <p:nvPr/>
        </p:nvSpPr>
        <p:spPr>
          <a:xfrm>
            <a:off x="4181400" y="2208240"/>
            <a:ext cx="3889080" cy="34416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AL TERMINE DELLA SC. PRIMARIA (inglese)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13" name="CustomShape 14"/>
          <p:cNvSpPr/>
          <p:nvPr/>
        </p:nvSpPr>
        <p:spPr>
          <a:xfrm>
            <a:off x="8082000" y="2235240"/>
            <a:ext cx="4730400" cy="2678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9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AL TERMINE DELLA SC. SEC DI I GRADO (inglese-francese)</a:t>
            </a:r>
            <a:endParaRPr lang="it-IT" sz="900" b="0" strike="noStrike" spc="-1">
              <a:latin typeface="Arial"/>
            </a:endParaRPr>
          </a:p>
        </p:txBody>
      </p:sp>
      <p:sp>
        <p:nvSpPr>
          <p:cNvPr id="214" name="CustomShape 15"/>
          <p:cNvSpPr/>
          <p:nvPr/>
        </p:nvSpPr>
        <p:spPr>
          <a:xfrm>
            <a:off x="0" y="2606760"/>
            <a:ext cx="4109760" cy="2769840"/>
          </a:xfrm>
          <a:prstGeom prst="rect">
            <a:avLst/>
          </a:prstGeom>
          <a:noFill/>
          <a:ln w="28440">
            <a:solidFill>
              <a:srgbClr val="FFFF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5" name="CustomShape 16"/>
          <p:cNvSpPr/>
          <p:nvPr/>
        </p:nvSpPr>
        <p:spPr>
          <a:xfrm>
            <a:off x="4175280" y="2568600"/>
            <a:ext cx="3882600" cy="4560480"/>
          </a:xfrm>
          <a:prstGeom prst="rect">
            <a:avLst/>
          </a:prstGeom>
          <a:noFill/>
          <a:ln w="2844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6" name="CustomShape 17"/>
          <p:cNvSpPr/>
          <p:nvPr/>
        </p:nvSpPr>
        <p:spPr>
          <a:xfrm>
            <a:off x="9640800" y="1055520"/>
            <a:ext cx="142560" cy="576000"/>
          </a:xfrm>
          <a:prstGeom prst="rightBrace">
            <a:avLst>
              <a:gd name="adj1" fmla="val 8333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18"/>
          <p:cNvSpPr/>
          <p:nvPr/>
        </p:nvSpPr>
        <p:spPr>
          <a:xfrm>
            <a:off x="9804240" y="1193760"/>
            <a:ext cx="2871360" cy="33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Disciplina concorrente: 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18" name="CustomShape 19"/>
          <p:cNvSpPr/>
          <p:nvPr/>
        </p:nvSpPr>
        <p:spPr>
          <a:xfrm>
            <a:off x="10018800" y="138240"/>
            <a:ext cx="185400" cy="99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20"/>
          <p:cNvSpPr/>
          <p:nvPr/>
        </p:nvSpPr>
        <p:spPr>
          <a:xfrm>
            <a:off x="8129520" y="2581200"/>
            <a:ext cx="4671720" cy="4547880"/>
          </a:xfrm>
          <a:prstGeom prst="rect">
            <a:avLst/>
          </a:prstGeom>
          <a:noFill/>
          <a:ln w="2844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21"/>
          <p:cNvSpPr/>
          <p:nvPr/>
        </p:nvSpPr>
        <p:spPr>
          <a:xfrm>
            <a:off x="11945880" y="1257480"/>
            <a:ext cx="750600" cy="24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Italiano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21" name="CustomShape 22"/>
          <p:cNvSpPr/>
          <p:nvPr/>
        </p:nvSpPr>
        <p:spPr>
          <a:xfrm>
            <a:off x="42840" y="2963880"/>
            <a:ext cx="4006440" cy="241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93000"/>
              </a:lnSpc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competenza specifica 1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100" b="0" strike="noStrike" spc="-1">
                <a:solidFill>
                  <a:srgbClr val="996600"/>
                </a:solidFill>
                <a:latin typeface="Calibri"/>
                <a:ea typeface="Calibri"/>
              </a:rPr>
              <a:t>Comprende semplici indicazioni in lingua straniera date dall’insegnante.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strike="noStrike" spc="-1">
                <a:solidFill>
                  <a:srgbClr val="996600"/>
                </a:solidFill>
                <a:latin typeface="Calibri"/>
                <a:ea typeface="Calibri"/>
              </a:rPr>
              <a:t>competenza specifica 3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100" b="1" strike="noStrike" spc="-1">
                <a:solidFill>
                  <a:srgbClr val="996600"/>
                </a:solidFill>
                <a:latin typeface="Calibri"/>
                <a:ea typeface="Calibri"/>
              </a:rPr>
              <a:t> </a:t>
            </a:r>
            <a:r>
              <a:rPr lang="it-IT" sz="1100" b="0" strike="noStrike" spc="-1">
                <a:solidFill>
                  <a:srgbClr val="996600"/>
                </a:solidFill>
                <a:latin typeface="Calibri"/>
                <a:ea typeface="Calibri"/>
              </a:rPr>
              <a:t>Il bambino comprende semplici</a:t>
            </a:r>
            <a:r>
              <a:rPr lang="it-IT" sz="1100" b="1" strike="noStrike" spc="-1">
                <a:solidFill>
                  <a:srgbClr val="996600"/>
                </a:solidFill>
                <a:latin typeface="Calibri"/>
                <a:ea typeface="Calibri"/>
              </a:rPr>
              <a:t> </a:t>
            </a:r>
            <a:r>
              <a:rPr lang="it-IT" sz="1100" b="0" strike="noStrike" spc="-1">
                <a:solidFill>
                  <a:srgbClr val="996600"/>
                </a:solidFill>
                <a:latin typeface="Calibri"/>
                <a:ea typeface="Calibri"/>
              </a:rPr>
              <a:t>parole legate al proprio ambiente con brevi filastrocche e canzoncine.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strike="noStrike" spc="-1">
                <a:solidFill>
                  <a:srgbClr val="996600"/>
                </a:solidFill>
                <a:latin typeface="Calibri"/>
                <a:ea typeface="Calibri"/>
              </a:rPr>
              <a:t>competenza specifica 4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100" b="0" strike="noStrike" spc="-1">
                <a:solidFill>
                  <a:srgbClr val="996600"/>
                </a:solidFill>
                <a:latin typeface="Calibri"/>
                <a:ea typeface="Calibri"/>
              </a:rPr>
              <a:t>Interagisce nel gioco, ripete e memorizza vocaboli. 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100" b="0" strike="noStrike" spc="-1">
              <a:latin typeface="Arial"/>
            </a:endParaRPr>
          </a:p>
        </p:txBody>
      </p:sp>
      <p:sp>
        <p:nvSpPr>
          <p:cNvPr id="222" name="CustomShape 23"/>
          <p:cNvSpPr/>
          <p:nvPr/>
        </p:nvSpPr>
        <p:spPr>
          <a:xfrm>
            <a:off x="4267080" y="2606760"/>
            <a:ext cx="3627000" cy="345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16165D"/>
                </a:solidFill>
                <a:uFillTx/>
                <a:latin typeface="Calibri"/>
                <a:ea typeface="Calibri"/>
              </a:rPr>
              <a:t>competenza specifica  1</a:t>
            </a:r>
            <a:endParaRPr lang="it-IT" sz="1000" b="0" strike="noStrike" spc="-1">
              <a:latin typeface="Arial"/>
            </a:endParaRPr>
          </a:p>
          <a:p>
            <a:pPr marL="457200" algn="just">
              <a:lnSpc>
                <a:spcPct val="93000"/>
              </a:lnSpc>
            </a:pPr>
            <a:r>
              <a:rPr lang="it-IT" sz="1100" b="0" strike="noStrike" spc="-1">
                <a:solidFill>
                  <a:srgbClr val="16165D"/>
                </a:solidFill>
                <a:latin typeface="Calibri"/>
                <a:ea typeface="Calibri"/>
              </a:rPr>
              <a:t>Interagisce nel gioco e comunica con espressioni e frasi memorizzate, in scambi di informazioni semplici e di routine.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100" b="1" strike="noStrike" spc="-1">
                <a:solidFill>
                  <a:srgbClr val="191966"/>
                </a:solidFill>
                <a:latin typeface="Comic Sans MS"/>
                <a:ea typeface="Comic Sans MS"/>
              </a:rPr>
              <a:t> </a:t>
            </a:r>
            <a:r>
              <a:rPr lang="it-IT" sz="1000" b="1" u="sng" strike="noStrike" spc="-1">
                <a:solidFill>
                  <a:srgbClr val="002060"/>
                </a:solidFill>
                <a:uFillTx/>
                <a:latin typeface="Calibri"/>
                <a:ea typeface="Calibri"/>
              </a:rPr>
              <a:t>competenza specifica </a:t>
            </a:r>
            <a:r>
              <a:rPr lang="it-IT" sz="1000" b="1" u="sng" strike="noStrike" spc="-1">
                <a:solidFill>
                  <a:srgbClr val="002060"/>
                </a:solidFill>
                <a:uFillTx/>
                <a:latin typeface="Comic Sans MS"/>
                <a:ea typeface="Comic Sans MS"/>
              </a:rPr>
              <a:t>1- 2</a:t>
            </a:r>
            <a:endParaRPr lang="it-IT" sz="1000" b="0" strike="noStrike" spc="-1">
              <a:latin typeface="Arial"/>
            </a:endParaRPr>
          </a:p>
          <a:p>
            <a:pPr marL="179280" indent="-178920" algn="just">
              <a:lnSpc>
                <a:spcPct val="93000"/>
              </a:lnSpc>
              <a:buClr>
                <a:srgbClr val="16165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16165D"/>
                </a:solidFill>
                <a:latin typeface="Calibri"/>
                <a:ea typeface="Calibri"/>
              </a:rPr>
              <a:t>L’alunno comprende brevi messaggi orali e scritti relativi ad ambiti conosciuti.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100" b="0" strike="noStrike" spc="-1">
                <a:solidFill>
                  <a:srgbClr val="16165D"/>
                </a:solidFill>
                <a:latin typeface="Calibri"/>
                <a:ea typeface="Calibri"/>
              </a:rPr>
              <a:t>ii Svolge i compiti secondo le indicazioni date in lingua straniera dall’insegnante.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marL="457200" algn="just">
              <a:lnSpc>
                <a:spcPct val="93000"/>
              </a:lnSpc>
            </a:pPr>
            <a:r>
              <a:rPr lang="it-IT" sz="1100" b="0" u="sng" strike="noStrike" spc="-1">
                <a:solidFill>
                  <a:srgbClr val="16165D"/>
                </a:solidFill>
                <a:uFillTx/>
                <a:latin typeface="Calibri"/>
                <a:ea typeface="Calibri"/>
              </a:rPr>
              <a:t>competenza specifica 1- 3</a:t>
            </a:r>
            <a:endParaRPr lang="it-IT" sz="1100" b="0" strike="noStrike" spc="-1">
              <a:latin typeface="Arial"/>
            </a:endParaRPr>
          </a:p>
          <a:p>
            <a:pPr marL="179280" indent="-178920" algn="just">
              <a:lnSpc>
                <a:spcPct val="93000"/>
              </a:lnSpc>
              <a:buClr>
                <a:srgbClr val="16165D"/>
              </a:buClr>
              <a:buFont typeface="Calibri"/>
              <a:buAutoNum type="romanUcPeriod"/>
            </a:pPr>
            <a:r>
              <a:rPr lang="it-IT" sz="1000" b="0" strike="noStrike" spc="-1">
                <a:solidFill>
                  <a:srgbClr val="16165D"/>
                </a:solidFill>
                <a:latin typeface="Calibri"/>
                <a:ea typeface="Calibri"/>
              </a:rPr>
              <a:t>Descrive </a:t>
            </a:r>
            <a:r>
              <a:rPr lang="it-IT" sz="1100" b="0" strike="noStrike" spc="-1">
                <a:solidFill>
                  <a:srgbClr val="16165D"/>
                </a:solidFill>
                <a:latin typeface="Calibri"/>
                <a:ea typeface="Calibri"/>
              </a:rPr>
              <a:t>oralmente e per iscritto, in modo semplice, aspetti del proprio vissuto e del proprio ambiente ed elementi che si riferiscono a bisogni immediati. 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100" b="1" strike="noStrike" spc="-1">
                <a:solidFill>
                  <a:srgbClr val="16165D"/>
                </a:solidFill>
                <a:latin typeface="Calibri"/>
                <a:ea typeface="Calibri"/>
              </a:rPr>
              <a:t>Competenza.4- 5  </a:t>
            </a:r>
            <a:r>
              <a:rPr lang="it-IT" sz="1100" b="0" strike="noStrike" spc="-1">
                <a:solidFill>
                  <a:srgbClr val="16165D"/>
                </a:solidFill>
                <a:latin typeface="Calibri"/>
                <a:ea typeface="Calibri"/>
              </a:rPr>
              <a:t>Individua alcuni elementi culturali e linguistici propri della lingua straniera</a:t>
            </a:r>
            <a:r>
              <a:rPr lang="it-IT" sz="1100" b="0" strike="noStrike" spc="-1">
                <a:solidFill>
                  <a:srgbClr val="191966"/>
                </a:solidFill>
                <a:latin typeface="Calibri"/>
                <a:ea typeface="Calibri"/>
              </a:rPr>
              <a:t>.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23" name="CustomShape 24"/>
          <p:cNvSpPr/>
          <p:nvPr/>
        </p:nvSpPr>
        <p:spPr>
          <a:xfrm>
            <a:off x="8201160" y="2685960"/>
            <a:ext cx="4043160" cy="269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1- 3</a:t>
            </a:r>
            <a:endParaRPr lang="it-IT" sz="10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Comunica oralmente in situazioni che richiedono scambi di informazioni semplici e diretti su argomenti familiari e abituali. </a:t>
            </a:r>
            <a:endParaRPr lang="it-IT" sz="11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Descrive oralmente e per iscritto aspetti del proprio vissuto e del proprio ambiente.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2</a:t>
            </a:r>
            <a:endParaRPr lang="it-IT" sz="10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Legge testi di vario tipo con tecniche adeguate allo scopo.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3</a:t>
            </a:r>
            <a:endParaRPr lang="it-IT" sz="10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Scrive semplici resoconti e compone brevi lettere o messaggi rivolti a coetanei e familiari. </a:t>
            </a: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4-5</a:t>
            </a:r>
            <a:endParaRPr lang="it-IT" sz="10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Stabilisce relazioni tra semplici elementi linguistico-comunicativi, lessicali e culturali propri delle lingue di studio.</a:t>
            </a:r>
            <a:endParaRPr lang="it-IT" sz="1100" b="0" strike="noStrike" spc="-1">
              <a:latin typeface="Arial"/>
            </a:endParaRPr>
          </a:p>
          <a:p>
            <a:pPr indent="-69480" algn="just">
              <a:lnSpc>
                <a:spcPct val="93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100" b="0" strike="noStrike" spc="-1">
                <a:solidFill>
                  <a:srgbClr val="00664D"/>
                </a:solidFill>
                <a:latin typeface="Calibri"/>
                <a:ea typeface="Calibri"/>
              </a:rPr>
              <a:t>Individua differenze.</a:t>
            </a:r>
            <a:endParaRPr lang="it-IT" sz="11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4" name="Table 1"/>
          <p:cNvGraphicFramePr/>
          <p:nvPr/>
        </p:nvGraphicFramePr>
        <p:xfrm>
          <a:off x="568440" y="266760"/>
          <a:ext cx="12232800" cy="10837689"/>
        </p:xfrm>
        <a:graphic>
          <a:graphicData uri="http://schemas.openxmlformats.org/drawingml/2006/table">
            <a:tbl>
              <a:tblPr/>
              <a:tblGrid>
                <a:gridCol w="1358640"/>
                <a:gridCol w="2717640"/>
                <a:gridCol w="2719080"/>
                <a:gridCol w="2717640"/>
                <a:gridCol w="2719800"/>
              </a:tblGrid>
              <a:tr h="84960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773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689800">
                <a:tc rowSpan="3"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utilizzare gli strumenti essenziali per gestire l'intenzione comunicativa verbale 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Usare formule di saluto.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1.a.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Comprendere vocaboli,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istruzioni, espressioni e frasi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di uso quotidiano, pronunciati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chiaramente e lentamente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relativi a se stesso, ai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compagni, alla famiglia.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1.b.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Interagire con un compagno 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per presentarsi e/o giocare,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utilizzando espressioni e frasi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memorizzate adatte alla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situazione.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1.a.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Comprendere brevi testi,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dialoghi, istruzioni, espressioni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e frasi di uso quotidiano se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pronunciate chiaramente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identificare il tema generale di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un discorso in cui si parla di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argomenti conosciuti.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1.b.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Interagire in modo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comprensibile con un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compagno o un adulto con cui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si ha familiarità, utilizzando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espressioni e frasi adatte alla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situazione.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1.a.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Comprendere istruzioni,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espressioni e frasi di uso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quotidiano se pronunciate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chiaramente e identificare il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tema generale di brevi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messaggi orali in cui si parla di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argomenti conosciuti.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1.b.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Interagire con uno o più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interlocutori, comprendere 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punti chiave di una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conversazione ed esporre le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proprie idee in modo chiaro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comprensibile.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1.c. 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Gestire conversazioni di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routine, facendo domande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scambiando idee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informazioni in situazioni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quotidiane prevedibili.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 d. 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Descrivere o presentare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persone, condizioni di vita o di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studio, compiti quotidiani;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esprimere  un’opinione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motivarla con espressioni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frasi connesse in modo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semplice.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955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9346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Corretta pronuncia di un repertorio di parole e frasi memorizzate di uso comune.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07640"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 Strutture di comunicazione semplici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e quotidiane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Corretta pronuncia di un repertorio di parole e frasi memorizzate di uso comune.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Semplici modalità di scrittura: messaggi brevi, biglietti, lettere informali.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Corretta pronuncia di un repertorio sempre più ampio di parole e frasi memorizzate di uso comune.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-modalità di scrittura: messaggi, lettere informali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5" name="CustomShape 2"/>
          <p:cNvSpPr/>
          <p:nvPr/>
        </p:nvSpPr>
        <p:spPr>
          <a:xfrm>
            <a:off x="208080" y="3000240"/>
            <a:ext cx="279000" cy="4471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487440" y="4513320"/>
            <a:ext cx="36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4"/>
          <p:cNvSpPr/>
          <p:nvPr/>
        </p:nvSpPr>
        <p:spPr>
          <a:xfrm>
            <a:off x="279360" y="984240"/>
            <a:ext cx="180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5"/>
          <p:cNvSpPr/>
          <p:nvPr/>
        </p:nvSpPr>
        <p:spPr>
          <a:xfrm>
            <a:off x="279360" y="1055520"/>
            <a:ext cx="70920" cy="19443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6"/>
          <p:cNvSpPr/>
          <p:nvPr/>
        </p:nvSpPr>
        <p:spPr>
          <a:xfrm>
            <a:off x="279360" y="7321680"/>
            <a:ext cx="45720" cy="8265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7"/>
          <p:cNvSpPr/>
          <p:nvPr/>
        </p:nvSpPr>
        <p:spPr>
          <a:xfrm>
            <a:off x="279360" y="8040600"/>
            <a:ext cx="143172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8"/>
          <p:cNvSpPr/>
          <p:nvPr/>
        </p:nvSpPr>
        <p:spPr>
          <a:xfrm>
            <a:off x="0" y="-100080"/>
            <a:ext cx="12801240" cy="37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32" name="CustomShape 9"/>
          <p:cNvSpPr/>
          <p:nvPr/>
        </p:nvSpPr>
        <p:spPr>
          <a:xfrm>
            <a:off x="11153880" y="47520"/>
            <a:ext cx="185400" cy="99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10"/>
          <p:cNvSpPr/>
          <p:nvPr/>
        </p:nvSpPr>
        <p:spPr>
          <a:xfrm rot="10800000">
            <a:off x="1936800" y="9480600"/>
            <a:ext cx="360" cy="244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" name="Table 1"/>
          <p:cNvGraphicFramePr/>
          <p:nvPr/>
        </p:nvGraphicFramePr>
        <p:xfrm>
          <a:off x="487440" y="276120"/>
          <a:ext cx="12313800" cy="10140158"/>
        </p:xfrm>
        <a:graphic>
          <a:graphicData uri="http://schemas.openxmlformats.org/drawingml/2006/table">
            <a:tbl>
              <a:tblPr/>
              <a:tblGrid>
                <a:gridCol w="1368360"/>
                <a:gridCol w="2734920"/>
                <a:gridCol w="2736720"/>
                <a:gridCol w="2736720"/>
                <a:gridCol w="2737080"/>
              </a:tblGrid>
              <a:tr h="83340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712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851440">
                <a:tc rowSpan="3"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leggere, comprendere e interpretare testi scritti 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2. a.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Comprendere cartoline, 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biglietti e brevi messaggi,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accompagnati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preferibilmente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da supporti visivi o sonori,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cogliendo parole e frasi già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  acquisite a livello orale.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i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2.a.Comprendere  descrizioni relative a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persone, luoghi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oggetti familiari 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2.b. Leggere e comprendere brevi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semplici testi, accompagnati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preferibilmente da supporti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visivi, cogliendo il loro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significato globale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identificando parole e frasi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familiari.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2.c Leggere e comprendere il sistema politico,   economico e scolastico-educativo dei Paesi europei ed extraeuropei.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2.a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. Leggere e individuare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informazioni esplicite in brevi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testi di uso quotidiano e in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lettere personali.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2.b. 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Leggere globalmente testi  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relativamente lunghi per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trovare informazioni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specifiche relative ai propri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interessi e a contenuti di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studio di altre discipline.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2 c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.  Leggere brevi storie, semplici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 biografie e testi narrativi.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2.d.  Comprendere il sistema politico,   economico e scolastico-educativo dei Paesi europei ed extraeuropei.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2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899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 Messaggi scritti accompagnati da supporti visivi e/o sonori</a:t>
                      </a: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.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4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 Cenni di civiltà e cultura dei paesi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4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di cui si studia la lingua (usanze,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4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feste, ricorrenze...)con particolare riferimento al sistema politico,economico e scolastico-educativo dei Paesi europei ed extraeuropei.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4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4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4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tecniche di lettura espressiva.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-elementi di civiltà e cultura dei paesi di cui si studia la lingua (usanze , feste, ricorrenze …)</a:t>
                      </a: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con particolare riferimento al sistema politico,economico e scolastico-educativo dei Paesi europei ed extraeuropei.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5" name="CustomShape 2"/>
          <p:cNvSpPr/>
          <p:nvPr/>
        </p:nvSpPr>
        <p:spPr>
          <a:xfrm>
            <a:off x="208080" y="3000240"/>
            <a:ext cx="279000" cy="4471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487440" y="4513320"/>
            <a:ext cx="36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4"/>
          <p:cNvSpPr/>
          <p:nvPr/>
        </p:nvSpPr>
        <p:spPr>
          <a:xfrm>
            <a:off x="279360" y="984240"/>
            <a:ext cx="180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CustomShape 5"/>
          <p:cNvSpPr/>
          <p:nvPr/>
        </p:nvSpPr>
        <p:spPr>
          <a:xfrm>
            <a:off x="279360" y="1055520"/>
            <a:ext cx="70920" cy="19443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CustomShape 6"/>
          <p:cNvSpPr/>
          <p:nvPr/>
        </p:nvSpPr>
        <p:spPr>
          <a:xfrm>
            <a:off x="279360" y="7321680"/>
            <a:ext cx="45720" cy="8265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7"/>
          <p:cNvSpPr/>
          <p:nvPr/>
        </p:nvSpPr>
        <p:spPr>
          <a:xfrm>
            <a:off x="279360" y="8040600"/>
            <a:ext cx="143172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8"/>
          <p:cNvSpPr/>
          <p:nvPr/>
        </p:nvSpPr>
        <p:spPr>
          <a:xfrm>
            <a:off x="0" y="-100080"/>
            <a:ext cx="12801240" cy="37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42" name="CustomShape 9"/>
          <p:cNvSpPr/>
          <p:nvPr/>
        </p:nvSpPr>
        <p:spPr>
          <a:xfrm>
            <a:off x="11153880" y="47520"/>
            <a:ext cx="185400" cy="99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10"/>
          <p:cNvSpPr/>
          <p:nvPr/>
        </p:nvSpPr>
        <p:spPr>
          <a:xfrm rot="10800000">
            <a:off x="1863720" y="9601200"/>
            <a:ext cx="360" cy="2568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Table 1"/>
          <p:cNvGraphicFramePr/>
          <p:nvPr/>
        </p:nvGraphicFramePr>
        <p:xfrm>
          <a:off x="568440" y="-146160"/>
          <a:ext cx="12232800" cy="10034688"/>
        </p:xfrm>
        <a:graphic>
          <a:graphicData uri="http://schemas.openxmlformats.org/drawingml/2006/table">
            <a:tbl>
              <a:tblPr/>
              <a:tblGrid>
                <a:gridCol w="1358640"/>
                <a:gridCol w="2717640"/>
                <a:gridCol w="2719080"/>
                <a:gridCol w="2717640"/>
                <a:gridCol w="2719800"/>
              </a:tblGrid>
              <a:tr h="95076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28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732280">
                <a:tc rowSpan="3"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produrre brevi testi di vario tipo utilizzando il linguaggio specifico della disciplina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3.a.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Scrivere parole e semplici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frasi di uso quotidiano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attinenti alle attività svolte in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classe e ad interessi personali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e del gruppo.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i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3.a. </a:t>
                      </a: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Scrivere in forma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comprensibile messaggi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semplici e brevi per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presentarsi, per fare gli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auguri, per ringraziare 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invitare qualcuno, per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 chiedere o dare notizie, ecc.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3. a. Raccontare per iscritto esperienze, esprimendo sensazioni e opinioni con frasi semplici.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3.b.Scrivere brevi lettere o mail adeguate al destinatario e brevi resoconti che si avvalgano di lessico appropriato.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3.c Produrre risposte a questionari e formulare domande su testi.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2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2140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Corretta scrittura di un repertorio di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parole e frasi memorizzate di uso 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comune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Corretta scrittura di un repertorio di parole e frasi memorizzate di uso comune.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Semplici modalità di scrittura: messaggi brevi, biglietti, lettere informali.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Corretta scrittura di un repertorio di parole e frasi memorizzate di uso comune.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71360" indent="-171000">
                        <a:lnSpc>
                          <a:spcPct val="100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Semplici modalità di scrittura: messaggi brevi, biglietti, lettere informali.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5" name="CustomShape 2"/>
          <p:cNvSpPr/>
          <p:nvPr/>
        </p:nvSpPr>
        <p:spPr>
          <a:xfrm>
            <a:off x="208080" y="3000240"/>
            <a:ext cx="279000" cy="4471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46" name="CustomShape 3"/>
          <p:cNvSpPr/>
          <p:nvPr/>
        </p:nvSpPr>
        <p:spPr>
          <a:xfrm>
            <a:off x="487440" y="4513320"/>
            <a:ext cx="36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4"/>
          <p:cNvSpPr/>
          <p:nvPr/>
        </p:nvSpPr>
        <p:spPr>
          <a:xfrm>
            <a:off x="279360" y="984240"/>
            <a:ext cx="180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CustomShape 5"/>
          <p:cNvSpPr/>
          <p:nvPr/>
        </p:nvSpPr>
        <p:spPr>
          <a:xfrm>
            <a:off x="279360" y="1055520"/>
            <a:ext cx="70920" cy="19443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6"/>
          <p:cNvSpPr/>
          <p:nvPr/>
        </p:nvSpPr>
        <p:spPr>
          <a:xfrm>
            <a:off x="279360" y="7321680"/>
            <a:ext cx="45720" cy="8265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CustomShape 7"/>
          <p:cNvSpPr/>
          <p:nvPr/>
        </p:nvSpPr>
        <p:spPr>
          <a:xfrm>
            <a:off x="279360" y="8040600"/>
            <a:ext cx="143172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8"/>
          <p:cNvSpPr/>
          <p:nvPr/>
        </p:nvSpPr>
        <p:spPr>
          <a:xfrm>
            <a:off x="0" y="-141120"/>
            <a:ext cx="12801240" cy="37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52" name="CustomShape 9"/>
          <p:cNvSpPr/>
          <p:nvPr/>
        </p:nvSpPr>
        <p:spPr>
          <a:xfrm>
            <a:off x="11153880" y="47520"/>
            <a:ext cx="185400" cy="99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0"/>
          <p:cNvSpPr/>
          <p:nvPr/>
        </p:nvSpPr>
        <p:spPr>
          <a:xfrm>
            <a:off x="1936800" y="7032600"/>
            <a:ext cx="360" cy="244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Table 1"/>
          <p:cNvGraphicFramePr/>
          <p:nvPr/>
        </p:nvGraphicFramePr>
        <p:xfrm>
          <a:off x="571680" y="-4680"/>
          <a:ext cx="12232800" cy="9432360"/>
        </p:xfrm>
        <a:graphic>
          <a:graphicData uri="http://schemas.openxmlformats.org/drawingml/2006/table">
            <a:tbl>
              <a:tblPr/>
              <a:tblGrid>
                <a:gridCol w="1358640"/>
                <a:gridCol w="2717640"/>
                <a:gridCol w="2719080"/>
                <a:gridCol w="2717640"/>
                <a:gridCol w="2719800"/>
              </a:tblGrid>
              <a:tr h="91260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126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614920">
                <a:tc rowSpan="3"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 </a:t>
                      </a:r>
                      <a:r>
                        <a:rPr lang="it-IT" sz="13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ampliare il patrimonio lessicale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4.a. 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Conoscere vocaboli relativi a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  stati emotivi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4.b. 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Familiarizzare con i vocaboli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   inerenti ai diversi spazi scolastici.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4.c. 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Nominare alcuni colori.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4.d. 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Associare vocaboli e movimenti.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4.e. 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Riconoscere le parti del corpo.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4.f.</a:t>
                      </a: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Contare da uno a dieci.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4.a. Produrre frasi significative, utilizzando un lessico pertinente,  riferite ad oggetti, luoghi, persone e situazioni note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4.a. 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Rilevare e confrontare parole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e strutture relative a codici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verbali diversi.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4.b. Rilevare semplici analogie o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differenze tra comportamenti e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usi legati a lingue e civiltà diverse.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4.a. Osservare parole ed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espressioni nei contesti d’uso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coglierne i rapporti di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significato.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4.b.</a:t>
                      </a: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ndividuare analogie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differenze  tra diversi patrimoni lessicali comprendendo e rispettando il valore della “diversità” 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2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20797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 nomi di alcuni animali.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vocaboli relativi a cibo.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numeri fino a dieci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colori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parti del corpo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Lessico di base su argomenti di vita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quotidiana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630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Lessico di base su argomenti di vita quotidiana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 Lessico di base su argomenti di vita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quotidiana.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5" name="CustomShape 2"/>
          <p:cNvSpPr/>
          <p:nvPr/>
        </p:nvSpPr>
        <p:spPr>
          <a:xfrm>
            <a:off x="208080" y="3000240"/>
            <a:ext cx="279000" cy="4471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487440" y="4513320"/>
            <a:ext cx="36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4"/>
          <p:cNvSpPr/>
          <p:nvPr/>
        </p:nvSpPr>
        <p:spPr>
          <a:xfrm>
            <a:off x="279360" y="984240"/>
            <a:ext cx="180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5"/>
          <p:cNvSpPr/>
          <p:nvPr/>
        </p:nvSpPr>
        <p:spPr>
          <a:xfrm>
            <a:off x="279360" y="1055520"/>
            <a:ext cx="70920" cy="19443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6"/>
          <p:cNvSpPr/>
          <p:nvPr/>
        </p:nvSpPr>
        <p:spPr>
          <a:xfrm>
            <a:off x="257040" y="7515360"/>
            <a:ext cx="68040" cy="63288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CustomShape 7"/>
          <p:cNvSpPr/>
          <p:nvPr/>
        </p:nvSpPr>
        <p:spPr>
          <a:xfrm>
            <a:off x="279360" y="8040600"/>
            <a:ext cx="143172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8"/>
          <p:cNvSpPr/>
          <p:nvPr/>
        </p:nvSpPr>
        <p:spPr>
          <a:xfrm>
            <a:off x="0" y="-100080"/>
            <a:ext cx="12801240" cy="37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62" name="CustomShape 9"/>
          <p:cNvSpPr/>
          <p:nvPr/>
        </p:nvSpPr>
        <p:spPr>
          <a:xfrm>
            <a:off x="8704440" y="38160"/>
            <a:ext cx="185400" cy="99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CustomShape 10"/>
          <p:cNvSpPr/>
          <p:nvPr/>
        </p:nvSpPr>
        <p:spPr>
          <a:xfrm rot="10800000">
            <a:off x="1936800" y="9408960"/>
            <a:ext cx="360" cy="2520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4" name="Table 1"/>
          <p:cNvGraphicFramePr/>
          <p:nvPr/>
        </p:nvGraphicFramePr>
        <p:xfrm>
          <a:off x="568440" y="55440"/>
          <a:ext cx="12232800" cy="9446760"/>
        </p:xfrm>
        <a:graphic>
          <a:graphicData uri="http://schemas.openxmlformats.org/drawingml/2006/table">
            <a:tbl>
              <a:tblPr/>
              <a:tblGrid>
                <a:gridCol w="1358640"/>
                <a:gridCol w="2717640"/>
                <a:gridCol w="2719080"/>
                <a:gridCol w="2717640"/>
                <a:gridCol w="2719800"/>
              </a:tblGrid>
              <a:tr h="88740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34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616360">
                <a:tc rowSpan="3"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5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riflettere sulle regole della lingua e sulle differenze tra culture diverse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5-a. Osservare parole ed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espressioni nei contesti d’uso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coglierne i rapporti di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 significato.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5.b. Osservare la struttura delle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frasi e mettere in relazione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costrutti e intenzioni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comunicative.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5.c. Individuare analogie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differenze fra la cultura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 inglese e quella italiana.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5.a. Rilevare e confrontare parole e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strutture relative a codici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verbali diversi.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5.b. Rilevare semplici analogie o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differenze tra comportamenti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e usi legati a lingue diverse.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5.c. Osservare la struttura delle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frasi e mettere in relazione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costrutti e intenzioni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 comunicative.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5.d. Individuare analogie 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 differenze  tra le varie culture,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comprendendo e rispettando il valore della” diversità” 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 algn="just">
                        <a:lnSpc>
                          <a:spcPct val="104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84240" indent="-820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2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4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20955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91600">
                        <a:lnSpc>
                          <a:spcPct val="100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Regole grammaticali  fondamentali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600">
                        <a:lnSpc>
                          <a:spcPct val="104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Confronto tra lingue e culture diverse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91600">
                        <a:lnSpc>
                          <a:spcPct val="104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Regole grammaticali fondamentali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600">
                        <a:lnSpc>
                          <a:spcPct val="104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Analogie e differenze tra lingue e culture diverse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5" name="CustomShape 2"/>
          <p:cNvSpPr/>
          <p:nvPr/>
        </p:nvSpPr>
        <p:spPr>
          <a:xfrm>
            <a:off x="208080" y="3000240"/>
            <a:ext cx="279000" cy="4471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66" name="CustomShape 3"/>
          <p:cNvSpPr/>
          <p:nvPr/>
        </p:nvSpPr>
        <p:spPr>
          <a:xfrm>
            <a:off x="487440" y="4513320"/>
            <a:ext cx="36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CustomShape 4"/>
          <p:cNvSpPr/>
          <p:nvPr/>
        </p:nvSpPr>
        <p:spPr>
          <a:xfrm>
            <a:off x="279360" y="984240"/>
            <a:ext cx="180000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CustomShape 5"/>
          <p:cNvSpPr/>
          <p:nvPr/>
        </p:nvSpPr>
        <p:spPr>
          <a:xfrm>
            <a:off x="279360" y="1055520"/>
            <a:ext cx="70920" cy="19443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CustomShape 6"/>
          <p:cNvSpPr/>
          <p:nvPr/>
        </p:nvSpPr>
        <p:spPr>
          <a:xfrm>
            <a:off x="279360" y="7321680"/>
            <a:ext cx="45720" cy="8265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CustomShape 7"/>
          <p:cNvSpPr/>
          <p:nvPr/>
        </p:nvSpPr>
        <p:spPr>
          <a:xfrm>
            <a:off x="279360" y="8040600"/>
            <a:ext cx="1431720" cy="215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CustomShape 8"/>
          <p:cNvSpPr/>
          <p:nvPr/>
        </p:nvSpPr>
        <p:spPr>
          <a:xfrm>
            <a:off x="0" y="-100080"/>
            <a:ext cx="12801240" cy="37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MULTILINGUISTICA </a:t>
            </a:r>
            <a:endParaRPr lang="it-IT" sz="1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36360" y="-14040"/>
            <a:ext cx="8899560" cy="24408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MULTILINGUISTICA     </a:t>
            </a:r>
            <a:endParaRPr lang="it-IT" sz="1000" b="0" strike="noStrike" spc="-1">
              <a:latin typeface="Arial"/>
            </a:endParaRPr>
          </a:p>
        </p:txBody>
      </p:sp>
      <p:grpSp>
        <p:nvGrpSpPr>
          <p:cNvPr id="273" name="Group 2"/>
          <p:cNvGrpSpPr/>
          <p:nvPr/>
        </p:nvGrpSpPr>
        <p:grpSpPr>
          <a:xfrm>
            <a:off x="1290240" y="905400"/>
            <a:ext cx="9140400" cy="477720"/>
            <a:chOff x="1290240" y="905400"/>
            <a:chExt cx="9140400" cy="477720"/>
          </a:xfrm>
        </p:grpSpPr>
        <p:pic>
          <p:nvPicPr>
            <p:cNvPr id="274" name="Google Shape;164;p2"/>
            <p:cNvPicPr/>
            <p:nvPr/>
          </p:nvPicPr>
          <p:blipFill>
            <a:blip r:embed="rId3" cstate="print"/>
            <a:stretch/>
          </p:blipFill>
          <p:spPr>
            <a:xfrm>
              <a:off x="1713240" y="905400"/>
              <a:ext cx="8717400" cy="477720"/>
            </a:xfrm>
            <a:prstGeom prst="rect">
              <a:avLst/>
            </a:prstGeom>
            <a:ln>
              <a:noFill/>
            </a:ln>
          </p:spPr>
        </p:pic>
        <p:sp>
          <p:nvSpPr>
            <p:cNvPr id="275" name="CustomShape 3"/>
            <p:cNvSpPr/>
            <p:nvPr/>
          </p:nvSpPr>
          <p:spPr>
            <a:xfrm>
              <a:off x="1290240" y="978840"/>
              <a:ext cx="8696880" cy="2872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>
                <a:lnSpc>
                  <a:spcPct val="100000"/>
                </a:lnSpc>
              </a:pPr>
              <a:r>
                <a:rPr lang="it-IT" sz="129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RUBRICA VALUTATIVA – Competenza chiave: competenza multilinguistica</a:t>
              </a:r>
              <a:endParaRPr lang="it-IT" sz="1290" b="0" strike="noStrike" spc="-1">
                <a:latin typeface="Arial"/>
              </a:endParaRPr>
            </a:p>
          </p:txBody>
        </p:sp>
      </p:grpSp>
      <p:sp>
        <p:nvSpPr>
          <p:cNvPr id="276" name="CustomShape 4"/>
          <p:cNvSpPr/>
          <p:nvPr/>
        </p:nvSpPr>
        <p:spPr>
          <a:xfrm>
            <a:off x="3034800" y="4133520"/>
            <a:ext cx="2123640" cy="36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77" name="Table 5"/>
          <p:cNvGraphicFramePr/>
          <p:nvPr/>
        </p:nvGraphicFramePr>
        <p:xfrm>
          <a:off x="775800" y="1530360"/>
          <a:ext cx="11363760" cy="6007680"/>
        </p:xfrm>
        <a:graphic>
          <a:graphicData uri="http://schemas.openxmlformats.org/drawingml/2006/table">
            <a:tbl>
              <a:tblPr/>
              <a:tblGrid>
                <a:gridCol w="1265400"/>
                <a:gridCol w="2248200"/>
                <a:gridCol w="2667600"/>
                <a:gridCol w="3468240"/>
                <a:gridCol w="1714320"/>
              </a:tblGrid>
              <a:tr h="47052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NUCLEI TEMATICI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CRITERI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EVIDENZE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OBIETTIVI OGGETTO DI VALUTAZIONE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DEL PERIODO DIDATTICO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LIVELLO RAGGIUNTO*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08360">
                <a:tc rowSpan="2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1) Ascolto e parlato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– Comprensione di parole e semplici frasi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 - Ascolta e comprende parole, istruzioni e semplici frasi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Ascoltare e comprendere vocaboli, istruzioni, espressioni e frasi di uso quotidiano, pronunciati chiaramente e lentamente.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002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 –  Interazione nelle diverse situazioni ludico-comunicative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1.2– Interagisce nelle diverse situazioni comunicative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Utilizzare brevi espressioni memorizzate per presentarsi e/o giocare.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7508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2) Lettura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Comprensione di semplici e brevi testi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Legge semplici testi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Leggere e comprendere brevi messaggi accompagnati da supporti visivi o sonori.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</a:tr>
              <a:tr h="84600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3)   Scrittura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 Produzione scritta di parole e semplici frasi</a:t>
                      </a: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Scrive parole e frasi di uso quotidiano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Scrivere parole e semplici frasi di uso quotidiano.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904760">
                <a:tc gridSpan="5">
                  <a:txBody>
                    <a:bodyPr/>
                    <a:lstStyle/>
                    <a:p>
                      <a:pPr marL="228600" indent="-228240" algn="ctr">
                        <a:lnSpc>
                          <a:spcPct val="83000"/>
                        </a:lnSpc>
                      </a:pPr>
                      <a:r>
                        <a:rPr lang="it-IT" sz="13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*LIVELLI DI APPRENDIMENTO</a:t>
                      </a:r>
                      <a:endParaRPr lang="it-IT" sz="1300" b="0" strike="noStrike" spc="-1">
                        <a:latin typeface="Times New Roman"/>
                      </a:endParaRPr>
                    </a:p>
                    <a:p>
                      <a:pPr marL="228600" indent="-228240" algn="ctr">
                        <a:lnSpc>
                          <a:spcPct val="83000"/>
                        </a:lnSpc>
                      </a:pPr>
                      <a:endParaRPr lang="it-IT" sz="13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AVANZATO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INTERMEDIO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BASE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 VIA DI PRIMA ACQUISIZIONE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  <a:p>
                      <a:pPr marL="228600" indent="-22824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Times New Roman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278" name="CustomShape 6"/>
          <p:cNvSpPr/>
          <p:nvPr/>
        </p:nvSpPr>
        <p:spPr>
          <a:xfrm>
            <a:off x="1713240" y="383760"/>
            <a:ext cx="9397800" cy="26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it-IT" sz="1150" b="1" strike="noStrike" spc="-1">
                <a:solidFill>
                  <a:srgbClr val="000000"/>
                </a:solidFill>
                <a:latin typeface="Arial"/>
                <a:ea typeface="Arial"/>
              </a:rPr>
              <a:t>Scuola Primaria Classe 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1/2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                                         DISCIPLINA DI RIFERIMENTO: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 INGLESE/FRANCESE    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79" name="CustomShape 7"/>
          <p:cNvSpPr/>
          <p:nvPr/>
        </p:nvSpPr>
        <p:spPr>
          <a:xfrm>
            <a:off x="3970800" y="453960"/>
            <a:ext cx="990360" cy="306000"/>
          </a:xfrm>
          <a:prstGeom prst="rightArrow">
            <a:avLst>
              <a:gd name="adj1" fmla="val 50000"/>
              <a:gd name="adj2" fmla="val 50234"/>
            </a:avLst>
          </a:prstGeom>
          <a:solidFill>
            <a:srgbClr val="00B8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3137</Words>
  <Application>Microsoft Office PowerPoint</Application>
  <PresentationFormat>Formato A3 (297x420 mm)</PresentationFormat>
  <Paragraphs>785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Office Theme</vt:lpstr>
      <vt:lpstr>Office Theme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Piera Passerini</dc:creator>
  <cp:lastModifiedBy>Palazzo</cp:lastModifiedBy>
  <cp:revision>3</cp:revision>
  <dcterms:modified xsi:type="dcterms:W3CDTF">2021-01-26T11:54:20Z</dcterms:modified>
  <dc:language>it-IT</dc:language>
</cp:coreProperties>
</file>