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801600" cy="9601200" type="A3"/>
  <p:notesSz cx="6888163" cy="10021888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Garamond" panose="02020404030301010803" pitchFamily="18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54">
          <p15:clr>
            <a:srgbClr val="A4A3A4"/>
          </p15:clr>
        </p15:guide>
        <p15:guide id="4" orient="horz" pos="2882">
          <p15:clr>
            <a:srgbClr val="000000"/>
          </p15:clr>
        </p15:guide>
        <p15:guide id="5" orient="horz" pos="3157">
          <p15:clr>
            <a:srgbClr val="000000"/>
          </p15:clr>
        </p15:guide>
        <p15:guide id="6" pos="2170">
          <p15:clr>
            <a:srgbClr val="000000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gbP+/fo7fHkZ7Lx2T9PPCPy46W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43EA86-CAA9-4282-92F8-4656E09BAAE3}">
  <a:tblStyle styleId="{B743EA86-CAA9-4282-92F8-4656E09BAAE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DB17BFD-B4EA-4477-8F3E-569939DF5503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dk1">
              <a:alpha val="2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chemeClr val="dk1">
              <a:alpha val="2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11337C9-4E11-4077-9E85-B8B29E73FB3D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507" y="67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  <p:guide orient="horz" pos="3154"/>
        <p:guide orient="horz" pos="2882"/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4871" cy="50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5" tIns="45800" rIns="91625" bIns="45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1698" y="0"/>
            <a:ext cx="2984871" cy="50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5" tIns="45800" rIns="91625" bIns="458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38213" y="750888"/>
            <a:ext cx="501173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5" tIns="45800" rIns="91625" bIns="45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9054"/>
            <a:ext cx="2984871" cy="50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5" tIns="45800" rIns="91625" bIns="458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1698" y="9519054"/>
            <a:ext cx="2984871" cy="50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5" tIns="45800" rIns="91625" bIns="45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5" tIns="45800" rIns="91625" bIns="45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5" tIns="45800" rIns="91625" bIns="45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:notes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5" tIns="45800" rIns="91625" bIns="45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:notes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5" tIns="45800" rIns="91625" bIns="45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3:notes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5" tIns="45800" rIns="91625" bIns="45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:notes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400" cy="45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5" tIns="45800" rIns="91625" bIns="45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800" cy="375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5:notes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400" cy="45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5" tIns="45800" rIns="91625" bIns="45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800" cy="375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6:notes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400" cy="45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5" tIns="45800" rIns="91625" bIns="45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" name="Google Shape;31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800" cy="375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7:notes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5" tIns="45800" rIns="91625" bIns="45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8:notes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5" tIns="45800" rIns="91625" bIns="45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6" name="Google Shape;3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9:notes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5" tIns="45800" rIns="91625" bIns="45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1" name="Google Shape;38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901698" y="9519054"/>
            <a:ext cx="2984871" cy="50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5" tIns="45800" rIns="91625" bIns="458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890588"/>
            <a:ext cx="5859463" cy="439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758974" y="5565977"/>
            <a:ext cx="6074977" cy="527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5" tIns="45800" rIns="91625" bIns="45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0:notes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5" tIns="45800" rIns="91625" bIns="45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6" name="Google Shape;40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1:notes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5" tIns="45800" rIns="91625" bIns="45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9" name="Google Shape;41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2:notes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5" tIns="45800" rIns="91625" bIns="45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2" name="Google Shape;43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7:notes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5" tIns="45800" rIns="91625" bIns="45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5" name="Google Shape;44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8:notes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5" tIns="45800" rIns="91625" bIns="45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9" name="Google Shape;45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9:notes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5" tIns="45800" rIns="91625" bIns="45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3" name="Google Shape;47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b8afe9c52e_0_0:notes"/>
          <p:cNvSpPr txBox="1">
            <a:spLocks noGrp="1"/>
          </p:cNvSpPr>
          <p:nvPr>
            <p:ph type="sldNum" idx="12"/>
          </p:nvPr>
        </p:nvSpPr>
        <p:spPr>
          <a:xfrm>
            <a:off x="3901691" y="9519042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25" tIns="47300" rIns="94625" bIns="47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it-IT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7" name="Google Shape;487;gb8afe9c5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844" y="861255"/>
            <a:ext cx="5186400" cy="424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88" name="Google Shape;488;gb8afe9c52e_0_0:notes"/>
          <p:cNvSpPr txBox="1">
            <a:spLocks noGrp="1"/>
          </p:cNvSpPr>
          <p:nvPr>
            <p:ph type="body" idx="1"/>
          </p:nvPr>
        </p:nvSpPr>
        <p:spPr>
          <a:xfrm>
            <a:off x="758972" y="5383278"/>
            <a:ext cx="6072000" cy="50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25" tIns="47300" rIns="94625" bIns="473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b8afe9c52e_0_158:notes"/>
          <p:cNvSpPr txBox="1">
            <a:spLocks noGrp="1"/>
          </p:cNvSpPr>
          <p:nvPr>
            <p:ph type="sldNum" idx="12"/>
          </p:nvPr>
        </p:nvSpPr>
        <p:spPr>
          <a:xfrm>
            <a:off x="3901691" y="9519042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25" tIns="47300" rIns="94625" bIns="47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it-IT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0" name="Google Shape;500;gb8afe9c52e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844" y="861255"/>
            <a:ext cx="5186400" cy="424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01" name="Google Shape;501;gb8afe9c52e_0_158:notes"/>
          <p:cNvSpPr txBox="1">
            <a:spLocks noGrp="1"/>
          </p:cNvSpPr>
          <p:nvPr>
            <p:ph type="body" idx="1"/>
          </p:nvPr>
        </p:nvSpPr>
        <p:spPr>
          <a:xfrm>
            <a:off x="758972" y="5383278"/>
            <a:ext cx="6072000" cy="50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25" tIns="47300" rIns="94625" bIns="473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b8afe9c52e_0_304:notes"/>
          <p:cNvSpPr txBox="1">
            <a:spLocks noGrp="1"/>
          </p:cNvSpPr>
          <p:nvPr>
            <p:ph type="sldNum" idx="12"/>
          </p:nvPr>
        </p:nvSpPr>
        <p:spPr>
          <a:xfrm>
            <a:off x="3901691" y="9519042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25" tIns="47300" rIns="94625" bIns="47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it-IT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3" name="Google Shape;513;gb8afe9c52e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844" y="861255"/>
            <a:ext cx="5186400" cy="424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14" name="Google Shape;514;gb8afe9c52e_0_304:notes"/>
          <p:cNvSpPr txBox="1">
            <a:spLocks noGrp="1"/>
          </p:cNvSpPr>
          <p:nvPr>
            <p:ph type="body" idx="1"/>
          </p:nvPr>
        </p:nvSpPr>
        <p:spPr>
          <a:xfrm>
            <a:off x="758972" y="5383278"/>
            <a:ext cx="6072000" cy="50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25" tIns="47300" rIns="94625" bIns="473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b8afe9c52e_0_462:notes"/>
          <p:cNvSpPr txBox="1">
            <a:spLocks noGrp="1"/>
          </p:cNvSpPr>
          <p:nvPr>
            <p:ph type="sldNum" idx="12"/>
          </p:nvPr>
        </p:nvSpPr>
        <p:spPr>
          <a:xfrm>
            <a:off x="3901691" y="9519042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25" tIns="47300" rIns="94625" bIns="47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it-IT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6" name="Google Shape;526;gb8afe9c52e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844" y="861255"/>
            <a:ext cx="5186400" cy="424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27" name="Google Shape;527;gb8afe9c52e_0_462:notes"/>
          <p:cNvSpPr txBox="1">
            <a:spLocks noGrp="1"/>
          </p:cNvSpPr>
          <p:nvPr>
            <p:ph type="body" idx="1"/>
          </p:nvPr>
        </p:nvSpPr>
        <p:spPr>
          <a:xfrm>
            <a:off x="758972" y="5383278"/>
            <a:ext cx="6072000" cy="50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25" tIns="47300" rIns="94625" bIns="473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5" tIns="45800" rIns="91625" bIns="45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b8afe9c52e_0_620:notes"/>
          <p:cNvSpPr txBox="1">
            <a:spLocks noGrp="1"/>
          </p:cNvSpPr>
          <p:nvPr>
            <p:ph type="sldNum" idx="12"/>
          </p:nvPr>
        </p:nvSpPr>
        <p:spPr>
          <a:xfrm>
            <a:off x="3901691" y="9519042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25" tIns="47300" rIns="94625" bIns="47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it-IT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9" name="Google Shape;539;gb8afe9c52e_0_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844" y="861255"/>
            <a:ext cx="5186400" cy="424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40" name="Google Shape;540;gb8afe9c52e_0_620:notes"/>
          <p:cNvSpPr txBox="1">
            <a:spLocks noGrp="1"/>
          </p:cNvSpPr>
          <p:nvPr>
            <p:ph type="body" idx="1"/>
          </p:nvPr>
        </p:nvSpPr>
        <p:spPr>
          <a:xfrm>
            <a:off x="758972" y="5383278"/>
            <a:ext cx="6072000" cy="50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25" tIns="47300" rIns="94625" bIns="473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b8afe9c52e_0_778:notes"/>
          <p:cNvSpPr txBox="1">
            <a:spLocks noGrp="1"/>
          </p:cNvSpPr>
          <p:nvPr>
            <p:ph type="sldNum" idx="12"/>
          </p:nvPr>
        </p:nvSpPr>
        <p:spPr>
          <a:xfrm>
            <a:off x="3901691" y="9519042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25" tIns="47300" rIns="94625" bIns="47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it-IT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2" name="Google Shape;552;gb8afe9c52e_0_7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844" y="861255"/>
            <a:ext cx="5186400" cy="424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53" name="Google Shape;553;gb8afe9c52e_0_778:notes"/>
          <p:cNvSpPr txBox="1">
            <a:spLocks noGrp="1"/>
          </p:cNvSpPr>
          <p:nvPr>
            <p:ph type="body" idx="1"/>
          </p:nvPr>
        </p:nvSpPr>
        <p:spPr>
          <a:xfrm>
            <a:off x="758972" y="5383278"/>
            <a:ext cx="6072000" cy="50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25" tIns="47300" rIns="94625" bIns="473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5" tIns="45800" rIns="91625" bIns="45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400" cy="45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5" tIns="45800" rIns="91625" bIns="45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800" cy="375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5" tIns="45800" rIns="91625" bIns="45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5" tIns="45800" rIns="91625" bIns="45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5" tIns="45800" rIns="91625" bIns="45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:notes"/>
          <p:cNvSpPr txBox="1">
            <a:spLocks noGrp="1"/>
          </p:cNvSpPr>
          <p:nvPr>
            <p:ph type="body" idx="1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25" tIns="45800" rIns="91625" bIns="45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4"/>
          <p:cNvSpPr txBox="1"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4"/>
          <p:cNvSpPr txBox="1"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4"/>
          <p:cNvSpPr txBox="1">
            <a:spLocks noGrp="1"/>
          </p:cNvSpPr>
          <p:nvPr>
            <p:ph type="dt" idx="10"/>
          </p:nvPr>
        </p:nvSpPr>
        <p:spPr>
          <a:xfrm>
            <a:off x="6400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4"/>
          <p:cNvSpPr txBox="1">
            <a:spLocks noGrp="1"/>
          </p:cNvSpPr>
          <p:nvPr>
            <p:ph type="ftr" idx="11"/>
          </p:nvPr>
        </p:nvSpPr>
        <p:spPr>
          <a:xfrm>
            <a:off x="4373880" y="8898894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4"/>
          <p:cNvSpPr txBox="1">
            <a:spLocks noGrp="1"/>
          </p:cNvSpPr>
          <p:nvPr>
            <p:ph type="sldNum" idx="12"/>
          </p:nvPr>
        </p:nvSpPr>
        <p:spPr>
          <a:xfrm>
            <a:off x="91744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3"/>
          <p:cNvSpPr txBox="1"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3"/>
          <p:cNvSpPr txBox="1">
            <a:spLocks noGrp="1"/>
          </p:cNvSpPr>
          <p:nvPr>
            <p:ph type="body" idx="1"/>
          </p:nvPr>
        </p:nvSpPr>
        <p:spPr>
          <a:xfrm rot="5400000">
            <a:off x="3232626" y="-352264"/>
            <a:ext cx="6336348" cy="1152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3"/>
          <p:cNvSpPr txBox="1">
            <a:spLocks noGrp="1"/>
          </p:cNvSpPr>
          <p:nvPr>
            <p:ph type="dt" idx="10"/>
          </p:nvPr>
        </p:nvSpPr>
        <p:spPr>
          <a:xfrm>
            <a:off x="6400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ftr" idx="11"/>
          </p:nvPr>
        </p:nvSpPr>
        <p:spPr>
          <a:xfrm>
            <a:off x="4373880" y="8898894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3"/>
          <p:cNvSpPr txBox="1">
            <a:spLocks noGrp="1"/>
          </p:cNvSpPr>
          <p:nvPr>
            <p:ph type="sldNum" idx="12"/>
          </p:nvPr>
        </p:nvSpPr>
        <p:spPr>
          <a:xfrm>
            <a:off x="91744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4"/>
          <p:cNvSpPr txBox="1">
            <a:spLocks noGrp="1"/>
          </p:cNvSpPr>
          <p:nvPr>
            <p:ph type="title"/>
          </p:nvPr>
        </p:nvSpPr>
        <p:spPr>
          <a:xfrm rot="5400000">
            <a:off x="9275607" y="4257199"/>
            <a:ext cx="11470323" cy="4031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4"/>
          <p:cNvSpPr txBox="1">
            <a:spLocks noGrp="1"/>
          </p:cNvSpPr>
          <p:nvPr>
            <p:ph type="body" idx="1"/>
          </p:nvPr>
        </p:nvSpPr>
        <p:spPr>
          <a:xfrm rot="5400000">
            <a:off x="1103471" y="330041"/>
            <a:ext cx="11470323" cy="1188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4"/>
          <p:cNvSpPr txBox="1">
            <a:spLocks noGrp="1"/>
          </p:cNvSpPr>
          <p:nvPr>
            <p:ph type="dt" idx="10"/>
          </p:nvPr>
        </p:nvSpPr>
        <p:spPr>
          <a:xfrm>
            <a:off x="6400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4"/>
          <p:cNvSpPr txBox="1">
            <a:spLocks noGrp="1"/>
          </p:cNvSpPr>
          <p:nvPr>
            <p:ph type="ftr" idx="11"/>
          </p:nvPr>
        </p:nvSpPr>
        <p:spPr>
          <a:xfrm>
            <a:off x="4373880" y="8898894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4"/>
          <p:cNvSpPr txBox="1">
            <a:spLocks noGrp="1"/>
          </p:cNvSpPr>
          <p:nvPr>
            <p:ph type="sldNum" idx="12"/>
          </p:nvPr>
        </p:nvSpPr>
        <p:spPr>
          <a:xfrm>
            <a:off x="91744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>
            <a:spLocks noGrp="1"/>
          </p:cNvSpPr>
          <p:nvPr>
            <p:ph type="dt" idx="10"/>
          </p:nvPr>
        </p:nvSpPr>
        <p:spPr>
          <a:xfrm>
            <a:off x="6400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ftr" idx="11"/>
          </p:nvPr>
        </p:nvSpPr>
        <p:spPr>
          <a:xfrm>
            <a:off x="4373880" y="8898894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5"/>
          <p:cNvSpPr txBox="1">
            <a:spLocks noGrp="1"/>
          </p:cNvSpPr>
          <p:nvPr>
            <p:ph type="sldNum" idx="12"/>
          </p:nvPr>
        </p:nvSpPr>
        <p:spPr>
          <a:xfrm>
            <a:off x="91744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6"/>
          <p:cNvSpPr txBox="1">
            <a:spLocks noGrp="1"/>
          </p:cNvSpPr>
          <p:nvPr>
            <p:ph type="ctrTitle"/>
          </p:nvPr>
        </p:nvSpPr>
        <p:spPr>
          <a:xfrm>
            <a:off x="960120" y="2982599"/>
            <a:ext cx="10881360" cy="205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6"/>
          <p:cNvSpPr txBox="1"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45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39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888888"/>
              </a:buClr>
              <a:buSzPts val="3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6"/>
          <p:cNvSpPr txBox="1">
            <a:spLocks noGrp="1"/>
          </p:cNvSpPr>
          <p:nvPr>
            <p:ph type="dt" idx="10"/>
          </p:nvPr>
        </p:nvSpPr>
        <p:spPr>
          <a:xfrm>
            <a:off x="6400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6"/>
          <p:cNvSpPr txBox="1">
            <a:spLocks noGrp="1"/>
          </p:cNvSpPr>
          <p:nvPr>
            <p:ph type="ftr" idx="11"/>
          </p:nvPr>
        </p:nvSpPr>
        <p:spPr>
          <a:xfrm>
            <a:off x="4373880" y="8898894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6"/>
          <p:cNvSpPr txBox="1">
            <a:spLocks noGrp="1"/>
          </p:cNvSpPr>
          <p:nvPr>
            <p:ph type="sldNum" idx="12"/>
          </p:nvPr>
        </p:nvSpPr>
        <p:spPr>
          <a:xfrm>
            <a:off x="91744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7"/>
          <p:cNvSpPr txBox="1">
            <a:spLocks noGrp="1"/>
          </p:cNvSpPr>
          <p:nvPr>
            <p:ph type="title"/>
          </p:nvPr>
        </p:nvSpPr>
        <p:spPr>
          <a:xfrm>
            <a:off x="1011238" y="6169664"/>
            <a:ext cx="10881360" cy="190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Calibri"/>
              <a:buNone/>
              <a:defRPr sz="56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7"/>
          <p:cNvSpPr txBox="1"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 sz="2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dt" idx="10"/>
          </p:nvPr>
        </p:nvSpPr>
        <p:spPr>
          <a:xfrm>
            <a:off x="6400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ftr" idx="11"/>
          </p:nvPr>
        </p:nvSpPr>
        <p:spPr>
          <a:xfrm>
            <a:off x="4373880" y="8898894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7"/>
          <p:cNvSpPr txBox="1">
            <a:spLocks noGrp="1"/>
          </p:cNvSpPr>
          <p:nvPr>
            <p:ph type="sldNum" idx="12"/>
          </p:nvPr>
        </p:nvSpPr>
        <p:spPr>
          <a:xfrm>
            <a:off x="91744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8"/>
          <p:cNvSpPr txBox="1"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body" idx="1"/>
          </p:nvPr>
        </p:nvSpPr>
        <p:spPr>
          <a:xfrm>
            <a:off x="895670" y="3135948"/>
            <a:ext cx="7958772" cy="8872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t" anchorCtr="0">
            <a:noAutofit/>
          </a:bodyPr>
          <a:lstStyle>
            <a:lvl1pPr marL="457200" lvl="0" indent="-47625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 sz="3900"/>
            </a:lvl1pPr>
            <a:lvl2pPr marL="914400" lvl="1" indent="-4445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–"/>
              <a:defRPr sz="3400"/>
            </a:lvl2pPr>
            <a:lvl3pPr marL="1371600" lvl="2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3pPr>
            <a:lvl4pPr marL="1828800" lvl="3" indent="-3873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4pPr>
            <a:lvl5pPr marL="2286000" lvl="4" indent="-3873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 sz="2500"/>
            </a:lvl5pPr>
            <a:lvl6pPr marL="2743200" lvl="5" indent="-3873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6pPr>
            <a:lvl7pPr marL="3200400" lvl="6" indent="-3873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7pPr>
            <a:lvl8pPr marL="3657600" lvl="7" indent="-3873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8pPr>
            <a:lvl9pPr marL="4114800" lvl="8" indent="-3873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body" idx="2"/>
          </p:nvPr>
        </p:nvSpPr>
        <p:spPr>
          <a:xfrm>
            <a:off x="9067800" y="3135948"/>
            <a:ext cx="7958773" cy="8872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t" anchorCtr="0">
            <a:noAutofit/>
          </a:bodyPr>
          <a:lstStyle>
            <a:lvl1pPr marL="457200" lvl="0" indent="-47625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•"/>
              <a:defRPr sz="3900"/>
            </a:lvl1pPr>
            <a:lvl2pPr marL="914400" lvl="1" indent="-4445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–"/>
              <a:defRPr sz="3400"/>
            </a:lvl2pPr>
            <a:lvl3pPr marL="1371600" lvl="2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3pPr>
            <a:lvl4pPr marL="1828800" lvl="3" indent="-3873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4pPr>
            <a:lvl5pPr marL="2286000" lvl="4" indent="-3873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 sz="2500"/>
            </a:lvl5pPr>
            <a:lvl6pPr marL="2743200" lvl="5" indent="-3873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6pPr>
            <a:lvl7pPr marL="3200400" lvl="6" indent="-3873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7pPr>
            <a:lvl8pPr marL="3657600" lvl="7" indent="-3873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8pPr>
            <a:lvl9pPr marL="4114800" lvl="8" indent="-3873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dt" idx="10"/>
          </p:nvPr>
        </p:nvSpPr>
        <p:spPr>
          <a:xfrm>
            <a:off x="6400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ftr" idx="11"/>
          </p:nvPr>
        </p:nvSpPr>
        <p:spPr>
          <a:xfrm>
            <a:off x="4373880" y="8898894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sldNum" idx="12"/>
          </p:nvPr>
        </p:nvSpPr>
        <p:spPr>
          <a:xfrm>
            <a:off x="91744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9"/>
          <p:cNvSpPr txBox="1"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 b="1"/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3pPr>
            <a:lvl4pPr marL="1828800" lvl="3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body" idx="2"/>
          </p:nvPr>
        </p:nvSpPr>
        <p:spPr>
          <a:xfrm>
            <a:off x="640080" y="3044825"/>
            <a:ext cx="5656263" cy="553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t" anchorCtr="0">
            <a:noAutofit/>
          </a:bodyPr>
          <a:lstStyle>
            <a:lvl1pPr marL="457200" lvl="0" indent="-4445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 sz="34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73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3pPr>
            <a:lvl4pPr marL="1828800" lvl="3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3"/>
          </p:nvPr>
        </p:nvSpPr>
        <p:spPr>
          <a:xfrm>
            <a:off x="6503039" y="2149158"/>
            <a:ext cx="5658485" cy="89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 b="1"/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1"/>
            </a:lvl3pPr>
            <a:lvl4pPr marL="1828800" lvl="3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49" name="Google Shape;49;p39"/>
          <p:cNvSpPr txBox="1">
            <a:spLocks noGrp="1"/>
          </p:cNvSpPr>
          <p:nvPr>
            <p:ph type="body" idx="4"/>
          </p:nvPr>
        </p:nvSpPr>
        <p:spPr>
          <a:xfrm>
            <a:off x="6503039" y="3044825"/>
            <a:ext cx="5658485" cy="553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t" anchorCtr="0">
            <a:noAutofit/>
          </a:bodyPr>
          <a:lstStyle>
            <a:lvl1pPr marL="457200" lvl="0" indent="-4445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 sz="34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73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3pPr>
            <a:lvl4pPr marL="1828800" lvl="3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50" name="Google Shape;50;p39"/>
          <p:cNvSpPr txBox="1">
            <a:spLocks noGrp="1"/>
          </p:cNvSpPr>
          <p:nvPr>
            <p:ph type="dt" idx="10"/>
          </p:nvPr>
        </p:nvSpPr>
        <p:spPr>
          <a:xfrm>
            <a:off x="6400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9"/>
          <p:cNvSpPr txBox="1">
            <a:spLocks noGrp="1"/>
          </p:cNvSpPr>
          <p:nvPr>
            <p:ph type="ftr" idx="11"/>
          </p:nvPr>
        </p:nvSpPr>
        <p:spPr>
          <a:xfrm>
            <a:off x="4373880" y="8898894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9"/>
          <p:cNvSpPr txBox="1">
            <a:spLocks noGrp="1"/>
          </p:cNvSpPr>
          <p:nvPr>
            <p:ph type="sldNum" idx="12"/>
          </p:nvPr>
        </p:nvSpPr>
        <p:spPr>
          <a:xfrm>
            <a:off x="91744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0"/>
          <p:cNvSpPr txBox="1"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0"/>
          <p:cNvSpPr txBox="1">
            <a:spLocks noGrp="1"/>
          </p:cNvSpPr>
          <p:nvPr>
            <p:ph type="dt" idx="10"/>
          </p:nvPr>
        </p:nvSpPr>
        <p:spPr>
          <a:xfrm>
            <a:off x="6400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0"/>
          <p:cNvSpPr txBox="1">
            <a:spLocks noGrp="1"/>
          </p:cNvSpPr>
          <p:nvPr>
            <p:ph type="ftr" idx="11"/>
          </p:nvPr>
        </p:nvSpPr>
        <p:spPr>
          <a:xfrm>
            <a:off x="4373880" y="8898894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0"/>
          <p:cNvSpPr txBox="1">
            <a:spLocks noGrp="1"/>
          </p:cNvSpPr>
          <p:nvPr>
            <p:ph type="sldNum" idx="12"/>
          </p:nvPr>
        </p:nvSpPr>
        <p:spPr>
          <a:xfrm>
            <a:off x="91744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1"/>
          <p:cNvSpPr txBox="1"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1"/>
          <p:cNvSpPr txBox="1">
            <a:spLocks noGrp="1"/>
          </p:cNvSpPr>
          <p:nvPr>
            <p:ph type="body" idx="1"/>
          </p:nvPr>
        </p:nvSpPr>
        <p:spPr>
          <a:xfrm>
            <a:off x="5005070" y="382272"/>
            <a:ext cx="7156450" cy="8194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t" anchorCtr="0">
            <a:noAutofit/>
          </a:bodyPr>
          <a:lstStyle>
            <a:lvl1pPr marL="457200" lvl="0" indent="-5143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 sz="4500"/>
            </a:lvl1pPr>
            <a:lvl2pPr marL="914400" lvl="1" indent="-47625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Char char="–"/>
              <a:defRPr sz="3900"/>
            </a:lvl2pPr>
            <a:lvl3pPr marL="1371600" lvl="2" indent="-4445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 sz="3400"/>
            </a:lvl3pPr>
            <a:lvl4pPr marL="1828800" lvl="3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4pPr>
            <a:lvl5pPr marL="2286000" lvl="4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»"/>
              <a:defRPr sz="2800"/>
            </a:lvl5pPr>
            <a:lvl6pPr marL="2743200" lvl="5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6pPr>
            <a:lvl7pPr marL="3200400" lvl="6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7pPr>
            <a:lvl8pPr marL="3657600" lvl="7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8pPr>
            <a:lvl9pPr marL="4114800" lvl="8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9pPr>
          </a:lstStyle>
          <a:p>
            <a:endParaRPr/>
          </a:p>
        </p:txBody>
      </p:sp>
      <p:sp>
        <p:nvSpPr>
          <p:cNvPr id="61" name="Google Shape;61;p41"/>
          <p:cNvSpPr txBox="1">
            <a:spLocks noGrp="1"/>
          </p:cNvSpPr>
          <p:nvPr>
            <p:ph type="body" idx="2"/>
          </p:nvPr>
        </p:nvSpPr>
        <p:spPr>
          <a:xfrm>
            <a:off x="640082" y="2009142"/>
            <a:ext cx="4211638" cy="656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4pPr>
            <a:lvl5pPr marL="2286000" lvl="4" indent="-228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5pPr>
            <a:lvl6pPr marL="2743200" lvl="5" indent="-228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6pPr>
            <a:lvl7pPr marL="3200400" lvl="6" indent="-228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7pPr>
            <a:lvl8pPr marL="3657600" lvl="7" indent="-228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8pPr>
            <a:lvl9pPr marL="4114800" lvl="8" indent="-228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62" name="Google Shape;62;p41"/>
          <p:cNvSpPr txBox="1">
            <a:spLocks noGrp="1"/>
          </p:cNvSpPr>
          <p:nvPr>
            <p:ph type="dt" idx="10"/>
          </p:nvPr>
        </p:nvSpPr>
        <p:spPr>
          <a:xfrm>
            <a:off x="6400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1"/>
          <p:cNvSpPr txBox="1">
            <a:spLocks noGrp="1"/>
          </p:cNvSpPr>
          <p:nvPr>
            <p:ph type="ftr" idx="11"/>
          </p:nvPr>
        </p:nvSpPr>
        <p:spPr>
          <a:xfrm>
            <a:off x="4373880" y="8898894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1"/>
          <p:cNvSpPr txBox="1">
            <a:spLocks noGrp="1"/>
          </p:cNvSpPr>
          <p:nvPr>
            <p:ph type="sldNum" idx="12"/>
          </p:nvPr>
        </p:nvSpPr>
        <p:spPr>
          <a:xfrm>
            <a:off x="91744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2"/>
          <p:cNvSpPr txBox="1"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2"/>
          <p:cNvSpPr>
            <a:spLocks noGrp="1"/>
          </p:cNvSpPr>
          <p:nvPr>
            <p:ph type="pic" idx="2"/>
          </p:nvPr>
        </p:nvSpPr>
        <p:spPr>
          <a:xfrm>
            <a:off x="2509203" y="857885"/>
            <a:ext cx="7680960" cy="576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42"/>
          <p:cNvSpPr txBox="1">
            <a:spLocks noGrp="1"/>
          </p:cNvSpPr>
          <p:nvPr>
            <p:ph type="body" idx="1"/>
          </p:nvPr>
        </p:nvSpPr>
        <p:spPr>
          <a:xfrm>
            <a:off x="2509203" y="7514273"/>
            <a:ext cx="7680960" cy="1126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4pPr>
            <a:lvl5pPr marL="2286000" lvl="4" indent="-228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5pPr>
            <a:lvl6pPr marL="2743200" lvl="5" indent="-228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6pPr>
            <a:lvl7pPr marL="3200400" lvl="6" indent="-228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7pPr>
            <a:lvl8pPr marL="3657600" lvl="7" indent="-228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8pPr>
            <a:lvl9pPr marL="4114800" lvl="8" indent="-2286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69" name="Google Shape;69;p42"/>
          <p:cNvSpPr txBox="1">
            <a:spLocks noGrp="1"/>
          </p:cNvSpPr>
          <p:nvPr>
            <p:ph type="dt" idx="10"/>
          </p:nvPr>
        </p:nvSpPr>
        <p:spPr>
          <a:xfrm>
            <a:off x="6400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2"/>
          <p:cNvSpPr txBox="1">
            <a:spLocks noGrp="1"/>
          </p:cNvSpPr>
          <p:nvPr>
            <p:ph type="ftr" idx="11"/>
          </p:nvPr>
        </p:nvSpPr>
        <p:spPr>
          <a:xfrm>
            <a:off x="4373880" y="8898894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2"/>
          <p:cNvSpPr txBox="1">
            <a:spLocks noGrp="1"/>
          </p:cNvSpPr>
          <p:nvPr>
            <p:ph type="sldNum" idx="12"/>
          </p:nvPr>
        </p:nvSpPr>
        <p:spPr>
          <a:xfrm>
            <a:off x="91744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Calibri"/>
              <a:buNone/>
              <a:defRPr sz="6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t" anchorCtr="0">
            <a:noAutofit/>
          </a:bodyPr>
          <a:lstStyle>
            <a:lvl1pPr marL="457200" marR="0" lvl="0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–"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6400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4373880" y="8898894"/>
            <a:ext cx="40538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9174480" y="8898894"/>
            <a:ext cx="298704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640080" y="384492"/>
            <a:ext cx="11593368" cy="1679803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75" tIns="63975" rIns="127975" bIns="639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br>
              <a:rPr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828636" y="514320"/>
            <a:ext cx="11287204" cy="140596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072208" y="624136"/>
            <a:ext cx="10928874" cy="1067346"/>
          </a:xfrm>
          <a:prstGeom prst="rect">
            <a:avLst/>
          </a:prstGeom>
          <a:solidFill>
            <a:srgbClr val="FFFF00"/>
          </a:solidFill>
          <a:ln w="158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sx="1000" sy="1000" algn="ctr" rotWithShape="0">
              <a:srgbClr val="000000">
                <a:alpha val="0"/>
              </a:srgbClr>
            </a:outerShdw>
          </a:effectLst>
        </p:spPr>
        <p:txBody>
          <a:bodyPr spcFirstLastPara="1" wrap="square" lIns="127975" tIns="63975" rIns="127975" bIns="63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body" idx="1"/>
          </p:nvPr>
        </p:nvSpPr>
        <p:spPr>
          <a:xfrm>
            <a:off x="640080" y="2240282"/>
            <a:ext cx="11737384" cy="70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t" anchorCtr="0">
            <a:noAutofit/>
          </a:bodyPr>
          <a:lstStyle/>
          <a:p>
            <a:pPr marL="479944" lvl="0" indent="-47994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sz="1800" b="1"/>
              <a:t>A.S. 2019/2022</a:t>
            </a:r>
            <a:endParaRPr sz="1800"/>
          </a:p>
          <a:p>
            <a:pPr marL="479944" lvl="0" indent="-47994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479944" lvl="0" indent="-47994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479944" lvl="0" indent="-47994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479944" lvl="0" indent="-47994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479944" lvl="0" indent="-47994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sz="1800" b="1"/>
              <a:t>CURRICOLO VERTICALE D’ISTITUTO</a:t>
            </a:r>
            <a:endParaRPr sz="1800" b="1"/>
          </a:p>
          <a:p>
            <a:pPr marL="479944" lvl="0" indent="-47994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sz="1800" b="1"/>
              <a:t>Programmazione dipartimentale verticale</a:t>
            </a:r>
            <a:endParaRPr/>
          </a:p>
          <a:p>
            <a:pPr marL="479944" lvl="0" indent="-47994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sz="1800" b="1"/>
              <a:t>Allegato 3</a:t>
            </a:r>
            <a:endParaRPr/>
          </a:p>
          <a:p>
            <a:pPr marL="479944" lvl="0" indent="-47994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sz="1800"/>
              <a:t>Dipartimento N.3 – Area matematico-scientifico-tecnologica</a:t>
            </a:r>
            <a:endParaRPr sz="1800"/>
          </a:p>
          <a:p>
            <a:pPr marL="479944" lvl="0" indent="-47994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/>
          </a:p>
          <a:p>
            <a:pPr marL="479944" lvl="0" indent="-47994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/>
          </a:p>
          <a:p>
            <a:pPr marL="479944" lvl="0" indent="-47994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/>
          </a:p>
          <a:p>
            <a:pPr marL="479944" lvl="0" indent="-47994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/>
          </a:p>
          <a:p>
            <a:pPr marL="479944" lvl="0" indent="-47994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/>
          </a:p>
          <a:p>
            <a:pPr marL="479944" lvl="0" indent="-47994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/>
          </a:p>
          <a:p>
            <a:pPr marL="479944" lvl="0" indent="-47994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/>
          </a:p>
          <a:p>
            <a:pPr marL="479944" lvl="0" indent="-47994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sz="1800" b="1"/>
              <a:t>Coordinatore del Dipartimento 3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it-IT" sz="1800" b="1"/>
              <a:t>Prof.ssa G. M. PIAZZA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1266002" y="696144"/>
            <a:ext cx="10541286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ISTITUTO COMPRENSIVO “CAPUANA-PARDO”</a:t>
            </a:r>
            <a:b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SCUOLA DELL’INFANZIA, PRIMARIA E SECONDARIA DI I GRADO</a:t>
            </a:r>
            <a:b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CASTELVETRANO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3" name="Google Shape;243;p10"/>
          <p:cNvGraphicFramePr/>
          <p:nvPr/>
        </p:nvGraphicFramePr>
        <p:xfrm>
          <a:off x="568153" y="-75122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{B743EA86-CAA9-4282-92F8-4656E09BAAE3}</a:tableStyleId>
              </a:tblPr>
              <a:tblGrid>
                <a:gridCol w="135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345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/>
                        <a:t>SCUOLA DELL’INFANZIA</a:t>
                      </a:r>
                      <a:endParaRPr sz="1400" b="1" u="none" strike="noStrike" cap="none"/>
                    </a:p>
                  </a:txBody>
                  <a:tcPr marL="91450" marR="914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PRIMO TRIENNIO SCUOLA  PRIM.</a:t>
                      </a:r>
                      <a:endParaRPr sz="1400" u="none" strike="noStrike" cap="none"/>
                    </a:p>
                  </a:txBody>
                  <a:tcPr marL="91450" marR="91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BIENNIO FIN. SCUOLA  PRIMARIA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</a:txBody>
                  <a:tcPr marL="91450" marR="91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/>
                        <a:t>SCUOLA SECOND. DI   I   GRADO</a:t>
                      </a:r>
                      <a:endParaRPr sz="1400" u="none" strike="noStrike" cap="none"/>
                    </a:p>
                  </a:txBody>
                  <a:tcPr marL="91450" marR="9145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/>
                    </a:p>
                    <a:p>
                      <a:pPr marL="342900" marR="0" lvl="0" indent="-8890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AutoNum type="arabicParenR"/>
                      </a:pPr>
                      <a:r>
                        <a:rPr lang="it-IT" sz="1400" b="1" u="none" strike="noStrike" cap="none"/>
                        <a:t>Osservare </a:t>
                      </a:r>
                      <a:endParaRPr sz="1400" u="none" strike="noStrike" cap="none"/>
                    </a:p>
                    <a:p>
                      <a:pPr marL="342900" marR="0" lvl="0" indent="-77788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/>
                        <a:t>e descrivere oggetti e fenomeni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1.A  Conoscere il proprio corpo e le funzioni di ogni sua parte.</a:t>
                      </a:r>
                      <a:endParaRPr sz="1400" u="none" strike="noStrike" cap="none"/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1.B  Cogliere trasformazioni naturali</a:t>
                      </a:r>
                      <a:endParaRPr sz="1400" u="none" strike="noStrike" cap="none"/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1.C Osservare fenomeni naturali sulla base di criteri o ipotesi con attenzione e sistematicità</a:t>
                      </a:r>
                      <a:endParaRPr sz="1400" u="none" strike="noStrike" cap="none"/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1.D  Comprendere l’importanza di rispettare il proprio ambiente e tutti gli esseri viventi</a:t>
                      </a:r>
                      <a:endParaRPr sz="1400" u="none" strike="noStrike" cap="none"/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1.E  Riconoscere le caratteristiche di alcuni animali ed il loro habitat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L’UOMO, I VIVENTI E L’AMBIENTE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1.A Cogliere gli elementi tipici di un ambiente naturale inteso come sistema ecologico.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1.B Osservare e descrivere piante e animali, cogliendo analogie e differenze.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1.C Osservare e descrivere le parti fondamentali di piante e animali.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1.D Conoscere le relazioni all’interno di una catena alimentare.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1.E Iniziare ad acquisire ed utilizzare in modo appropriato la terminologia scientifica.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1.F Acquisire comportamenti corretti da condividere nell’ambiente scolastico.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1.G Comprendere l’importanza di una alimentazione varia e corretta.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1.H Riconoscere e descrivere alcune preparazioni alimentari.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1.I Acquisire maggiore autonomia nella cura della propria persona.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ESPLORARE E DESCRIVERE OGGETTI E MATERIALI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1.K Comprendere il lavoro degli scienziati.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1.L Conoscere e comprendere le fasi del metodo scientifico-sperimentale.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1.MDistinguere e descrivere la materia organica e inorganica.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1.N Riconoscere e verbalizzare le caratteristiche dei solidi, dei liquidi e dei gas.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1.O Riconoscere l’acqua come elemento essenziale per la vita.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1.Q Riconoscere l’aria come elemento essenziale per la vita.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1.R Conoscere e utilizzare le unità di misura convenzionali.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VEDERE E OSSERVARE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1.S  Operare interazioni tra oggetti o materiali.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1.T Leggere etichette di indumenti e di alimenti vari, per ricavare informazioni sulla composizione, il valore energetico.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1.U Leggere e riconoscere simboli e discriminare materiali.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L’UOMO, I VIVENTI E L’AMBIENTE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1.A Classificare gli animali in vertebrati e invertebrati e cogliere somiglianze e differenze tra i sistemi di sostegno degli invertebrati.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1.B Comparare i sistemi muscolari di diversi animali.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1.C Cogliere le somiglianze e le differenze esistenti tra gli apparati digerenti e la dentatura dei diversi animali.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1.D Classificare gli animali in base alla loro alimentazione.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1.E Individuare somiglianze e differenze tra la circolazione nei vegetali e nelle diverse specie animali.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1.F Comprendere le caratteristiche generali e la struttura (cellule, tessuti, organi, sistemi e apparati) dell’organismo umano.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1.G Conoscere l’apparato locomotore: scheletro e muscoli.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1.H Verbalizzare, oralmente, per iscritto o mediante rappresentazioni grafiche, con efficacia e precisione, la struttura e la fisiologia dell’apparato digerente.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1.I Conoscere l’anatomia e la fisiologia dell’apparato respiratorio.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1.J Sapere come respirano gli animali.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1.K Descrivere struttura e funzioni dell’apparato circolatorio.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1.L Riflettere sull’importanza della circolazione per tutti gli organi del corpo umano.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1.M Conoscere l’apparato escretore nell’uomo e negli altri animali.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1.N Descrivere organi e funzionamento del sistema nervoso.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1.O Conoscere gli organi di senso nell’uomo e negli altri animali.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1.P Conoscere l’apparato riproduttore.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1.Q Comparare la riproduzione umana, degli animali e delle piante.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1.R Riconoscere l’importanza delle strategie preventive in ambito igienico- sanitario.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1.S. Attuare comportamenti alimentari corretti, distinguendo gli alimenti in base ai loro principi nutritivi e individuando il proprio fabbisogno energetico giornaliero.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1.T Simulare i comportamenti corretti da assumere in situazioni di rischio sismico e incendio.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1.U. Conoscere misure di prevenzione e di intervento per la salvaguardia dell’ambiente.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VEDERE E OSSERVARE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1.V Scoprire sperimentalmente alcune proprietà della materia (conduttività termica ed elettrica, magnetismo…).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1.W Analizzare modelli di macchine, che utilizzano le diverse forme di energia, per scoprire problemi e funzioni.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1.X Legge etichette per ricavare informazioni sulla composizione degli alimenti e degli indumenti.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1.Y Decodifica semplici istruzioni per il montaggio o l’utilizzo di strumenti, ecc.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1.Z Ricavare informazioni sulle norme di sicurezza per il corretto utilizzo degli strumenti.</a:t>
                      </a:r>
                      <a:endParaRPr sz="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FISICA 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A   In alcuni casi raccogliere dati su variabili rilevanti di differenti fenomeni , trovarne relazioni quantitative ed esprimerle con rappresentazioni formali di tipo diverso.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1.B  Costruire e utilizzare correttamente il concetto di energia come quantità che si conserva; individuare la sua dipendenza da altre variabili; riconoscere l’inevitabile produzione di calore nelle catene energetiche reali.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IOLOGIA    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1.C  Sviluppare progressivamente la capacità di spiegare il funzionamento macroscopico dei viventi con un modello cellulare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1.D  Riconoscere le somiglianze e le differenze nel funzionamento delle diverse specie di viventi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1.E  Comprendere il senso delle grandi classificazioni 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1.F  Conoscere le basi biologiche della trasmissione dei caratteri ereditari acquisendo le prime elementari nozioni di genetica.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1.G  Acquisire corrette informazioni sullo sviluppo puberale e la sessualità 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1.H  Riconoscere nei fossili indizi per ricostruire nel tempo le trasformazioni dell’ambiente fisico, la successione e l’evoluzione delle specie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CHIMICA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1.I   Padroneggiare i concetti di trasformazione chimica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1.J  Osservare e descrivere lo svolgersi delle reazioni e i prodotti ottenuti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ASTRONOMIA E SCIENZE DELLA TERRRA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1.K  Osservare, modellizzare e interpretare i più evidenti fenomeni celesti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1.L  Spiegare i meccanismi di ecclissi di Sole e di Luna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1.M Riconoscere i principali tipi di rocce ed i processi geologici da cui hanno avuto origine 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1.N Conoscere la struttura della terra e i suoi movimenti interni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VEDERE, OSSERVARE E SPERIMENTARE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1.O Eseguire misurazioni e rilievi grafici  di ambienti ed edifici.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1.P Leggere e interpretare semplici disegni tecnici ricavandone informazioni qualitative e quantitative.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1.Q Impiegare gli strumenti e le regole del disegno tecnico nella rappresentazione di oggetti o processi.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1.R Effettuare prove e semplici indagini sulle proprietà fisico-chimiche, meccaniche e tecnologiche di vari materiali.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1.S Accostarsi a nuove applicazioni informatiche esplorandone le funzioni e le potenzialità.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4" name="Google Shape;244;p10"/>
          <p:cNvSpPr txBox="1"/>
          <p:nvPr/>
        </p:nvSpPr>
        <p:spPr>
          <a:xfrm>
            <a:off x="208113" y="3000400"/>
            <a:ext cx="280121" cy="433961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SPECIFICA</a:t>
            </a:r>
            <a:r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0"/>
          <p:cNvSpPr/>
          <p:nvPr/>
        </p:nvSpPr>
        <p:spPr>
          <a:xfrm>
            <a:off x="496148" y="4728603"/>
            <a:ext cx="360040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0"/>
          <p:cNvSpPr/>
          <p:nvPr/>
        </p:nvSpPr>
        <p:spPr>
          <a:xfrm>
            <a:off x="280119" y="984185"/>
            <a:ext cx="1800200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0"/>
          <p:cNvSpPr/>
          <p:nvPr/>
        </p:nvSpPr>
        <p:spPr>
          <a:xfrm>
            <a:off x="280122" y="1056184"/>
            <a:ext cx="72007" cy="1944216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0"/>
          <p:cNvSpPr/>
          <p:nvPr/>
        </p:nvSpPr>
        <p:spPr>
          <a:xfrm>
            <a:off x="259072" y="7320880"/>
            <a:ext cx="93056" cy="828092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0"/>
          <p:cNvSpPr/>
          <p:nvPr/>
        </p:nvSpPr>
        <p:spPr>
          <a:xfrm rot="5400000">
            <a:off x="-413400" y="8505056"/>
            <a:ext cx="1432248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0"/>
          <p:cNvSpPr txBox="1"/>
          <p:nvPr/>
        </p:nvSpPr>
        <p:spPr>
          <a:xfrm>
            <a:off x="0" y="-100088"/>
            <a:ext cx="12801600" cy="375443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CHIAVE EUROPEA:    </a:t>
            </a: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COMPETENZA MATEMATICA E </a:t>
            </a: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IN SCIENZE, TECNOLOGIE E INGEGNERIA</a:t>
            </a: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IN SCIENZE, TECNOLOGIE E INGEGNERIA 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0"/>
          <p:cNvSpPr/>
          <p:nvPr/>
        </p:nvSpPr>
        <p:spPr>
          <a:xfrm>
            <a:off x="8418934" y="37222"/>
            <a:ext cx="186000" cy="10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150" tIns="61075" rIns="122150" bIns="61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" name="Google Shape;256;p11"/>
          <p:cNvGraphicFramePr/>
          <p:nvPr/>
        </p:nvGraphicFramePr>
        <p:xfrm>
          <a:off x="568153" y="-75122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{B743EA86-CAA9-4282-92F8-4656E09BAAE3}</a:tableStyleId>
              </a:tblPr>
              <a:tblGrid>
                <a:gridCol w="135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345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/>
                        <a:t>SCUOLA DELL’INFANZIA</a:t>
                      </a:r>
                      <a:endParaRPr sz="1400" b="1" u="none" strike="noStrike" cap="none"/>
                    </a:p>
                  </a:txBody>
                  <a:tcPr marL="91450" marR="914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PRIMO TRIENNIO SCUOLA  PRIM.</a:t>
                      </a:r>
                      <a:endParaRPr sz="1400" u="none" strike="noStrike" cap="none"/>
                    </a:p>
                  </a:txBody>
                  <a:tcPr marL="91450" marR="91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BIENNIO FIN. SCUOLA  PRIMARIA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</a:txBody>
                  <a:tcPr marL="91450" marR="91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/>
                        <a:t>SCUOLA SECOND. DI   I   GRADO</a:t>
                      </a:r>
                      <a:endParaRPr sz="1400" u="none" strike="noStrike" cap="none"/>
                    </a:p>
                  </a:txBody>
                  <a:tcPr marL="91450" marR="9145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8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/>
                    </a:p>
                    <a:p>
                      <a:pPr marL="342900" marR="0" lvl="0" indent="-8890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AutoNum type="arabicParenR"/>
                      </a:pPr>
                      <a:r>
                        <a:rPr lang="it-IT" sz="1400" b="1" u="none" strike="noStrike" cap="none"/>
                        <a:t>Osservare </a:t>
                      </a:r>
                      <a:endParaRPr sz="1400" u="none" strike="noStrike" cap="none"/>
                    </a:p>
                    <a:p>
                      <a:pPr marL="342900" marR="0" lvl="0" indent="-77788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/>
                        <a:t>e descrivere oggetti e fenomeni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Conversazioni  - circle time - schede strutturate - disegni  liberi - giochi con regole – manipolazioni – abachi - giochi  di esplorazione e di contatto con se stessi, gli altri e gli oggetti – Il corpo e i suoi bisogni. Scoperta del rapporto tra organismi viventi e l’ambiente. Condivisione verbale delle esperienze vissute – letture di immagini - esplorazione dell’ambiente circostante 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PRIMO, SECONDO E TERZO ANNO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Viventi e non viventi. Corpo umano. Sensi. Proprietà degli oggetti e dei materiali. Semplici fenomeni fisici e chimici (miscugli, soluzioni, composti). Passaggi di stato della materia. Classificazioni dei viventi. Organi dei viventi e loro funzioni. Relazioni tra organi, funzioni e adattamento all’ambiente. Ecosistemi e catene alimentari.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Proprietà e caratteristiche dei material più comuni Oggetti e utensili di uso comune, loro funzioni e trasformazione nel tempo.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Risparmio energetico, riutilizzo e riciclaggio dei materiali Terminologia specifica. Caratteristiche e potenzialità tecnologiche degli strumenti d’uso più comuni.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QUARTO E QUINTO ANNO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Classificazioni, seriazioni.  Materiali e loro caratteristiche: trasformazioni. Fenomeni fisici e chimici. Energia: concetto, fonti, trasformazione. Ecosistemi e loro organizzazione. Viventi e non viventi e loro caratteristiche: classificazioni. Relazioni organismi/ambiente, organi/funzioni. Relazioni uomo/ambiente/ecosistemi. Corpo umano, stili di vita, salute e sicurezza. Fenomeni atmosferici.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Proprietà e caratteristiche dei material più comuni. Oggetti e utensili di uso comune, loro funzioni e trasformazione nel tempo.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Risparmio energetico, riutilizzo e riciclaggio dei materiali Terminologia specifica. Caratteristiche e potenzialità tecnologiche degli strumenti d’uso più comuni.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PRIMO ANNO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 metodo scientifico. Gli stati della materia. Temperatura, calore e passaggi di stato. L’aria, l’acqua, il suolo. L’organizzazione dei viventi. La classificazione dei viventi. Monere, protisti, funghi e virus. Il regno delle piante. Il regno animale.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Strumenti e tecniche di rappresentazione (disegno geometrico). Risorse e materiali. Proprietà dei materiali. Principi di funzionamento di apparecchi di uso comune. </a:t>
                      </a:r>
                      <a:r>
                        <a:rPr lang="it-IT" sz="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Strumenti informatici.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SECONDO ANNO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struttura della materia. Le trasformazioni chimiche. La struttura e il rivestimento del corpo. Il sostegno e il movimento. Principi di alimentazione. La dieta mediterranea. La respirazione. Il trasporto delle sostanze. L’eliminazione delle sostanze di rifiuto. Le difese dell’organismo e le malattie. Le forze e il movimento.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Strumenti e tecniche di rappresentazione (disegno tecnico e geometrico). Proprietà dei materiali. Principi di funzionamento di apparecchi di uso comune. Strumenti informatici. </a:t>
                      </a:r>
                      <a:endParaRPr sz="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TERZO ANNO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 sistema nervoso e il sistema endocrino. La riproduzione. Malattie che si trasmettono per via sessuale. Difese dell’organismo e malattie. La scoperta dell’ereditarietà. La molecola del DNA  e la rivoluzione genetica. L’evoluzione dei viventi. Il lavoro e l’energia. Elettricità e magnetismo. La Terra come pianeta. Vulcani e terremoti. La struttura della Terra.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Strumenti e tecniche di rappresentazione (disegno tecnico e geometrico). Principi di funzionamento di macchine e apparecchi di uso comune. Strumenti informatici</a:t>
                      </a:r>
                      <a:endParaRPr sz="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7" name="Google Shape;257;p11"/>
          <p:cNvSpPr txBox="1"/>
          <p:nvPr/>
        </p:nvSpPr>
        <p:spPr>
          <a:xfrm>
            <a:off x="208113" y="3000400"/>
            <a:ext cx="280121" cy="433961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SPECIFICA</a:t>
            </a:r>
            <a:r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1"/>
          <p:cNvSpPr/>
          <p:nvPr/>
        </p:nvSpPr>
        <p:spPr>
          <a:xfrm>
            <a:off x="496148" y="4728603"/>
            <a:ext cx="360040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1"/>
          <p:cNvSpPr/>
          <p:nvPr/>
        </p:nvSpPr>
        <p:spPr>
          <a:xfrm>
            <a:off x="287625" y="876173"/>
            <a:ext cx="1800200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1"/>
          <p:cNvSpPr/>
          <p:nvPr/>
        </p:nvSpPr>
        <p:spPr>
          <a:xfrm>
            <a:off x="280122" y="1056184"/>
            <a:ext cx="72007" cy="1944216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1"/>
          <p:cNvSpPr txBox="1"/>
          <p:nvPr/>
        </p:nvSpPr>
        <p:spPr>
          <a:xfrm>
            <a:off x="0" y="-100088"/>
            <a:ext cx="12801600" cy="375443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CHIAVE EUROPEA:    </a:t>
            </a: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COMPETENZA MATEMATICA E </a:t>
            </a: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IN SCIENZE, TECNOLOGIE E INGEGNERIA</a:t>
            </a: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IN SCIENZE, TECNOLOGIE E INGEGNERIA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1"/>
          <p:cNvSpPr/>
          <p:nvPr/>
        </p:nvSpPr>
        <p:spPr>
          <a:xfrm>
            <a:off x="8394551" y="76647"/>
            <a:ext cx="186000" cy="10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150" tIns="61075" rIns="122150" bIns="61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1"/>
          <p:cNvSpPr/>
          <p:nvPr/>
        </p:nvSpPr>
        <p:spPr>
          <a:xfrm>
            <a:off x="276166" y="295199"/>
            <a:ext cx="72007" cy="1944216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8" name="Google Shape;268;p12"/>
          <p:cNvGraphicFramePr/>
          <p:nvPr/>
        </p:nvGraphicFramePr>
        <p:xfrm>
          <a:off x="568153" y="-89664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{B743EA86-CAA9-4282-92F8-4656E09BAAE3}</a:tableStyleId>
              </a:tblPr>
              <a:tblGrid>
                <a:gridCol w="135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20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/>
                        <a:t>SCUOLA DELL’INFANZIA</a:t>
                      </a:r>
                      <a:endParaRPr sz="1400" b="1" u="none" strike="noStrike" cap="none"/>
                    </a:p>
                  </a:txBody>
                  <a:tcPr marL="91450" marR="914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PRIMO TRIENNIO SCUOLA  PRIM.</a:t>
                      </a:r>
                      <a:endParaRPr sz="1400" u="none" strike="noStrike" cap="none"/>
                    </a:p>
                  </a:txBody>
                  <a:tcPr marL="91450" marR="91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BIENNIO FIN. SCUOLA  PRIMARIA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</a:txBody>
                  <a:tcPr marL="91450" marR="91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/>
                        <a:t>SCUOLA SECOND. DI   I   GRADO</a:t>
                      </a:r>
                      <a:endParaRPr sz="1400" u="none" strike="noStrike" cap="none"/>
                    </a:p>
                  </a:txBody>
                  <a:tcPr marL="91450" marR="9145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5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8750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/>
                        <a:t>2)Progettare, sperimentare </a:t>
                      </a:r>
                      <a:endParaRPr sz="1400" u="none" strike="noStrike" cap="none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/>
                        <a:t>e verificare ipotesi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2.A  Esplorare e manipolare materiali diversi</a:t>
                      </a:r>
                      <a:endParaRPr sz="1400" u="none" strike="noStrike" cap="none"/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2.B  Scoprire le proprietà di alcuni materiali (acqua-farina-terra, ecc…)</a:t>
                      </a:r>
                      <a:endParaRPr sz="1400" u="none" strike="noStrike" cap="none"/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2.C Riconoscere la causa e l’effetto di alcuni fenomeni</a:t>
                      </a:r>
                      <a:endParaRPr sz="1400" u="none" strike="noStrike" cap="none"/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2.D  Rilevare il mutamento della natura durante l’anno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2.E  Verbalizzare i giorni della settimana e le caratteristiche delle quattro stagioni</a:t>
                      </a:r>
                      <a:endParaRPr sz="1400" u="none" strike="noStrike" cap="none"/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2.F Comprendere i fenomeni atmosferici</a:t>
                      </a:r>
                      <a:endParaRPr sz="1400" u="none" strike="noStrike" cap="none"/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2.G Verbalizzare alcune caratteristiche che differenziano gli esseri viventi dai non viventi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OSSERVARE E SPERIMENTARE SUL CAMPO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2.A Sperimentare i cambiamenti di stato dell’acqua.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2.B Scoprire la composizione del suolo e comprenderne l’importanza.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2.C Sperimentare le caratteristiche e le proprietà dell’aria.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2.D Individuare e sperimentare le caratteristiche delle piante e la loro funzione.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2.E Cogliere, attraverso l’osservazione diretta o mediata, la varietà di forme e comportamenti degli animali.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2.F Utilizzare schemi, tabelle, disegni, … per registrare i dati delle osservazioni e degli esperimenti.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PREVEDERE E IMMAGINARE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2.G Conoscere la funzionalità e l’utilizzo di pannelli fotovoltaici e l’impianto eolico.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OSSERVARE E SPERIMENTARE SUL CAMPO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2.A Osservare l’ambiente circostante ed individuare gli elementi caratterizzanti.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2.BCompiere osservazioni specifiche e rilevare comportamenti in piante ed animali dovuti al trascorrere o al cambiamento del tempo.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2.C Conoscere l’origine e la composizione del Sistema Solare.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2.D Attraverso l’osservazione del cielo diurno e notturno e dell’ambiente di vita conoscere le caratteristiche fondamentali del sole, delle stelle e dei pianeti che compongono il Sistema Solare con particolare riferimento al pianeta Terra.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2.E Osservare e comprendere il fenomeno delle eclissi.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2.F Conoscere la luce e i fenomeni legati ad essa.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2.G Conoscere le principali caratteristiche dei fenomeni sonori.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2.H Descrivere la propagazione delle onde sonore e delle onde luminose attraverso semplici esperimenti.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2.I Attraverso semplici esperimenti verificare che non tutti i materiali lasciano passare la corrente elettrica.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2.J Discriminare conduttori e isolanti.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2.K Ricercare informazioni da varie fonti e selezionare quelle necessarie all’attività.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PREVEDERE E IMMAGINARE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2.L Riflette sulle problematiche dello sviluppo sostenibile.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FISICA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2.A Realizzare esperienze di fisica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BIOLOGIA  </a:t>
                      </a: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2.B  Realizzare esperienze di biologia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CHIMICA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2.C  Sperimentare reazioni anche con prodotti chimici di uso domestico e interpretarle sulla base di modelli semplici di struttura della materia.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2.D  Realizzare esperienze di chimica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ASTRONOMIA E SCIENZE DELLA TERRRA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2.E  Ricostruire i movimenti della Terra da cui dipendono il dì e la notte  e l’alternarsi delle stagioni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2.F  Individuare i rischi sismici, vulcanici e idrogeologici della propria regione per pianificare eventuali attività di prevenzione.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2.G Realizzare esperienze di astronomia e scienze della Terra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PREVEDERE, IMMAGINARE E PROGETTARE</a:t>
                      </a:r>
                      <a:endParaRPr sz="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2.H Effettuare stime di grandezze fisiche riferite a materiali e oggetti dell’ambiente circostante.</a:t>
                      </a:r>
                      <a:endParaRPr sz="1400" u="none" strike="noStrike" cap="none"/>
                    </a:p>
                    <a:p>
                      <a:pPr marL="180975" marR="0" lvl="0" indent="-180975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2.I  Valutare le conseguenze di scelte e decisioni relative a situazioni problematiche.</a:t>
                      </a:r>
                      <a:endParaRPr sz="1400" u="none" strike="noStrike" cap="none"/>
                    </a:p>
                    <a:p>
                      <a:pPr marL="180975" marR="0" lvl="0" indent="-180975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2.J Immaginare modifiche di oggetti e prodotti di uso quotidiano in relazione a nuovi bisogni o necessità.</a:t>
                      </a:r>
                      <a:endParaRPr sz="1400" u="none" strike="noStrike" cap="none"/>
                    </a:p>
                    <a:p>
                      <a:pPr marL="180975" marR="0" lvl="0" indent="-180975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2.K Pianificare le diverse fasi per la realizzazione di un oggetto impiegando materiali di uso quotidiano.</a:t>
                      </a:r>
                      <a:endParaRPr sz="1400" u="none" strike="noStrike" cap="none"/>
                    </a:p>
                    <a:p>
                      <a:pPr marL="180975" marR="0" lvl="0" indent="-180975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2.L  Progettare una gita d’istruzione, un itinerario turistico o la visita a una mostra usando internet per reperire e selezionare le informazioni utili.</a:t>
                      </a:r>
                      <a:endParaRPr sz="1400" u="none" strike="noStrike" cap="none"/>
                    </a:p>
                    <a:p>
                      <a:pPr marL="180975" marR="0" lvl="0" indent="-180975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2.MPianificare e realizzare, con l’ausilio degli strumenti multimediali, spot pubblicitari (pubblicità progresso),  opuscoli, manifesti, brochure</a:t>
                      </a:r>
                      <a:r>
                        <a:rPr lang="it-IT" sz="9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9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45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Conversazioni  - circle time - schede strutturate - disegni  liberi - giochi con regole – manipolazioni – abachi - giochi  di esplorazione e di contatto con se stessi, gli altri e gli oggetti –Condivisione verbale delle esperienze vissute – letture di immagini - esplorazione dell’ambiente circostante – visite all’oleificio, al mulino, al panificio ecc..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PRIMO, SECONDO E TERZO ANNO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Viventi e non viventi. Corpo umano. Sensi. Proprietà degli oggetti e dei materiali. Semplici fenomeni fisici e chimici (miscugli, soluzioni, composti). Passaggi di stato della materia. Relazioni tra organi, funzioni e adattamento all’ambiente. Ecosistemi e catene alimentari.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Modalità  di manipolazione dei materiali più comuni Oggetti e utensili di uso comune, loro funzioni e trasformazione nel tempo.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Risparmio energetico, riutilizzo e riciclaggio dei materiali Procedure di utilizzo sicuro di utensili e segnali di sicurezza più comuni Terminologia specifica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Modalità d’uso in sicurezza degli strumenti più comuni.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QUARTO E QUINTO ANNO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Concetti geometrici e fisici per la misura e la manipolazione dei materiali. Classificazioni, seriazioni.  Materiali e loro caratteristiche: trasformazioni. Fenomeni fisici e chimici. Energia: concetto, fonti, trasformazione. Ecosistemi e loro organizzazione. Relazioni organismi/ambiente, organi/funzioni. Relazioni uomo/ambiente/ecosistemi. Corpo umano, stili di vita, salute e sicurezza. Fenomeni atmosferici.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Modalità  di manipolazione dei materiali più comuni Oggetti e utensili di uso comune, loro funzioni e trasformazione nel tempo. Risparmio energetico, riutilizzo e riciclaggio dei materiali Procedure di utilizzo sicuro di utensili e segnali di sicurezza più comuni Terminologia specifica. Modalità d’uso in sicurezza degli strumenti più comuni.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PRIMO ANNO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 metodo scientifico. Gli stati della materia. Temperatura, calore e passaggi di stato. L’aria, l’acqua, il suolo. L’organizzazione dei viventi. La classificazione dei viventi. Monere, protisti, funghi e virus. Il regno delle piante. Il regno animale.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Tecnologia e sostenibilità ambientale: tecnologia dei materiali, tecnologie agrarie, ecotecnologie orientate alla sostenibilità.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SECONDO ANNO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struttura della materia. Le trasformazioni chimiche. La struttura e il rivestimento del corpo. Il sostegno e il movimento. Principi di alimentazione. La dieta mediterranea. La respirazione. Il trasporto delle sostanze. L’eliminazione delle sostanze di rifiuto. Le difese dell’organismo e le malattie. Le forze e il movimento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Tecnologia e sostenibilità ambientale: tecnologia dei materiali, tecnologie edilizie, industria alimentare,  ecotecnologie orientate alla sostenibilità.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TERZO ANNO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 sistema nervoso e il sistema endocrino. La riproduzione. Malattie che si trasmettono per via sessuale. Difese dell’organismo e malattie. La scoperta dell’ereditarietà. La molecola del DNA  e la rivoluzione genetica. L’evoluzione dei viventi. Il lavoro e l’energia. Elettricità e magnetismo. La Terra come pianeta. Vulcani e terremoti. La struttura della Terra. Tecnologia e sostenibilità ambientale: tecnologia dei trasporti, telecomunicazioni, produzione di energia, strumenti multimediali, ecotecnologie orientate alla sostenibilità.  </a:t>
                      </a:r>
                      <a:endParaRPr sz="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9" name="Google Shape;269;p12"/>
          <p:cNvSpPr txBox="1"/>
          <p:nvPr/>
        </p:nvSpPr>
        <p:spPr>
          <a:xfrm>
            <a:off x="208112" y="1848272"/>
            <a:ext cx="280121" cy="378561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SPECIFICA</a:t>
            </a:r>
            <a:r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2"/>
          <p:cNvSpPr/>
          <p:nvPr/>
        </p:nvSpPr>
        <p:spPr>
          <a:xfrm>
            <a:off x="496147" y="3576464"/>
            <a:ext cx="288028" cy="21603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2"/>
          <p:cNvSpPr/>
          <p:nvPr/>
        </p:nvSpPr>
        <p:spPr>
          <a:xfrm>
            <a:off x="280119" y="984185"/>
            <a:ext cx="1800200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2"/>
          <p:cNvSpPr/>
          <p:nvPr/>
        </p:nvSpPr>
        <p:spPr>
          <a:xfrm>
            <a:off x="280123" y="1056184"/>
            <a:ext cx="72005" cy="792088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2"/>
          <p:cNvSpPr/>
          <p:nvPr/>
        </p:nvSpPr>
        <p:spPr>
          <a:xfrm>
            <a:off x="352122" y="5592679"/>
            <a:ext cx="72014" cy="216033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2"/>
          <p:cNvSpPr/>
          <p:nvPr/>
        </p:nvSpPr>
        <p:spPr>
          <a:xfrm>
            <a:off x="352128" y="5664696"/>
            <a:ext cx="1432248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2"/>
          <p:cNvSpPr txBox="1"/>
          <p:nvPr/>
        </p:nvSpPr>
        <p:spPr>
          <a:xfrm>
            <a:off x="0" y="-100088"/>
            <a:ext cx="12801600" cy="375443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CHIAVE EUROPEA:    </a:t>
            </a: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COMPETENZA MATEMATICA E </a:t>
            </a: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IN SCIENZE, TECNOLOGIE E INGEGNERIA</a:t>
            </a: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IN SCIENZE, TECNOLOGIE E INGEGNERIA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2"/>
          <p:cNvSpPr/>
          <p:nvPr/>
        </p:nvSpPr>
        <p:spPr>
          <a:xfrm>
            <a:off x="8399668" y="88505"/>
            <a:ext cx="186000" cy="10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150" tIns="61075" rIns="122150" bIns="61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1" name="Google Shape;281;p13"/>
          <p:cNvGraphicFramePr/>
          <p:nvPr/>
        </p:nvGraphicFramePr>
        <p:xfrm>
          <a:off x="568152" y="175168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{B743EA86-CAA9-4282-92F8-4656E09BAAE3}</a:tableStyleId>
              </a:tblPr>
              <a:tblGrid>
                <a:gridCol w="135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92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/>
                        <a:t>SCUOLA DELL’INFANZIA</a:t>
                      </a:r>
                      <a:endParaRPr sz="1400" b="1" u="none" strike="noStrike" cap="none"/>
                    </a:p>
                  </a:txBody>
                  <a:tcPr marL="91450" marR="914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PRIMO TRIENNIO SCUOLA  PRIM.</a:t>
                      </a:r>
                      <a:endParaRPr sz="1400" u="none" strike="noStrike" cap="none"/>
                    </a:p>
                  </a:txBody>
                  <a:tcPr marL="91450" marR="91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BIENNIO FIN. SCUOLA  PRIMARIA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</a:txBody>
                  <a:tcPr marL="91450" marR="91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/>
                        <a:t>SCUOLA SECOND. DI   I   GRADO</a:t>
                      </a:r>
                      <a:endParaRPr sz="1400" u="none" strike="noStrike" cap="none"/>
                    </a:p>
                  </a:txBody>
                  <a:tcPr marL="91450" marR="9145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5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3625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/>
                        <a:t>3) Intervenire trasformare e produrre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3.A  Sperimentare trasformazioni (dall’uva al vino, dalle olive all’olio, dalla farina al pane, dal limone alla limonata, dall’arancia all’aranciata ecc…)</a:t>
                      </a:r>
                      <a:endParaRPr sz="1400" u="none" strike="noStrike" cap="none"/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3.B  Provare interesse per semplici strumenti tecnologici</a:t>
                      </a:r>
                      <a:endParaRPr sz="1400" u="none" strike="noStrike" cap="none"/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3.C  Esplorare e scoprire possibili funzioni ed uso di strumenti tecnologici a disposizione.</a:t>
                      </a: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INTERVENIRE E TRASFORMARE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3.A Riconoscere e descrivere alcune preparazioni alimentari (pasta di mandorle, olio, pane, …).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3.B Riconoscere e descrivere le fasi della produzione del pane, dell’olio,… 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3.C Riconoscere e descrivere le fasi di preparazione casalinga del pane.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3.D Colorare, definire e confezionare manufatti.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3.E Cercare, selezionare, scaricare, copiare e usare applicazioni di comune utilità.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/>
                        <a:t>3.F   Utilizzare il computer e la LIM.</a:t>
                      </a:r>
                      <a:endParaRPr sz="8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/>
                        <a:t>3.G  Individuare, analizzare e riconoscere potenzialità e limiti dei mezzi di telecomunicazione.</a:t>
                      </a:r>
                      <a:endParaRPr sz="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OGGETTI, MATERIALI E TRASFORMAZIONI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3.A Riconoscere e discriminare gli elementi abiotici (aria, acqua, luce, clima, suolo) e biotici (vegetali, animali e funghi) di un ambiente.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3.B Conoscere modalità di adattamento di piante e animali nei diversi ambienti.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3.C Scoprire come l’uomo abbia saputo adattarsi ad ambienti diversi.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3.D Conoscere l’energia, le sue forme e le sue fonti.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3.E Comprendere l’importanza dell’energia elettrica e sapere come si produce.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3.F Distinguere elettricità statica e dinamica.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3.GAcquisire ed utilizzare in modo appropriato la terminologia scientifica per esporre quanto osservato, sperimentato o appreso e rappresentare le informazioni con grafici, schemi,…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INTERVENIRE E TRASFORMARE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3.HConoscere le diverse tecniche di cottura e di conservazione degli alimenti.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3.I Colora, definisce e confeziona manufatti.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3.JPianificare, elencando strumenti e materiali, la costruzione di circuiti elettrici e di elettro-calamite.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3.K Consultare opere multimediali per reperire informazioni utili..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3.L Realizzare documentazioni fotografiche di varie attività di interesse scolastico.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3.M Utilizzare il computer e la LIM.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3.NUtilizzare adeguati software informatici per documentare esperienze scolastiche.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3.O Adoperare le procedure più elementari del linguaggio di rappresentazione: grafico/ iconico e modellistico.</a:t>
                      </a:r>
                      <a:endParaRPr sz="1400" u="none" strike="noStrike" cap="none"/>
                    </a:p>
                    <a:p>
                      <a:pPr marL="177800" marR="0" lvl="0" indent="-1778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3.P Individuare, analizzare e riconoscere potenzialità e limiti dei mezzi di telecomunicazione.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BIOLOGIA</a:t>
                      </a:r>
                      <a:endParaRPr sz="1400" u="none" strike="noStrike" cap="none"/>
                    </a:p>
                    <a:p>
                      <a:pPr marL="266700" marR="0" lvl="0" indent="-266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3.A      Assumere comportamenti e scelte personali ecologicamente sostenibili.</a:t>
                      </a:r>
                      <a:endParaRPr sz="1400" u="none" strike="noStrike" cap="none"/>
                    </a:p>
                    <a:p>
                      <a:pPr marL="266700" marR="0" lvl="0" indent="-266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3.B      Rispettare e preservare la biodiversità nei sistemi ambientali</a:t>
                      </a:r>
                      <a:endParaRPr sz="1400" u="none" strike="noStrike" cap="none"/>
                    </a:p>
                    <a:p>
                      <a:pPr marL="266700" marR="0" lvl="0" indent="-266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3.C      Sviluppare la cura e il controllo della propria salute.</a:t>
                      </a:r>
                      <a:endParaRPr sz="1400" u="none" strike="noStrike" cap="none"/>
                    </a:p>
                    <a:p>
                      <a:pPr marL="266700" marR="0" lvl="0" indent="-266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3.D      Evitare consapevolmente i danni prodotti da cattive abitudini alimentari, dal fumo e dalle droghe.</a:t>
                      </a:r>
                      <a:endParaRPr sz="1400" u="none" strike="noStrike" cap="none"/>
                    </a:p>
                    <a:p>
                      <a:pPr marL="266700" marR="0" lvl="0" indent="-2667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ourier New"/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INTERVENIRE, TRASFORMARE E PRODURRE</a:t>
                      </a:r>
                      <a:endParaRPr sz="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66700" marR="0" lvl="0" indent="-2667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ourier New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3.E      Progettare e realizzare semplici dispositivi elettrici.</a:t>
                      </a:r>
                      <a:endParaRPr sz="1400" u="none" strike="noStrike" cap="none"/>
                    </a:p>
                    <a:p>
                      <a:pPr marL="266700" marR="0" lvl="0" indent="-2667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ourier New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3.F  Utilizzare semplici procedure per eseguire prove sperimentali nei vari settori della tecnologia.</a:t>
                      </a:r>
                      <a:endParaRPr sz="1400" u="none" strike="noStrike" cap="none"/>
                    </a:p>
                    <a:p>
                      <a:pPr marL="266700" marR="0" lvl="0" indent="-2667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ourier New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3.G   Costruire oggetti e modelli con materiali facilmente reperibili a partire da esigenze e bisogni concreti.</a:t>
                      </a:r>
                      <a:endParaRPr sz="1400" u="none" strike="noStrike" cap="none"/>
                    </a:p>
                    <a:p>
                      <a:pPr marL="266700" marR="0" lvl="0" indent="-2667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ourier New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3.H Rilevare ambienti ed eseguire semplici disegni architettonici, anche avvalendosi di software specifici.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7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78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Conversazioni  - circle time - schede strutturate - disegni  liberi - giochi con regole – manipolazioni – abachi - giochi  di esplorazione e di contatto con se stessi, gli altri e gli oggetti – condivisione verbale delle esperienze vissute – letture di immagini - esplorazione dell’ambiente circostante – visite all’oleificio, al mulino, al panificio ecc..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PRIMO, SECONDO E TERZO ANNO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Viventi e non viventi. Corpo umano. Sensi. Proprietà degli oggetti e dei materiali. Semplici fenomeni fisici e chimici (miscugli, soluzioni, composti). Passaggi di stato della materia. Relazioni tra organi, funzioni e adattamento all’ambiente. Ecosistemi e catene alimentari.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Modalità  di manipolazione dei materiali più comuni Oggetti e utensili di uso comune, loro funzioni e trasformazione nel tempo.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Risparmio energetico, riutilizzo e riciclaggio dei materiali Procedure di utilizzo sicuro di utensili e segnali di sicurezza più comuni Terminologia specifica. Modalità d’uso in sicurezza degli strumenti più comuni.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QUARTO E QUINTO ANNO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Concetti geometrici e fisici per la misura e la manipolazione dei materiali. Classificazioni, seriazioni.  Materiali e loro caratteristiche: trasformazioni. Fenomeni fisici e chimici. Energia: concetto, fonti, trasformazione. Ecosistemi e loro organizzazione. Relazioni organismi/ambiente, organi/funzioni. Relazioni uomo/ambiente/ecosistemi. Corpo umano, stili di vita, salute e sicurezza. Fenomeni atmosferici. 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Modalità  di manipolazione dei materiali più comuni Oggetti e utensili di uso comune, loro funzioni e trasformazione nel tempo.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Risparmio energetico, riutilizzo e riciclaggio dei materiali Procedure di utilizzo sicuro di utensili e segnali di sicurezza più comuni Terminologia specifica. Modalità d’uso in sicurezza degli strumenti più comuni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TUTTO IL TRIENNIO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Elementi di educazione ambientale. Elementi di educazione alla salute.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ANNO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Attività laboratoriali. Manipolazione di materiali. Progettazione e realizzazione di oggetti di uso comune. Funzioni e modalità d’uso degli utensili e strumenti più comuni. Realizzazione di prodotti multimediali.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II ANNO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Attività laboratoriali. Manipolazione di materiali. Progettazione e realizzazione di plastici. Funzioni e modalità d’uso degli utensili e strumenti più comuni. Realizzazione di prodotti multimediali.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III ANNO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Attività laboratoriali. Manipolazione di materiali. Progettazione e realizzazione di semplici dispositivi elettrici. Funzioni e modalità d’uso degli utensili e strumenti più comuni. Realizzazione di prodotti multimediali.</a:t>
                      </a:r>
                      <a:endParaRPr sz="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2" name="Google Shape;282;p13"/>
          <p:cNvSpPr txBox="1"/>
          <p:nvPr/>
        </p:nvSpPr>
        <p:spPr>
          <a:xfrm>
            <a:off x="208113" y="3000400"/>
            <a:ext cx="280121" cy="378561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SPECIFICA</a:t>
            </a:r>
            <a:r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3"/>
          <p:cNvSpPr/>
          <p:nvPr/>
        </p:nvSpPr>
        <p:spPr>
          <a:xfrm>
            <a:off x="496148" y="4728592"/>
            <a:ext cx="288028" cy="21603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3"/>
          <p:cNvSpPr/>
          <p:nvPr/>
        </p:nvSpPr>
        <p:spPr>
          <a:xfrm>
            <a:off x="280120" y="1200200"/>
            <a:ext cx="1800200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3"/>
          <p:cNvSpPr/>
          <p:nvPr/>
        </p:nvSpPr>
        <p:spPr>
          <a:xfrm>
            <a:off x="280123" y="1272208"/>
            <a:ext cx="72006" cy="1728192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3"/>
          <p:cNvSpPr/>
          <p:nvPr/>
        </p:nvSpPr>
        <p:spPr>
          <a:xfrm>
            <a:off x="244413" y="6760445"/>
            <a:ext cx="72010" cy="301615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3"/>
          <p:cNvSpPr/>
          <p:nvPr/>
        </p:nvSpPr>
        <p:spPr>
          <a:xfrm>
            <a:off x="244117" y="6954048"/>
            <a:ext cx="1432248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3"/>
          <p:cNvSpPr txBox="1"/>
          <p:nvPr/>
        </p:nvSpPr>
        <p:spPr>
          <a:xfrm>
            <a:off x="0" y="0"/>
            <a:ext cx="12801600" cy="375443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CHIAVE EUROPEA:    </a:t>
            </a: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COMPETENZA MATEMATICA E </a:t>
            </a: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IN SCIENZE, TECNOLOGIE E INGEGNERIA</a:t>
            </a: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IN SCIENZE, TECNOLOGIE E INGEGNERIA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3"/>
          <p:cNvSpPr/>
          <p:nvPr/>
        </p:nvSpPr>
        <p:spPr>
          <a:xfrm>
            <a:off x="8413601" y="175180"/>
            <a:ext cx="186000" cy="10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150" tIns="61075" rIns="122150" bIns="61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4" name="Google Shape;294;p14"/>
          <p:cNvGraphicFramePr/>
          <p:nvPr/>
        </p:nvGraphicFramePr>
        <p:xfrm>
          <a:off x="568152" y="175168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{B743EA86-CAA9-4282-92F8-4656E09BAAE3}</a:tableStyleId>
              </a:tblPr>
              <a:tblGrid>
                <a:gridCol w="135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92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/>
                        <a:t>SCUOLA DELL’INFANZIA</a:t>
                      </a:r>
                      <a:endParaRPr sz="1400" b="1" u="none" strike="noStrike" cap="none"/>
                    </a:p>
                  </a:txBody>
                  <a:tcPr marL="91450" marR="914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PRIMO TRIENNIO SCUOLA  PRIM.</a:t>
                      </a:r>
                      <a:endParaRPr sz="1400" u="none" strike="noStrike" cap="none"/>
                    </a:p>
                  </a:txBody>
                  <a:tcPr marL="91450" marR="91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BIENNIO FIN. SCUOLA  PRIMARIA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</a:txBody>
                  <a:tcPr marL="91450" marR="91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/>
                        <a:t>SCUOLA SECOND. DI   I   GRADO</a:t>
                      </a:r>
                      <a:endParaRPr sz="1400" u="none" strike="noStrike" cap="none"/>
                    </a:p>
                  </a:txBody>
                  <a:tcPr marL="91450" marR="9145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5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3625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/>
                        <a:t> </a:t>
                      </a:r>
                      <a:r>
                        <a:rPr lang="it-IT" sz="1300" b="1" u="none" strike="noStrike" cap="none"/>
                        <a:t>4) Percepire i concetti di salute e benessere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/>
                        <a:t>4.</a:t>
                      </a: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 </a:t>
                      </a:r>
                      <a:r>
                        <a:rPr lang="it-IT" sz="800" u="none" strike="noStrike" cap="none"/>
                        <a:t>Acquisire consapevolezza di sé  attraverso la percezione del proprio corpo.</a:t>
                      </a:r>
                      <a:endParaRPr sz="1200" u="none" strike="noStrike" cap="none">
                        <a:solidFill>
                          <a:srgbClr val="666666"/>
                        </a:solidFill>
                        <a:highlight>
                          <a:srgbClr val="FFFFFF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/>
                        <a:t>4.B  Acquisire uno stile di vita sano, con sane abitudini.</a:t>
                      </a:r>
                      <a:endParaRPr sz="800" u="none" strike="noStrike" cap="none"/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/>
                        <a:t>4:C  Riconoscere l’importanza dell’ambiente nella salute dell’uomo.</a:t>
                      </a:r>
                      <a:endParaRPr sz="800" u="none" strike="noStrike" cap="none"/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/>
                        <a:t>4.A</a:t>
                      </a: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it-IT" sz="800" u="none" strike="noStrike" cap="none"/>
                        <a:t>Elaborare regole di comportamento corretto per il rispetto e la tutela della propria salute e dell’ambiente naturale.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/>
                        <a:t>4</a:t>
                      </a: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.A </a:t>
                      </a:r>
                      <a:r>
                        <a:rPr lang="it-IT" sz="800" u="none" strike="noStrike" cap="none"/>
                        <a:t>Conoscere norme che favoriscano forme di cooperazione e di solidarietà e promuovano, in modo attivo, il prendersi cura di se stessi, degli altri e dell’ambiente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/>
                        <a:t>4</a:t>
                      </a: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.A  Acquisire il se</a:t>
                      </a:r>
                      <a:r>
                        <a:rPr lang="it-IT" sz="800" u="none" strike="noStrike" cap="none"/>
                        <a:t>nso della legalità e lo sviluppo di un‘etica della responsabilità, al fine di promuovere azioni finalizzate al miglioramento continuo del proprio contesto di vita</a:t>
                      </a: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7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78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/>
                        <a:t>1) Regole di comportamento responsabile, di prevenzione e cura del corpo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/>
                        <a:t>2)Contribuire in modo corretto alla tutela ed al rispetto dell’ambiente.</a:t>
                      </a:r>
                      <a:endParaRPr sz="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/>
                        <a:t>1)Norme di comportamento per la sicurezza e il benessere personale e per la tutela dell’ambiente</a:t>
                      </a:r>
                      <a:endParaRPr sz="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rgbClr val="000000"/>
                          </a:solidFill>
                        </a:rPr>
                        <a:t>1)regole utili a sviluppare il senso della responsabilità personale e della legalità nei confronti delle persone e dell’ambiente</a:t>
                      </a:r>
                      <a:endParaRPr sz="800" b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1" u="none" strike="noStrike" cap="none">
                          <a:solidFill>
                            <a:srgbClr val="000000"/>
                          </a:solidFill>
                        </a:rPr>
                        <a:t>1) Norme di comportamenti consapevolmente corretti e responsabili relativi alla salute e al benessere della persona.</a:t>
                      </a:r>
                      <a:endParaRPr sz="800" b="1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1" u="none" strike="noStrike" cap="none">
                          <a:solidFill>
                            <a:srgbClr val="000000"/>
                          </a:solidFill>
                        </a:rPr>
                        <a:t>2)Il pianeta Terra e la sua tutela.</a:t>
                      </a:r>
                      <a:endParaRPr sz="800" b="1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1" u="none" strike="noStrike" cap="none">
                          <a:solidFill>
                            <a:srgbClr val="000000"/>
                          </a:solidFill>
                        </a:rPr>
                        <a:t>3)La bio-diversità: la vita e l’equilibrio ecologico</a:t>
                      </a:r>
                      <a:endParaRPr sz="800" b="1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5" name="Google Shape;295;p14"/>
          <p:cNvSpPr txBox="1"/>
          <p:nvPr/>
        </p:nvSpPr>
        <p:spPr>
          <a:xfrm>
            <a:off x="208113" y="3000400"/>
            <a:ext cx="280200" cy="3785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SPECIFICA</a:t>
            </a:r>
            <a:r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4"/>
          <p:cNvSpPr/>
          <p:nvPr/>
        </p:nvSpPr>
        <p:spPr>
          <a:xfrm>
            <a:off x="488323" y="4783992"/>
            <a:ext cx="2880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4"/>
          <p:cNvSpPr/>
          <p:nvPr/>
        </p:nvSpPr>
        <p:spPr>
          <a:xfrm>
            <a:off x="280120" y="1200200"/>
            <a:ext cx="18003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4"/>
          <p:cNvSpPr/>
          <p:nvPr/>
        </p:nvSpPr>
        <p:spPr>
          <a:xfrm>
            <a:off x="280123" y="1272208"/>
            <a:ext cx="72000" cy="1728300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4"/>
          <p:cNvSpPr/>
          <p:nvPr/>
        </p:nvSpPr>
        <p:spPr>
          <a:xfrm>
            <a:off x="244413" y="6760445"/>
            <a:ext cx="72000" cy="301500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4"/>
          <p:cNvSpPr/>
          <p:nvPr/>
        </p:nvSpPr>
        <p:spPr>
          <a:xfrm>
            <a:off x="244117" y="6954048"/>
            <a:ext cx="14322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4"/>
          <p:cNvSpPr txBox="1"/>
          <p:nvPr/>
        </p:nvSpPr>
        <p:spPr>
          <a:xfrm>
            <a:off x="0" y="0"/>
            <a:ext cx="12801600" cy="3753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CHIAVE EUROPEA:    </a:t>
            </a: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COMPETENZA MATEMATICA E </a:t>
            </a: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IN SCIENZE, TECNOLOGIE E INGEGNERIA</a:t>
            </a: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IN SCIENZE, TECNOLOGIE E INGEGNERIA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4"/>
          <p:cNvSpPr/>
          <p:nvPr/>
        </p:nvSpPr>
        <p:spPr>
          <a:xfrm>
            <a:off x="8404076" y="175180"/>
            <a:ext cx="186000" cy="10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150" tIns="61075" rIns="122150" bIns="61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" name="Google Shape;307;p15"/>
          <p:cNvGraphicFramePr/>
          <p:nvPr/>
        </p:nvGraphicFramePr>
        <p:xfrm>
          <a:off x="568152" y="175168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{B743EA86-CAA9-4282-92F8-4656E09BAAE3}</a:tableStyleId>
              </a:tblPr>
              <a:tblGrid>
                <a:gridCol w="140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6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0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92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/>
                        <a:t>SCUOLA DELL’INFANZIA</a:t>
                      </a:r>
                      <a:endParaRPr sz="1400" b="1" u="none" strike="noStrike" cap="none"/>
                    </a:p>
                  </a:txBody>
                  <a:tcPr marL="91450" marR="914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PRIMO TRIENNIO SCUOLA  PRIM.</a:t>
                      </a:r>
                      <a:endParaRPr sz="1400" u="none" strike="noStrike" cap="none"/>
                    </a:p>
                  </a:txBody>
                  <a:tcPr marL="91450" marR="91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BIENNIO FIN. SCUOLA  PRIMARIA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</a:txBody>
                  <a:tcPr marL="91450" marR="91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/>
                        <a:t>SCUOLA SECOND. DI   I   GRADO</a:t>
                      </a:r>
                      <a:endParaRPr sz="1400" u="none" strike="noStrike" cap="none"/>
                    </a:p>
                  </a:txBody>
                  <a:tcPr marL="91450" marR="9145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5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3625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/>
                        <a:t> </a:t>
                      </a:r>
                      <a:r>
                        <a:rPr lang="it-IT" sz="1300" b="1" u="none" strike="noStrike" cap="none"/>
                        <a:t>5)Conoscere i concetti di “sostenibilità” ed “ecosostenibilità”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/>
                        <a:t>5.</a:t>
                      </a: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r>
                        <a:rPr lang="it-IT" sz="800" u="none" strike="noStrike" cap="none"/>
                        <a:t> Rispettare gli altri, le cose e l’ambiente</a:t>
                      </a:r>
                      <a:endParaRPr sz="1200" u="none" strike="noStrike" cap="none">
                        <a:solidFill>
                          <a:srgbClr val="666666"/>
                        </a:solidFill>
                        <a:highlight>
                          <a:srgbClr val="FFFFFF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/>
                        <a:t>5.</a:t>
                      </a: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</a:t>
                      </a:r>
                      <a:r>
                        <a:rPr lang="it-IT" sz="800" u="none" strike="noStrike" cap="none"/>
                        <a:t>Elaborare regole di comportamento corretto per il rispetto e la tutela dell’ambiente</a:t>
                      </a:r>
                      <a:endParaRPr sz="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/>
                        <a:t>5</a:t>
                      </a: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r>
                        <a:rPr lang="it-IT" sz="800" u="none" strike="noStrike" cap="none"/>
                        <a:t> Conoscere gli ecosistemi </a:t>
                      </a: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.e contribuire al</a:t>
                      </a:r>
                      <a:r>
                        <a:rPr lang="it-IT" sz="800" u="none" strike="noStrike" cap="none"/>
                        <a:t> mantenimento del loro equilibrio.</a:t>
                      </a:r>
                      <a:endParaRPr sz="8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/>
                        <a:t>5.B conoscere campagne di sensibilizzazione per la tutela del mare e degli animali</a:t>
                      </a:r>
                      <a:endParaRPr sz="8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/>
                        <a:t>5.C conoscere gli effetti relativi alla gestione del rischio dalle calamità naturali</a:t>
                      </a:r>
                      <a:endParaRPr sz="8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/>
                        <a:t>5</a:t>
                      </a: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.A     Conoscere l</a:t>
                      </a:r>
                      <a:r>
                        <a:rPr lang="it-IT" sz="800" u="none" strike="noStrike" cap="none"/>
                        <a:t>’importanza della tutela del patrimonio paesaggistico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/>
                        <a:t>5.B Conoscere flora, fauna, equilibri ecologici tipici del proprio ambiente di vita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/>
                        <a:t>5.C Conoscere gli interventi umani che modificano il paesaggio e l’interdipendenza uomo-natura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/>
                        <a:t>5.D Individuare un problema ambientale (dalla salvaguardia di un monumento alla conservazione di una spiaggia…),  analizzarlo ed elaborare semplici ma efficaci proposte di soluzione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/>
                        <a:t>5.E Conoscere la ricaduta di problemi ambientali e le abitudini di vita scorretta sulla salute</a:t>
                      </a:r>
                      <a:endParaRPr sz="8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7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78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/>
                        <a:t>1) Norme di convivenza e di condivisione nel rispetto degli altri, delle cose e dell’ambiente</a:t>
                      </a:r>
                      <a:endParaRPr sz="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rgbClr val="000000"/>
                          </a:solidFill>
                        </a:rPr>
                        <a:t>1)Norme e comportamenti da porre in essere per il rispetto dell’ambiente</a:t>
                      </a:r>
                      <a:endParaRPr sz="8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rgbClr val="000000"/>
                          </a:solidFill>
                        </a:rPr>
                        <a:t>1)I rischi dell’inquinamento e la salvaguardia di ecosistemi, di catene e reti alimentari.</a:t>
                      </a:r>
                      <a:endParaRPr sz="800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rgbClr val="000000"/>
                          </a:solidFill>
                        </a:rPr>
                        <a:t>2) Procedure da seguire in caso di calamità naturali</a:t>
                      </a:r>
                      <a:endParaRPr sz="800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/>
                        <a:t>1) Flora, fauna, equilibri ecologici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/>
                        <a:t>2)Tutela del patrimonio paesaggistico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/>
                        <a:t>3)Ambiente e sostenibilità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/>
                        <a:t>4)Campagne di sensibilizzazione per la salvaguardia della biodiversità e la tutela dell’ambiente.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/>
                        <a:t>5)Norme per la tutela del benessere psicofisico dell’individuo e della collettività</a:t>
                      </a:r>
                      <a:endParaRPr sz="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8" name="Google Shape;308;p15"/>
          <p:cNvSpPr txBox="1"/>
          <p:nvPr/>
        </p:nvSpPr>
        <p:spPr>
          <a:xfrm>
            <a:off x="208113" y="3000400"/>
            <a:ext cx="280200" cy="3785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SPECIFICA</a:t>
            </a:r>
            <a:r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5"/>
          <p:cNvSpPr/>
          <p:nvPr/>
        </p:nvSpPr>
        <p:spPr>
          <a:xfrm>
            <a:off x="488323" y="4783992"/>
            <a:ext cx="2880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5"/>
          <p:cNvSpPr/>
          <p:nvPr/>
        </p:nvSpPr>
        <p:spPr>
          <a:xfrm>
            <a:off x="280120" y="1200200"/>
            <a:ext cx="18003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5"/>
          <p:cNvSpPr/>
          <p:nvPr/>
        </p:nvSpPr>
        <p:spPr>
          <a:xfrm>
            <a:off x="280123" y="1272208"/>
            <a:ext cx="72000" cy="1728300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5"/>
          <p:cNvSpPr/>
          <p:nvPr/>
        </p:nvSpPr>
        <p:spPr>
          <a:xfrm>
            <a:off x="244413" y="6760445"/>
            <a:ext cx="72000" cy="301500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5"/>
          <p:cNvSpPr/>
          <p:nvPr/>
        </p:nvSpPr>
        <p:spPr>
          <a:xfrm>
            <a:off x="244117" y="6954048"/>
            <a:ext cx="14322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5"/>
          <p:cNvSpPr txBox="1"/>
          <p:nvPr/>
        </p:nvSpPr>
        <p:spPr>
          <a:xfrm>
            <a:off x="0" y="0"/>
            <a:ext cx="12801600" cy="3753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CHIAVE EUROPEA:    </a:t>
            </a: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COMPETENZA MATEMATICA E </a:t>
            </a: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IN SCIENZE, TECNOLOGIE E INGEGNERIA</a:t>
            </a: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IN SCIENZE, TECNOLOGIE E INGEGNERIA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5"/>
          <p:cNvSpPr/>
          <p:nvPr/>
        </p:nvSpPr>
        <p:spPr>
          <a:xfrm>
            <a:off x="8385026" y="175180"/>
            <a:ext cx="186000" cy="10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150" tIns="61075" rIns="122150" bIns="61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0" name="Google Shape;320;p16"/>
          <p:cNvGraphicFramePr/>
          <p:nvPr/>
        </p:nvGraphicFramePr>
        <p:xfrm>
          <a:off x="568152" y="175168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{B743EA86-CAA9-4282-92F8-4656E09BAAE3}</a:tableStyleId>
              </a:tblPr>
              <a:tblGrid>
                <a:gridCol w="140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6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0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92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/>
                        <a:t>SCUOLA DELL’INFANZIA</a:t>
                      </a:r>
                      <a:endParaRPr sz="1400" b="1" u="none" strike="noStrike" cap="none"/>
                    </a:p>
                  </a:txBody>
                  <a:tcPr marL="91450" marR="914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PRIMO TRIENNIO SCUOLA  PRIM.</a:t>
                      </a:r>
                      <a:endParaRPr sz="1400" u="none" strike="noStrike" cap="none"/>
                    </a:p>
                  </a:txBody>
                  <a:tcPr marL="91450" marR="91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BIENNIO FIN. SCUOLA  PRIMARIA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</a:txBody>
                  <a:tcPr marL="91450" marR="91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/>
                        <a:t>SCUOLA SECOND. DI   I   GRADO</a:t>
                      </a:r>
                      <a:endParaRPr sz="1400" u="none" strike="noStrike" cap="none"/>
                    </a:p>
                  </a:txBody>
                  <a:tcPr marL="91450" marR="9145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5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3625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it-IT" sz="1300" b="1" u="none" strike="noStrike" cap="none"/>
                        <a:t>6) essere consapevole dei rischi della rete e riuscire ad individuarli</a:t>
                      </a: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/>
                        <a:t>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rgbClr val="666666"/>
                          </a:solidFill>
                          <a:highlight>
                            <a:srgbClr val="FFFFFF"/>
                          </a:highlight>
                        </a:rPr>
                        <a:t>6.A Acquisire consapevolezza dei possibili rischi della rete</a:t>
                      </a:r>
                      <a:endParaRPr sz="800" u="none" strike="noStrike" cap="none">
                        <a:solidFill>
                          <a:srgbClr val="666666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/>
                        <a:t>6.A utilizzare in modo responsabile gli strumenti tecnologici connessi alla rete adottando comportamenti atti ad evitare situazioni pericolose.</a:t>
                      </a:r>
                      <a:endParaRPr sz="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/>
                        <a:t>6.A Essere consapevole delle potenzialità, dei limiti e dei rischi connessi all’uso delle tecnologie.</a:t>
                      </a:r>
                      <a:endParaRPr sz="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/>
                        <a:t>6.A Conoscere e fare proprie le norme di comportamenti corretti e responsabili di cittadinanza attiva.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7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78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/>
                        <a:t>1)Uso corretto dei dispositivi informatici e tecnologici</a:t>
                      </a:r>
                      <a:endParaRPr sz="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rgbClr val="000000"/>
                          </a:solidFill>
                        </a:rPr>
                        <a:t>1) Corretta gestione dell’uso delle tecnologie e della rete</a:t>
                      </a:r>
                      <a:endParaRPr sz="8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rgbClr val="000000"/>
                          </a:solidFill>
                        </a:rPr>
                        <a:t>1)Uso responsabile di strumenti tecnologici connessi alla rete</a:t>
                      </a:r>
                      <a:endParaRPr sz="800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/>
                        <a:t>1)Le parti del computer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/>
                        <a:t>2) Il web: rischi ed opportunità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/>
                        <a:t>3)Nuove tecnologie e social-media</a:t>
                      </a:r>
                      <a:endParaRPr sz="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1" name="Google Shape;321;p16"/>
          <p:cNvSpPr txBox="1"/>
          <p:nvPr/>
        </p:nvSpPr>
        <p:spPr>
          <a:xfrm>
            <a:off x="208113" y="3000400"/>
            <a:ext cx="280200" cy="3785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SPECIFICA</a:t>
            </a:r>
            <a:r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6"/>
          <p:cNvSpPr/>
          <p:nvPr/>
        </p:nvSpPr>
        <p:spPr>
          <a:xfrm>
            <a:off x="488323" y="4783992"/>
            <a:ext cx="2880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6"/>
          <p:cNvSpPr/>
          <p:nvPr/>
        </p:nvSpPr>
        <p:spPr>
          <a:xfrm>
            <a:off x="280120" y="1200200"/>
            <a:ext cx="18003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6"/>
          <p:cNvSpPr/>
          <p:nvPr/>
        </p:nvSpPr>
        <p:spPr>
          <a:xfrm>
            <a:off x="280123" y="1272208"/>
            <a:ext cx="72000" cy="1728300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6"/>
          <p:cNvSpPr/>
          <p:nvPr/>
        </p:nvSpPr>
        <p:spPr>
          <a:xfrm>
            <a:off x="244413" y="6760445"/>
            <a:ext cx="72000" cy="301500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6"/>
          <p:cNvSpPr/>
          <p:nvPr/>
        </p:nvSpPr>
        <p:spPr>
          <a:xfrm>
            <a:off x="244117" y="6954048"/>
            <a:ext cx="1432200" cy="21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6"/>
          <p:cNvSpPr txBox="1"/>
          <p:nvPr/>
        </p:nvSpPr>
        <p:spPr>
          <a:xfrm>
            <a:off x="0" y="0"/>
            <a:ext cx="12801600" cy="3753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CHIAVE EUROPEA:    </a:t>
            </a: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COMPETENZA MATEMATICA E </a:t>
            </a: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IN SCIENZE, TECNOLOGIE E INGEGNERIA</a:t>
            </a: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IN SCIENZE, TECNOLOGIE E INGEGNERIA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6"/>
          <p:cNvSpPr/>
          <p:nvPr/>
        </p:nvSpPr>
        <p:spPr>
          <a:xfrm>
            <a:off x="8394551" y="137255"/>
            <a:ext cx="186000" cy="10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150" tIns="61075" rIns="122150" bIns="61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7"/>
          <p:cNvSpPr txBox="1"/>
          <p:nvPr/>
        </p:nvSpPr>
        <p:spPr>
          <a:xfrm>
            <a:off x="5" y="12"/>
            <a:ext cx="12801596" cy="32927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COMPETENZA CHIAVE EUROPEA:   COMPETENZA MATEMATICA E </a:t>
            </a: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IN SCIENZE, TECNOLOGIE E INGEGNERIA</a:t>
            </a: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COMPETENZA MATEMATICA        </a:t>
            </a:r>
            <a:endParaRPr sz="13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7"/>
          <p:cNvSpPr txBox="1"/>
          <p:nvPr/>
        </p:nvSpPr>
        <p:spPr>
          <a:xfrm>
            <a:off x="424136" y="408113"/>
            <a:ext cx="2822714" cy="513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Scuola</a:t>
            </a:r>
            <a:r>
              <a:rPr lang="it-IT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dell’Infanzia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7"/>
          <p:cNvSpPr/>
          <p:nvPr/>
        </p:nvSpPr>
        <p:spPr>
          <a:xfrm>
            <a:off x="2872411" y="624136"/>
            <a:ext cx="504056" cy="201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7"/>
          <p:cNvSpPr txBox="1"/>
          <p:nvPr/>
        </p:nvSpPr>
        <p:spPr>
          <a:xfrm>
            <a:off x="4240562" y="480128"/>
            <a:ext cx="5357395" cy="3754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Campo di esperienza: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CONOSCENZA DEL MONDO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7"/>
          <p:cNvSpPr txBox="1"/>
          <p:nvPr/>
        </p:nvSpPr>
        <p:spPr>
          <a:xfrm>
            <a:off x="784178" y="912170"/>
            <a:ext cx="1944216" cy="436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Scuola Primaria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7"/>
          <p:cNvSpPr/>
          <p:nvPr/>
        </p:nvSpPr>
        <p:spPr>
          <a:xfrm>
            <a:off x="2872411" y="1056184"/>
            <a:ext cx="504056" cy="2016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7"/>
          <p:cNvSpPr txBox="1"/>
          <p:nvPr/>
        </p:nvSpPr>
        <p:spPr>
          <a:xfrm>
            <a:off x="4240566" y="912180"/>
            <a:ext cx="5328592" cy="37544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Disciplina di riferimento: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MATEMATICA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7"/>
          <p:cNvSpPr txBox="1"/>
          <p:nvPr/>
        </p:nvSpPr>
        <p:spPr>
          <a:xfrm>
            <a:off x="280122" y="1344217"/>
            <a:ext cx="2973219" cy="436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Scuola Sec. di I grado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7"/>
          <p:cNvSpPr/>
          <p:nvPr/>
        </p:nvSpPr>
        <p:spPr>
          <a:xfrm>
            <a:off x="2872411" y="1488232"/>
            <a:ext cx="504056" cy="201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7"/>
          <p:cNvSpPr txBox="1"/>
          <p:nvPr/>
        </p:nvSpPr>
        <p:spPr>
          <a:xfrm>
            <a:off x="4240566" y="1344227"/>
            <a:ext cx="5328592" cy="375443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Disciplina di riferimento: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MATEMATICA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7"/>
          <p:cNvSpPr txBox="1"/>
          <p:nvPr/>
        </p:nvSpPr>
        <p:spPr>
          <a:xfrm>
            <a:off x="0" y="1848275"/>
            <a:ext cx="12801600" cy="390832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it-IT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EVIDENZE ED ESEMPI DI COMPITI SIGNIFICATIVI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7"/>
          <p:cNvSpPr txBox="1"/>
          <p:nvPr/>
        </p:nvSpPr>
        <p:spPr>
          <a:xfrm>
            <a:off x="0" y="2208312"/>
            <a:ext cx="4168552" cy="32927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SCUOLA DELL’INFANZIA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7"/>
          <p:cNvSpPr txBox="1"/>
          <p:nvPr/>
        </p:nvSpPr>
        <p:spPr>
          <a:xfrm>
            <a:off x="4240562" y="2208314"/>
            <a:ext cx="3830826" cy="3292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SCUOLA PRIMARIA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7"/>
          <p:cNvSpPr txBox="1"/>
          <p:nvPr/>
        </p:nvSpPr>
        <p:spPr>
          <a:xfrm>
            <a:off x="8128991" y="2208314"/>
            <a:ext cx="4672610" cy="3292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SCUOLA SEC DI   I GRADO</a:t>
            </a:r>
            <a:endParaRPr sz="13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7"/>
          <p:cNvSpPr txBox="1"/>
          <p:nvPr/>
        </p:nvSpPr>
        <p:spPr>
          <a:xfrm>
            <a:off x="856183" y="5808722"/>
            <a:ext cx="3326770" cy="513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7"/>
          <p:cNvSpPr/>
          <p:nvPr/>
        </p:nvSpPr>
        <p:spPr>
          <a:xfrm>
            <a:off x="9641165" y="1056184"/>
            <a:ext cx="144016" cy="576064"/>
          </a:xfrm>
          <a:prstGeom prst="rightBrace">
            <a:avLst>
              <a:gd name="adj1" fmla="val 8333"/>
              <a:gd name="adj2" fmla="val 50000"/>
            </a:avLst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7"/>
          <p:cNvSpPr txBox="1"/>
          <p:nvPr/>
        </p:nvSpPr>
        <p:spPr>
          <a:xfrm>
            <a:off x="9929192" y="912170"/>
            <a:ext cx="2872408" cy="83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Discipline concorrenti: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Italiano,</a:t>
            </a: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Educazione Fisica, Musica, Storia, Tecnologia e Informatica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7"/>
          <p:cNvSpPr/>
          <p:nvPr/>
        </p:nvSpPr>
        <p:spPr>
          <a:xfrm>
            <a:off x="8365976" y="114243"/>
            <a:ext cx="186000" cy="10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150" tIns="61075" rIns="122150" bIns="61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7"/>
          <p:cNvSpPr txBox="1"/>
          <p:nvPr/>
        </p:nvSpPr>
        <p:spPr>
          <a:xfrm>
            <a:off x="8115312" y="2586022"/>
            <a:ext cx="4686288" cy="6961861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EVIDENZE (indicatori di competenza)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Esegue calcoli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Opera con le forme del piano e dello spazio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Utilizza  rappresentazioni di dati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Risolve problemi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Utilizza la logica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Utilizza il linguaggio matematico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Esegue valutazioni di probabilità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Utilizza strumenti matematici in contesti di vita reale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95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COMPITI SIGNIFICATIVI (esempi)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Eseguire calcoli, stime, approssimazioni applicati a eventi della vita e dell’esperienza quotidiana e a semplici attività progettuali.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Utilizzare i concetti e le formule relativi alla proporzionalità nelle riduzioni in scala.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Calcolare l’incremento proporzionale di ingredienti per un semplice piatto preparato inizialmente per due persone e destinato a n persone.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Applicare gli strumenti della statistica a semplici indagini sociali e ad osservazioni scientifiche.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Interpretare e ricavare informazioni da dati statistici.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Utilizzare modelli e strumenti matematici in ambito scientifico sperimentale.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Contestualizzare modelli algebrici in  problemi reali o verosimili (impostare l’equazione per determinare un dato sconosciuto in contesto reale).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Utilizzare il piano cartesiano per svolgere compiti relativi alla cartografia, alla progettazione tecnologica, all’espressione artistica, al disegno tecnico (ingrandimenti, riduzioni…), alla statistica (grafici e tabelle).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Rappresentare situazioni reali, procedure con diagrammi di flusso.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Applicare i concetti e gli strumenti della matematica (aritmetica, algebra, geometria, misura, statistica, logica) a eventi concreti.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7"/>
          <p:cNvSpPr txBox="1"/>
          <p:nvPr/>
        </p:nvSpPr>
        <p:spPr>
          <a:xfrm>
            <a:off x="4259409" y="2586950"/>
            <a:ext cx="3786214" cy="6946473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EVIDENZE (indicatori di competenza)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Esegue calcoli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Opera con le forme del piano e dello spazio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Utilizza  rappresentazioni di dati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Risolve problemi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Utilizza la logica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Utilizza il linguaggio matematico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Esegue valutazioni di probabilità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Utilizza strumenti matematici in contesti di vita reale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COMPITI SIGNIFICATIVI (esempi)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Eseguire calcoli, stime, approssimazioni applicati a eventi della vita e dell’esperienza quotidiana e a semplici attività progettuali.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Calcolare l’incremento proporzionale di ingredienti per un semplice piatto preparato inizialmente per due persone e destinato a n persone.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Applicare gli strumenti della statistica a semplici indagini sociali e ad osservazioni scientifiche.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Interpretare e ricavare informazioni da dati statistici.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Contestualizzare modelli algebrici in  problemi reali o verosimili.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Utilizzare il piano cartesiano per svolgere compiti relativi alla cartografia, alla progettazione tecnologica, all’espressione artistica, al disegno tecnico (ingrandimenti, riduzioni…), alla statistica (grafici e tabelle).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Rappresentare situazioni reali, procedure con diagrammi di flusso.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Applicare i concetti e gli strumenti della matematica (aritmetica, geometria, misura, statistica, logica) a eventi concreti.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111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7"/>
          <p:cNvSpPr txBox="1"/>
          <p:nvPr/>
        </p:nvSpPr>
        <p:spPr>
          <a:xfrm>
            <a:off x="0" y="2568352"/>
            <a:ext cx="4168552" cy="6961861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EVIDENZE (indicatori di competenza)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Raggruppa, ordina oggetti, effettua corrispondenze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Mette in corretta sequenza azioni, avvenimenti, eventi della propria storia, anche nel raccontare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COMPITI SIGNIFICATIVI (esempi)</a:t>
            </a:r>
            <a:endParaRPr sz="1200" b="1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Costruire dei calendari facendo corrispondere attività significative giornaliere, collocando rilevazioni meteorologiche o attività umane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Confrontare momenti della propria vita e storia personale e individuare trasformazioni (corpo, abiti, giochi, persone).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8"/>
          <p:cNvSpPr txBox="1"/>
          <p:nvPr/>
        </p:nvSpPr>
        <p:spPr>
          <a:xfrm>
            <a:off x="5" y="12"/>
            <a:ext cx="12801596" cy="32927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COMPETENZA CHIAVE EUROPEA:   COMPETENZA MATEMATICA E </a:t>
            </a: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IN SCIENZE, TECNOLOGIE E INGEGNERIA</a:t>
            </a: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COMPETENZE IN SCIENZE</a:t>
            </a:r>
            <a:endParaRPr sz="13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8"/>
          <p:cNvSpPr txBox="1"/>
          <p:nvPr/>
        </p:nvSpPr>
        <p:spPr>
          <a:xfrm>
            <a:off x="424136" y="408113"/>
            <a:ext cx="2822714" cy="513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Scuola</a:t>
            </a:r>
            <a:r>
              <a:rPr lang="it-IT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dell’Infanzia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8"/>
          <p:cNvSpPr/>
          <p:nvPr/>
        </p:nvSpPr>
        <p:spPr>
          <a:xfrm>
            <a:off x="2872411" y="624136"/>
            <a:ext cx="504056" cy="201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8"/>
          <p:cNvSpPr txBox="1"/>
          <p:nvPr/>
        </p:nvSpPr>
        <p:spPr>
          <a:xfrm>
            <a:off x="4240562" y="480128"/>
            <a:ext cx="5357395" cy="3754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Campo di esperienza: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CONOSCENZA DEL MONDO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8"/>
          <p:cNvSpPr txBox="1"/>
          <p:nvPr/>
        </p:nvSpPr>
        <p:spPr>
          <a:xfrm>
            <a:off x="784178" y="912170"/>
            <a:ext cx="1944216" cy="436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Scuola Primaria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8"/>
          <p:cNvSpPr/>
          <p:nvPr/>
        </p:nvSpPr>
        <p:spPr>
          <a:xfrm>
            <a:off x="2872411" y="1056184"/>
            <a:ext cx="504056" cy="2016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8"/>
          <p:cNvSpPr txBox="1"/>
          <p:nvPr/>
        </p:nvSpPr>
        <p:spPr>
          <a:xfrm>
            <a:off x="4240566" y="912180"/>
            <a:ext cx="5328592" cy="37544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Disciplina di riferimento: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SCIENZE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8"/>
          <p:cNvSpPr txBox="1"/>
          <p:nvPr/>
        </p:nvSpPr>
        <p:spPr>
          <a:xfrm>
            <a:off x="280122" y="1344217"/>
            <a:ext cx="2973219" cy="436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Scuola Sec. di I grado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8"/>
          <p:cNvSpPr/>
          <p:nvPr/>
        </p:nvSpPr>
        <p:spPr>
          <a:xfrm>
            <a:off x="2872411" y="1488232"/>
            <a:ext cx="504056" cy="201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8"/>
          <p:cNvSpPr txBox="1"/>
          <p:nvPr/>
        </p:nvSpPr>
        <p:spPr>
          <a:xfrm>
            <a:off x="4240566" y="1344227"/>
            <a:ext cx="5328592" cy="375443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Disciplina di riferimento: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SCIENZE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8"/>
          <p:cNvSpPr txBox="1"/>
          <p:nvPr/>
        </p:nvSpPr>
        <p:spPr>
          <a:xfrm>
            <a:off x="0" y="1848275"/>
            <a:ext cx="12801600" cy="390832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it-IT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EVIDENZE ED ESEMPI DI COMPITI SIGNIFICATIVI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8"/>
          <p:cNvSpPr txBox="1"/>
          <p:nvPr/>
        </p:nvSpPr>
        <p:spPr>
          <a:xfrm>
            <a:off x="0" y="2208312"/>
            <a:ext cx="4168552" cy="32927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SCUOLA DELL’INFANZIA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8"/>
          <p:cNvSpPr txBox="1"/>
          <p:nvPr/>
        </p:nvSpPr>
        <p:spPr>
          <a:xfrm>
            <a:off x="4240562" y="2208314"/>
            <a:ext cx="3830826" cy="3292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SCUOLA PRIMARIA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 txBox="1"/>
          <p:nvPr/>
        </p:nvSpPr>
        <p:spPr>
          <a:xfrm>
            <a:off x="8128991" y="2208314"/>
            <a:ext cx="4672610" cy="3292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SCUOLA SEC DI   I GRADO</a:t>
            </a:r>
            <a:endParaRPr sz="13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8"/>
          <p:cNvSpPr txBox="1"/>
          <p:nvPr/>
        </p:nvSpPr>
        <p:spPr>
          <a:xfrm>
            <a:off x="856183" y="5808722"/>
            <a:ext cx="3326770" cy="513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8"/>
          <p:cNvSpPr/>
          <p:nvPr/>
        </p:nvSpPr>
        <p:spPr>
          <a:xfrm>
            <a:off x="9641165" y="1056184"/>
            <a:ext cx="144016" cy="576064"/>
          </a:xfrm>
          <a:prstGeom prst="rightBrace">
            <a:avLst>
              <a:gd name="adj1" fmla="val 8333"/>
              <a:gd name="adj2" fmla="val 50000"/>
            </a:avLst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8"/>
          <p:cNvSpPr txBox="1"/>
          <p:nvPr/>
        </p:nvSpPr>
        <p:spPr>
          <a:xfrm>
            <a:off x="9929192" y="912170"/>
            <a:ext cx="2872408" cy="83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Discipline concorrenti: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Italiano, Storia, Geografia, Informatica, Matematica, Ed. Fisica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8"/>
          <p:cNvSpPr/>
          <p:nvPr/>
        </p:nvSpPr>
        <p:spPr>
          <a:xfrm>
            <a:off x="8337401" y="114243"/>
            <a:ext cx="186000" cy="10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150" tIns="61075" rIns="122150" bIns="61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8"/>
          <p:cNvSpPr txBox="1"/>
          <p:nvPr/>
        </p:nvSpPr>
        <p:spPr>
          <a:xfrm>
            <a:off x="8115312" y="2586022"/>
            <a:ext cx="4686288" cy="6938778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EVIDENZE (indicatori di competenza)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it-IT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Osserva e coglie analogie e differenze nell’ambito naturale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it-IT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Analizza un fenomeno naturale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it-IT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Utilizza strumenti e procedure di laboratorio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it-IT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Spiega procedimenti e risultati degli esperimenti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it-IT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Riconosce problematiche scientifiche e utilizza le conoscenze per assumere comportamenti responsabili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it-IT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Realizza elaborati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it-IT" sz="105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COMPITI SIGNIFICATIVI (esempi)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it-IT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Contestualizzare i fenomeni fisici a eventi della vita quotidiana, anche per sviluppare competenze di tipo sociale e civico e pensiero critico, ad esempio: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2425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-"/>
            </a:pPr>
            <a:r>
              <a:rPr lang="it-IT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applicare i concetti di energia alle questioni ambientali (fonti di energia; fonti di energia rinnovabile non; uso oculato delle risorse energetiche), ma anche alle questioni di igiene e educazione alla salute (concetto di energia collegato al concetto di “calorie” nell’alimentazione)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2425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-"/>
            </a:pPr>
            <a:r>
              <a:rPr lang="it-IT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contestualizzare i concetti di fisica e di chimica all’educazione alla salute, alla sicurezza e alla prevenzione degli infortuni (effetti di sostanze acide, solventi, infiammabili, miscele di sostanze ecc.); rischi di natura fisica (movimentazione scorretta di carichi, rumori, luminosità, aerazione...)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2425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-"/>
            </a:pPr>
            <a:r>
              <a:rPr lang="it-IT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condurre osservazioni e indagini nel proprio ambiente di vita per individuare rischi di natura fisica, chimica, biologica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2425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-"/>
            </a:pPr>
            <a:r>
              <a:rPr lang="it-IT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rilevare la presenza di bioindicatori nel proprio ambiente di vita ed esprimere valutazioni pertinenti sullo stato di salute dell’ecosistema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2425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-"/>
            </a:pPr>
            <a:r>
              <a:rPr lang="it-IT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analizzare e classificare piante e animali secondo i criteri convenzionali, individuando le regole che governano la classificazione, come ad esempio l’appartenenza di un animale a un raggruppamento (balena/ornitorinco/pipistrello/gatto come mammiferi).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it-IT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Individuare, attraverso l’analisi di biodiversità, l’adattamento degli organismi all’ambiente dal punto di vista morfologico, delle caratteristiche e dei modi di vivere. </a:t>
            </a:r>
            <a:endParaRPr sz="10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it-IT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Individuare gli effetti sui viventi (e quindi anche sull’organismo umano) di sostanze tossico-nocive.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it-IT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Progettare e realizzare la costruzione di semplici manufatti necessari a esperimenti scientifici, ricerche storiche o geografiche, rappresentazioni teatrali, artistiche o musicali.</a:t>
            </a:r>
            <a:endParaRPr sz="10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it-IT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Analizzare e redigere rapporti intorno alle tecnologie per la difesa dell’ambiente e per il risparmio delle risorse idriche ed energetiche; redigere protocolli di istruzioni per l’utilizzo oculato delle risorse, per lo smaltimento dei rifiuti, per la tutela ambientale. </a:t>
            </a:r>
            <a:endParaRPr sz="10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it-IT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Effettuare ricognizioni per valutare i rischi presenti nell’ambiente; redigere semplici istruzioni preventive e ipotizzare misure correttive di tipo organizzativo-comportamentale e strutturale. </a:t>
            </a:r>
            <a:endParaRPr sz="10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8"/>
          <p:cNvSpPr txBox="1"/>
          <p:nvPr/>
        </p:nvSpPr>
        <p:spPr>
          <a:xfrm>
            <a:off x="4259409" y="2586950"/>
            <a:ext cx="3786214" cy="6938778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EVIDENZE (indicatori di competenza)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it-IT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Osserva e coglie analogie e differenze nell’ambito naturale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it-IT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Analizza un fenomeno naturale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it-IT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Utilizza strumenti e procedure di laboratorio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it-IT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Spiega procedimenti e risultati degli esperimenti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it-IT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Riconosce problematiche scientifiche e utilizza le conoscenze per assumere comportamenti responsabili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it-IT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Realizza elaborati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it-IT" sz="105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COMPITI SIGNIFICATIVI (esempi)</a:t>
            </a:r>
            <a:endParaRPr sz="1050" b="1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it-IT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Contestualizzare i fenomeni fisici a eventi della vita quotidiana, anche per sviluppare competenze di tipo sociale e civico e pensiero critico, ad esempio: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857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-"/>
            </a:pPr>
            <a:r>
              <a:rPr lang="it-IT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applicare i concetti di energia alle questioni ambientali (fonti di energia; fonti di energia rinnovabile non; uso oculato delle risorse energetiche), ma anche alle questioni di igiene e educazione alla salute (concetto di energia collegato al concetto di “calorie” nell’alimentazione)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857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-"/>
            </a:pPr>
            <a:r>
              <a:rPr lang="it-IT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contestualizzare i concetti di fisica all’educazione alla salute, alla sicurezza e alla prevenzione degli infortuni; rischi di natura fisica (movimentazione scorretta di carichi, rumori, luminosità, aerazione...)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857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-"/>
            </a:pPr>
            <a:r>
              <a:rPr lang="it-IT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condurre osservazioni e indagini nel proprio ambiente di vita per individuare rischi di natura fisica, chimica, biologica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857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-"/>
            </a:pPr>
            <a:r>
              <a:rPr lang="it-IT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rilevare la presenza di bioindicatori nel proprio ambiente di vita ed esprimere valutazioni pertinenti sullo stato di salute dell’ecosistema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857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Char char="-"/>
            </a:pPr>
            <a:r>
              <a:rPr lang="it-IT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analizzare e classificare piante e animali secondo i criteri convenzionali, individuando le regole che governano la classificazione, come ad esempio l’appartenenza di un animale a un raggruppamento .</a:t>
            </a:r>
            <a:endParaRPr sz="10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it-IT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Individuare, attraverso l’analisi di biodiversità, l’adattamento degli organismi all’ambiente dal punto di vista morfologico, delle caratteristiche e dei modi di vivere. </a:t>
            </a:r>
            <a:endParaRPr sz="10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it-IT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Individuare gli effetti sui viventi (e quindi anche sull’organismo umano) di sostanze tossico-nocive.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it-IT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Progettare e realizzare la costruzione di semplici manufatti necessari a esperimenti scientifici, ricerche storiche o geografiche, rappresentazioni teatrali, artistiche o musical i.</a:t>
            </a:r>
            <a:endParaRPr sz="10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it-IT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Effettuare ricognizioni per valutare i rischi presenti nell’ambiente; redigere semplici istruzioni preventive e ipotizzare misure correttive di tipo organizzativo-comportamentale e strutturale.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8"/>
          <p:cNvSpPr txBox="1"/>
          <p:nvPr/>
        </p:nvSpPr>
        <p:spPr>
          <a:xfrm>
            <a:off x="0" y="2568352"/>
            <a:ext cx="4168552" cy="6915695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EVIDENZE (indicatori di competenza)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Osserva e individua caratteristiche dell’ambiente e del paesaggio e distingue le trasformazioni dovute al tempo o all’azione di agenti diversi.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Riferisce le fasi di una procedura o di un semplice esperimento</a:t>
            </a: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COMPITI SIGNIFICATIVI (esempi)</a:t>
            </a:r>
            <a:endParaRPr sz="1200" b="1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Riordinare in corretta successione azioni della giornata; raccontare in maniera coerente esperienze vissute e individuare le trasformazioni naturali nel paesaggio, nelle cose, negli animali e nelle persone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95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14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9"/>
          <p:cNvSpPr txBox="1"/>
          <p:nvPr/>
        </p:nvSpPr>
        <p:spPr>
          <a:xfrm>
            <a:off x="5" y="12"/>
            <a:ext cx="12801596" cy="32927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COMPETENZA CHIAVE EUROPEA:   COMPETENZA MATEMATICA E </a:t>
            </a: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IN SCIENZE, TECNOLOGIE E INGEGNERIA</a:t>
            </a: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COMPETENZE IN TECNOLOGIE E INGEGNERIA</a:t>
            </a:r>
            <a:endParaRPr sz="13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9"/>
          <p:cNvSpPr txBox="1"/>
          <p:nvPr/>
        </p:nvSpPr>
        <p:spPr>
          <a:xfrm>
            <a:off x="424136" y="408113"/>
            <a:ext cx="2822714" cy="513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Scuola</a:t>
            </a:r>
            <a:r>
              <a:rPr lang="it-IT" sz="2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dell’Infanzia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9"/>
          <p:cNvSpPr/>
          <p:nvPr/>
        </p:nvSpPr>
        <p:spPr>
          <a:xfrm>
            <a:off x="2872411" y="624136"/>
            <a:ext cx="504056" cy="201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9"/>
          <p:cNvSpPr txBox="1"/>
          <p:nvPr/>
        </p:nvSpPr>
        <p:spPr>
          <a:xfrm>
            <a:off x="4240562" y="480128"/>
            <a:ext cx="5357395" cy="3754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Campo di esperienza: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CONOSCENZA DEL MONDO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9"/>
          <p:cNvSpPr txBox="1"/>
          <p:nvPr/>
        </p:nvSpPr>
        <p:spPr>
          <a:xfrm>
            <a:off x="784178" y="912170"/>
            <a:ext cx="1944216" cy="436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Scuola Primaria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9"/>
          <p:cNvSpPr/>
          <p:nvPr/>
        </p:nvSpPr>
        <p:spPr>
          <a:xfrm>
            <a:off x="2872411" y="1056184"/>
            <a:ext cx="504056" cy="2016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9"/>
          <p:cNvSpPr txBox="1"/>
          <p:nvPr/>
        </p:nvSpPr>
        <p:spPr>
          <a:xfrm>
            <a:off x="4240566" y="912180"/>
            <a:ext cx="5328592" cy="37544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Disciplina di riferimento: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TECNOLOGIA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9"/>
          <p:cNvSpPr txBox="1"/>
          <p:nvPr/>
        </p:nvSpPr>
        <p:spPr>
          <a:xfrm>
            <a:off x="280122" y="1344217"/>
            <a:ext cx="2973219" cy="436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Scuola Sec. di I grado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9"/>
          <p:cNvSpPr/>
          <p:nvPr/>
        </p:nvSpPr>
        <p:spPr>
          <a:xfrm>
            <a:off x="2872411" y="1488232"/>
            <a:ext cx="504056" cy="201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9"/>
          <p:cNvSpPr txBox="1"/>
          <p:nvPr/>
        </p:nvSpPr>
        <p:spPr>
          <a:xfrm>
            <a:off x="4240566" y="1344227"/>
            <a:ext cx="5328592" cy="375443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Disciplina di riferimento: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TECNOLOGIA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9"/>
          <p:cNvSpPr txBox="1"/>
          <p:nvPr/>
        </p:nvSpPr>
        <p:spPr>
          <a:xfrm>
            <a:off x="0" y="1848275"/>
            <a:ext cx="12801600" cy="390832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it-IT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EVIDENZE ED ESEMPI DI COMPITI SIGNIFICATIVI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9"/>
          <p:cNvSpPr txBox="1"/>
          <p:nvPr/>
        </p:nvSpPr>
        <p:spPr>
          <a:xfrm>
            <a:off x="0" y="2208312"/>
            <a:ext cx="4168552" cy="32927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SCUOLA DELL’INFANZIA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9"/>
          <p:cNvSpPr txBox="1"/>
          <p:nvPr/>
        </p:nvSpPr>
        <p:spPr>
          <a:xfrm>
            <a:off x="4240562" y="2208314"/>
            <a:ext cx="3830826" cy="3292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SCUOLA PRIMARIA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9"/>
          <p:cNvSpPr txBox="1"/>
          <p:nvPr/>
        </p:nvSpPr>
        <p:spPr>
          <a:xfrm>
            <a:off x="8128991" y="2208314"/>
            <a:ext cx="4672610" cy="3292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SCUOLA SEC DI   I GRADO</a:t>
            </a:r>
            <a:endParaRPr sz="13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9"/>
          <p:cNvSpPr txBox="1"/>
          <p:nvPr/>
        </p:nvSpPr>
        <p:spPr>
          <a:xfrm>
            <a:off x="856183" y="5808722"/>
            <a:ext cx="3326770" cy="513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9"/>
          <p:cNvSpPr/>
          <p:nvPr/>
        </p:nvSpPr>
        <p:spPr>
          <a:xfrm>
            <a:off x="9641165" y="1056184"/>
            <a:ext cx="144016" cy="576064"/>
          </a:xfrm>
          <a:prstGeom prst="rightBrace">
            <a:avLst>
              <a:gd name="adj1" fmla="val 8333"/>
              <a:gd name="adj2" fmla="val 50000"/>
            </a:avLst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9"/>
          <p:cNvSpPr txBox="1"/>
          <p:nvPr/>
        </p:nvSpPr>
        <p:spPr>
          <a:xfrm>
            <a:off x="9929192" y="912170"/>
            <a:ext cx="2872408" cy="83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Discipline concorrenti: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Italiano, Storia, Geografia, Informatica, Matematica, Ed. Fisica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9"/>
          <p:cNvSpPr/>
          <p:nvPr/>
        </p:nvSpPr>
        <p:spPr>
          <a:xfrm>
            <a:off x="8346926" y="114243"/>
            <a:ext cx="186000" cy="10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150" tIns="61075" rIns="122150" bIns="61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9"/>
          <p:cNvSpPr txBox="1"/>
          <p:nvPr/>
        </p:nvSpPr>
        <p:spPr>
          <a:xfrm>
            <a:off x="8115312" y="2586022"/>
            <a:ext cx="4686288" cy="6915695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EVIDENZE (indicatori di competenza)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Riconosce sistemi tecnologici nell’ambiente circostante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Conosce i principali processi tecnologici e le forme di energia coinvolte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Riconosce opportunità e rischi di una scelta di tipo tecnologico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Classifica oggetti in relazione a forma, funzioni e materiali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Progetta e realizza prodotti, anche di tipo digitale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Conosce e utilizza diversi mezzi di comunicazione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Esegue compiti operativi comunicando le relative procedure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Utilizza il disegno tecnico o il linguaggio multimediale per progettare e realizzare sistemi materiali o immateriali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95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COMPITI SIGNIFICATIVI (esempi)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Progettare e realizzare la costruzione di semplici manufatti utilizzando semplici tecniche di pianificazione e tecniche di rappresentazione grafica.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Analizzare e descrivere il funzionamento di strumenti di uso comune.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Analizzare e redigere rapporti intorno alle tecnologie per la difesa dell’ambiente, per il risparmio delle risorse idriche ed energetiche, per lo smaltimento dei rifiuti.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Effettuare ricognizioni per valutare i rischi presenti nell’ambiente; redigere semplici istruzioni preventive e ipotizzare misure correttive di tipo organizzativo-comportamentale e strutturale.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Utilizzare le nuove tecnologie per scrivere, disegnare, progettare, effettuare calcoli, ricercare ed elaborare informazioni.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Progettare e realizzare manifesti pubblicitari, brochure, video/documentari.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047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047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9"/>
          <p:cNvSpPr txBox="1"/>
          <p:nvPr/>
        </p:nvSpPr>
        <p:spPr>
          <a:xfrm>
            <a:off x="4259400" y="2586950"/>
            <a:ext cx="3869700" cy="7890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EVIDENZE (indicatori di competenza)</a:t>
            </a:r>
            <a:endParaRPr sz="12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Classifica oggetti in relazione a forma, funzioni e materiali.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Conosce e utilizza diversi mezzi di comunicazione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Riconosce sistemi tecnologici nell’ambiente circostante.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 quale mezzo di comunicazione/informazione è più utile usare rispetto ad un compito dato.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Riconosce opportunità e rischi insiti nell’uso delle tecnologie.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Identifica, recupera e organizza le informazioni  in relazione  alla loro importanza.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Progetta e realizza prodotti, anche di tipo digitale.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Esegue compiti operativi comunicando le relative procedure.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COMPITI SIGNIFICATIVI (esempi)</a:t>
            </a:r>
            <a:endParaRPr sz="12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Riconoscere alcuni oggetti e strumenti di uso quotidiano come artefatti, descrivendone la funzione principale, la struttura, il funzionamento e i criteri d’uso.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Osservare e descrivere materiali e realizzare manufatti.</a:t>
            </a: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Utilizzare le nuove tecnologie per scrivere, disegnare, progettare, effettuare calcoli, ricercare  informazioni.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Progettare e realizzare manifesti pubblicitari, brochure, video/documentari.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Comunicare all’interno di ambienti digitali, condividere risorse e collaborare partecipando alle comunità virtuali.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Utilizzare Internet e i motori di ricerca per reperire informazioni, con la supervisione dell’adulto e tenendo conto delle più semplici misure  per tutelare la sicurezza dei dati e la privacy.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301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301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111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19"/>
          <p:cNvSpPr txBox="1"/>
          <p:nvPr/>
        </p:nvSpPr>
        <p:spPr>
          <a:xfrm>
            <a:off x="0" y="2568352"/>
            <a:ext cx="4168552" cy="6961861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EVIDENZE (indicatori di competenza)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Utilizza il PC per attività, giochi didattici, elaborazioni grafiche.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COMPITI SIGNIFICATIVI (esempi)</a:t>
            </a:r>
            <a:endParaRPr sz="1200" b="1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it-I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Eseguire giochi ed esercizi di tipo logico, linguistico, matematico, topologico al computer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95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784176" y="2496344"/>
            <a:ext cx="11392194" cy="32924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127925" tIns="63950" rIns="127925" bIns="63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COMPETENZA CHIAVE EUROPEA:  COMPETENZA MATEMATICA E COMPETENZA IN SCIENZE, TECNOLOGIE E INGEGNERIA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" name="Google Shape;99;p2"/>
          <p:cNvCxnSpPr/>
          <p:nvPr/>
        </p:nvCxnSpPr>
        <p:spPr>
          <a:xfrm rot="10800000" flipH="1">
            <a:off x="981450" y="8419800"/>
            <a:ext cx="3294000" cy="37200"/>
          </a:xfrm>
          <a:prstGeom prst="straightConnector1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0" name="Google Shape;100;p2"/>
          <p:cNvSpPr/>
          <p:nvPr/>
        </p:nvSpPr>
        <p:spPr>
          <a:xfrm>
            <a:off x="237850" y="9053475"/>
            <a:ext cx="1471500" cy="442800"/>
          </a:xfrm>
          <a:prstGeom prst="rect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1) Operare con le quantità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2082624" y="9053474"/>
            <a:ext cx="1406400" cy="442800"/>
          </a:xfrm>
          <a:prstGeom prst="rect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2) Collocare nello spazio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3656025" y="9053475"/>
            <a:ext cx="1236900" cy="442800"/>
          </a:xfrm>
          <a:prstGeom prst="rect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3) Cogliere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relazioni</a:t>
            </a:r>
            <a:endParaRPr sz="13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5082120" y="3462448"/>
            <a:ext cx="2160271" cy="492386"/>
          </a:xfrm>
          <a:prstGeom prst="rect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COMPETENZE </a:t>
            </a:r>
            <a:endParaRPr sz="13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SPECIFICHE</a:t>
            </a:r>
            <a:endParaRPr sz="13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4" name="Google Shape;104;p2"/>
          <p:cNvCxnSpPr/>
          <p:nvPr/>
        </p:nvCxnSpPr>
        <p:spPr>
          <a:xfrm>
            <a:off x="6245584" y="3936552"/>
            <a:ext cx="186" cy="374444"/>
          </a:xfrm>
          <a:prstGeom prst="straightConnector1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2"/>
          <p:cNvSpPr/>
          <p:nvPr/>
        </p:nvSpPr>
        <p:spPr>
          <a:xfrm>
            <a:off x="1205885" y="4654429"/>
            <a:ext cx="2492700" cy="292200"/>
          </a:xfrm>
          <a:prstGeom prst="rect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Competenza matematica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7113925" y="4654500"/>
            <a:ext cx="3693300" cy="292200"/>
          </a:xfrm>
          <a:prstGeom prst="rect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Competenza in scienze, tecnologie e ingegneria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" name="Google Shape;107;p2"/>
          <p:cNvCxnSpPr/>
          <p:nvPr/>
        </p:nvCxnSpPr>
        <p:spPr>
          <a:xfrm>
            <a:off x="4123350" y="6054388"/>
            <a:ext cx="7482300" cy="18900"/>
          </a:xfrm>
          <a:prstGeom prst="straightConnector1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8" name="Google Shape;108;p2"/>
          <p:cNvCxnSpPr/>
          <p:nvPr/>
        </p:nvCxnSpPr>
        <p:spPr>
          <a:xfrm flipH="1">
            <a:off x="4123350" y="6054400"/>
            <a:ext cx="2100" cy="1085400"/>
          </a:xfrm>
          <a:prstGeom prst="straightConnector1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9" name="Google Shape;109;p2"/>
          <p:cNvCxnSpPr/>
          <p:nvPr/>
        </p:nvCxnSpPr>
        <p:spPr>
          <a:xfrm>
            <a:off x="5749847" y="6086418"/>
            <a:ext cx="2100" cy="1108800"/>
          </a:xfrm>
          <a:prstGeom prst="straightConnector1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0" name="Google Shape;110;p2"/>
          <p:cNvCxnSpPr/>
          <p:nvPr/>
        </p:nvCxnSpPr>
        <p:spPr>
          <a:xfrm>
            <a:off x="7242391" y="6086434"/>
            <a:ext cx="12300" cy="1108800"/>
          </a:xfrm>
          <a:prstGeom prst="straightConnector1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1" name="Google Shape;111;p2"/>
          <p:cNvSpPr/>
          <p:nvPr/>
        </p:nvSpPr>
        <p:spPr>
          <a:xfrm>
            <a:off x="3656025" y="7180975"/>
            <a:ext cx="1236900" cy="932400"/>
          </a:xfrm>
          <a:prstGeom prst="rect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1) Osservare e descrivere oggetti e fenomeni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5221200" y="7180975"/>
            <a:ext cx="1167300" cy="932400"/>
          </a:xfrm>
          <a:prstGeom prst="rect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2) Progettare, sperimentare e verificare ipotesi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6608850" y="7180975"/>
            <a:ext cx="1167300" cy="932400"/>
          </a:xfrm>
          <a:prstGeom prst="rect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3) Intervenire,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trasformare </a:t>
            </a:r>
            <a:endParaRPr sz="13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produrre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" name="Google Shape;114;p2"/>
          <p:cNvCxnSpPr/>
          <p:nvPr/>
        </p:nvCxnSpPr>
        <p:spPr>
          <a:xfrm>
            <a:off x="8950610" y="4872645"/>
            <a:ext cx="10500" cy="1215600"/>
          </a:xfrm>
          <a:prstGeom prst="straightConnector1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5" name="Google Shape;115;p2"/>
          <p:cNvCxnSpPr>
            <a:stCxn id="105" idx="0"/>
          </p:cNvCxnSpPr>
          <p:nvPr/>
        </p:nvCxnSpPr>
        <p:spPr>
          <a:xfrm rot="-5400000">
            <a:off x="5587385" y="1272979"/>
            <a:ext cx="246300" cy="6516600"/>
          </a:xfrm>
          <a:prstGeom prst="bentConnector2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6" name="Google Shape;116;p2"/>
          <p:cNvCxnSpPr/>
          <p:nvPr/>
        </p:nvCxnSpPr>
        <p:spPr>
          <a:xfrm>
            <a:off x="8949556" y="4408134"/>
            <a:ext cx="2100" cy="252000"/>
          </a:xfrm>
          <a:prstGeom prst="straightConnector1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7" name="Google Shape;117;p2"/>
          <p:cNvCxnSpPr>
            <a:endCxn id="101" idx="0"/>
          </p:cNvCxnSpPr>
          <p:nvPr/>
        </p:nvCxnSpPr>
        <p:spPr>
          <a:xfrm>
            <a:off x="2775324" y="8457374"/>
            <a:ext cx="10500" cy="596100"/>
          </a:xfrm>
          <a:prstGeom prst="straightConnector1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" name="Google Shape;118;p2"/>
          <p:cNvSpPr txBox="1"/>
          <p:nvPr/>
        </p:nvSpPr>
        <p:spPr>
          <a:xfrm>
            <a:off x="719633" y="933744"/>
            <a:ext cx="1152128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Partendo dall’analisi dei nuclei fondanti delle discipline, il Dipartimento n. 2 ha individuato, con riferimento alla competenza chiave europea “Competenza matematica e competenze di base in scienza e tecnologia”, le competenze specifiche, i traguardi per lo sviluppo delle competenze al termine della Scuola dell’Infanzia, della Scuola Primaria e della Scuola Sec. di I grado , gli obiettivi di apprendimento relativi alla scuola dell’Infanzia e alle tappe fondamentali del primo ciclo, nonché i contenuti.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6138456" y="2892877"/>
            <a:ext cx="214255" cy="534852"/>
          </a:xfrm>
          <a:prstGeom prst="downArrow">
            <a:avLst>
              <a:gd name="adj1" fmla="val 50000"/>
              <a:gd name="adj2" fmla="val 50000"/>
            </a:avLst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150" tIns="61075" rIns="122150" bIns="610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0" name="Google Shape;120;p2"/>
          <p:cNvCxnSpPr/>
          <p:nvPr/>
        </p:nvCxnSpPr>
        <p:spPr>
          <a:xfrm>
            <a:off x="11500475" y="6124575"/>
            <a:ext cx="19200" cy="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2"/>
          <p:cNvSpPr/>
          <p:nvPr/>
        </p:nvSpPr>
        <p:spPr>
          <a:xfrm>
            <a:off x="7876788" y="7180975"/>
            <a:ext cx="1167300" cy="932400"/>
          </a:xfrm>
          <a:prstGeom prst="rect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4) Percepire i concetti di salute e benessere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9144750" y="7180975"/>
            <a:ext cx="1406400" cy="932400"/>
          </a:xfrm>
          <a:prstGeom prst="rect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5) Conoscere i concetti di “sostenibilità” ed “ecosostenibilità”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3" name="Google Shape;123;p2"/>
          <p:cNvCxnSpPr/>
          <p:nvPr/>
        </p:nvCxnSpPr>
        <p:spPr>
          <a:xfrm>
            <a:off x="8357228" y="6086421"/>
            <a:ext cx="12300" cy="1108800"/>
          </a:xfrm>
          <a:prstGeom prst="straightConnector1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4" name="Google Shape;124;p2"/>
          <p:cNvCxnSpPr/>
          <p:nvPr/>
        </p:nvCxnSpPr>
        <p:spPr>
          <a:xfrm>
            <a:off x="9728678" y="6086434"/>
            <a:ext cx="12300" cy="1108800"/>
          </a:xfrm>
          <a:prstGeom prst="straightConnector1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5" name="Google Shape;125;p2"/>
          <p:cNvSpPr/>
          <p:nvPr/>
        </p:nvSpPr>
        <p:spPr>
          <a:xfrm>
            <a:off x="10651800" y="7180975"/>
            <a:ext cx="1893600" cy="932400"/>
          </a:xfrm>
          <a:prstGeom prst="rect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75" tIns="45675" rIns="91375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6) essere consapevole dei rischi della rete e riuscire ad individuarli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" name="Google Shape;126;p2"/>
          <p:cNvCxnSpPr/>
          <p:nvPr/>
        </p:nvCxnSpPr>
        <p:spPr>
          <a:xfrm>
            <a:off x="11591550" y="6107425"/>
            <a:ext cx="14100" cy="1066800"/>
          </a:xfrm>
          <a:prstGeom prst="straightConnector1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2"/>
          <p:cNvCxnSpPr>
            <a:endCxn id="100" idx="0"/>
          </p:cNvCxnSpPr>
          <p:nvPr/>
        </p:nvCxnSpPr>
        <p:spPr>
          <a:xfrm>
            <a:off x="956500" y="8419875"/>
            <a:ext cx="17100" cy="633600"/>
          </a:xfrm>
          <a:prstGeom prst="straightConnector1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8" name="Google Shape;128;p2"/>
          <p:cNvCxnSpPr/>
          <p:nvPr/>
        </p:nvCxnSpPr>
        <p:spPr>
          <a:xfrm>
            <a:off x="4269225" y="8457188"/>
            <a:ext cx="10500" cy="596100"/>
          </a:xfrm>
          <a:prstGeom prst="straightConnector1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9" name="Google Shape;129;p2"/>
          <p:cNvCxnSpPr/>
          <p:nvPr/>
        </p:nvCxnSpPr>
        <p:spPr>
          <a:xfrm>
            <a:off x="2215150" y="4960100"/>
            <a:ext cx="54000" cy="3497100"/>
          </a:xfrm>
          <a:prstGeom prst="straightConnector1">
            <a:avLst/>
          </a:prstGeom>
          <a:noFill/>
          <a:ln w="255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0"/>
          <p:cNvSpPr txBox="1"/>
          <p:nvPr/>
        </p:nvSpPr>
        <p:spPr>
          <a:xfrm>
            <a:off x="5" y="12"/>
            <a:ext cx="12801596" cy="32927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COMPETENZA CHIAVE EUROPEA:   COMPETENZA MATEMATICA E </a:t>
            </a: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IN SCIENZE, TECNOLOGIE E INGEGNERIA</a:t>
            </a: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COMPETENZA MATEMATICA</a:t>
            </a:r>
            <a:endParaRPr sz="13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0"/>
          <p:cNvSpPr txBox="1"/>
          <p:nvPr/>
        </p:nvSpPr>
        <p:spPr>
          <a:xfrm>
            <a:off x="5" y="901067"/>
            <a:ext cx="3520500" cy="3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Scuola Sec. di I grado (classi 1^, 2^, 3^)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0"/>
          <p:cNvSpPr/>
          <p:nvPr/>
        </p:nvSpPr>
        <p:spPr>
          <a:xfrm>
            <a:off x="3678900" y="1074757"/>
            <a:ext cx="504000" cy="201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0"/>
          <p:cNvSpPr txBox="1"/>
          <p:nvPr/>
        </p:nvSpPr>
        <p:spPr>
          <a:xfrm>
            <a:off x="4182941" y="901064"/>
            <a:ext cx="5328600" cy="3753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Disciplina di riferimento: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MATEMATICA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20"/>
          <p:cNvSpPr txBox="1"/>
          <p:nvPr/>
        </p:nvSpPr>
        <p:spPr>
          <a:xfrm>
            <a:off x="280122" y="1848275"/>
            <a:ext cx="12169350" cy="390832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it-IT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RUBRICA VALUTATIVA – Competenza chiave: competenza matematica 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0"/>
          <p:cNvSpPr txBox="1"/>
          <p:nvPr/>
        </p:nvSpPr>
        <p:spPr>
          <a:xfrm>
            <a:off x="856183" y="5808722"/>
            <a:ext cx="3326770" cy="513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0"/>
          <p:cNvSpPr txBox="1"/>
          <p:nvPr/>
        </p:nvSpPr>
        <p:spPr>
          <a:xfrm>
            <a:off x="9929192" y="912170"/>
            <a:ext cx="2872408" cy="83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Discipline concorrenti: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Italiano,</a:t>
            </a: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Educazione Fisica, Musica, Storia, Tecnologia e Informatica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20"/>
          <p:cNvSpPr/>
          <p:nvPr/>
        </p:nvSpPr>
        <p:spPr>
          <a:xfrm>
            <a:off x="8346926" y="114243"/>
            <a:ext cx="186000" cy="10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150" tIns="61075" rIns="122150" bIns="61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16" name="Google Shape;416;p20"/>
          <p:cNvGraphicFramePr/>
          <p:nvPr/>
        </p:nvGraphicFramePr>
        <p:xfrm>
          <a:off x="280122" y="242433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{3DB17BFD-B4EA-4477-8F3E-569939DF5503}</a:tableStyleId>
              </a:tblPr>
              <a:tblGrid>
                <a:gridCol w="158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8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8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38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2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Dimensioni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Criteri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Indicatori/evidenze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Livello avanzato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Livello intermedio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Livello base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Livello iniziale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075"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1) Calcolo numerico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</a:txBody>
                  <a:tcPr marL="91450" marR="91450" marT="45725" marB="45725"/>
                </a:tc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1.1 - Conoscenza degli algoritmi di calcolo</a:t>
                      </a:r>
                      <a:endParaRPr sz="1400" u="none" strike="noStrike" cap="none"/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1.2 - Applicazione degli algoritmi di calcolo</a:t>
                      </a:r>
                      <a:endParaRPr sz="1400" u="none" strike="noStrike" cap="none"/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1A  - Esegue calcoli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 muove con sicurezza nel calcolo,  stima la grandezza di un numero e il risultato di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operazioni.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Esegue calcoli in modo corretto e  stima la grandezza di un numero.</a:t>
                      </a:r>
                      <a:endParaRPr sz="1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Esegue semplici calcoli.</a:t>
                      </a:r>
                      <a:endParaRPr sz="1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Esegue semplici calcoli in situazioni note.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0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B -  Risolve problemi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Riconosce situazioni problematiche in vari contesti e individua dati e richieste. Individua le diverse fasi risolutive di un problema in contesti non noti e sceglie la strategia risolutiva più adeguata. Formalizza e giustifica  i passaggi della procedura risolutiva valutando l’attendibilità dei risultati ottenuti.</a:t>
                      </a:r>
                      <a:endParaRPr sz="1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Riconosce situazioni problematiche, individua dati, richieste , fasi risolutive di un problema e formalizza i passaggi della procedura risolutiva</a:t>
                      </a:r>
                      <a:endParaRPr sz="1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contesti noti, riconosce situazioni problematiche, individua dati , richieste , fasi risolutive di un problema e formalizza i passaggi della procedura risolutiva</a:t>
                      </a:r>
                      <a:endParaRPr sz="1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Solo in contesti semplici, riconosce situazioni problematiche, individua dati , richieste , fasi risolutive di un problema e formalizza i passaggi della procedura risolutiva</a:t>
                      </a:r>
                      <a:endParaRPr sz="12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0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1C – Utilizza  il   linguaggio matematico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Utilizza e interpreta il linguaggio matematico  e ne coglie il rapporto con il linguaggio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naturale e le situazioni reali.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Utilizza il linguaggio matematico  e ne coglie il rapporto con il linguaggio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naturale e le situazioni reali.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Utilizza un linguaggio matematico  sostanzialmente corretto.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Utilizza un linguaggio matematico essenziale,</a:t>
                      </a:r>
                      <a:endParaRPr sz="12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0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1D – Utilizza strumenti matematici in contesti di vita reale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Attraverso esperienze significative, utilizza con padronanza strumenti matematici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appresi per operare nella realtà.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Attraverso esperienze significative, utilizza in modo corretto strumenti matematici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appresi per operare nella realtà.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Attraverso semplici esperienze significative, utilizza strumenti matematici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appresi per operare nella realtà.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Attraverso esperienze significative, utilizza  strumenti matematici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appresi per operare nella realtà, solo se guidato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1"/>
          <p:cNvSpPr txBox="1"/>
          <p:nvPr/>
        </p:nvSpPr>
        <p:spPr>
          <a:xfrm>
            <a:off x="5" y="12"/>
            <a:ext cx="12801596" cy="32927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COMPETENZA CHIAVE EUROPEA:   COMPETENZA MATEMATICA E </a:t>
            </a: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IN SCIENZE, TECNOLOGIE E INGEGNERIA</a:t>
            </a: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COMPETENZA MATEMATICA</a:t>
            </a:r>
            <a:endParaRPr sz="13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1"/>
          <p:cNvSpPr/>
          <p:nvPr/>
        </p:nvSpPr>
        <p:spPr>
          <a:xfrm>
            <a:off x="3520502" y="1056182"/>
            <a:ext cx="504000" cy="201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1"/>
          <p:cNvSpPr txBox="1"/>
          <p:nvPr/>
        </p:nvSpPr>
        <p:spPr>
          <a:xfrm>
            <a:off x="4168541" y="969252"/>
            <a:ext cx="5328600" cy="3753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Disciplina di riferimento: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MATEMATICA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21"/>
          <p:cNvSpPr txBox="1"/>
          <p:nvPr/>
        </p:nvSpPr>
        <p:spPr>
          <a:xfrm>
            <a:off x="280122" y="1848275"/>
            <a:ext cx="12169350" cy="390832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it-IT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RUBRICA VALUTATIVA – Competenza chiave: competenza matematica 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21"/>
          <p:cNvSpPr txBox="1"/>
          <p:nvPr/>
        </p:nvSpPr>
        <p:spPr>
          <a:xfrm>
            <a:off x="856183" y="5808722"/>
            <a:ext cx="3326770" cy="513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21"/>
          <p:cNvSpPr txBox="1"/>
          <p:nvPr/>
        </p:nvSpPr>
        <p:spPr>
          <a:xfrm>
            <a:off x="9929192" y="912170"/>
            <a:ext cx="2872408" cy="83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Discipline concorrenti: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Italiano,</a:t>
            </a: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Educazione Fisica, Musica, Storia, Tecnologia e Informatica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1"/>
          <p:cNvSpPr/>
          <p:nvPr/>
        </p:nvSpPr>
        <p:spPr>
          <a:xfrm>
            <a:off x="8413601" y="114243"/>
            <a:ext cx="186000" cy="10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150" tIns="61075" rIns="122150" bIns="61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28" name="Google Shape;428;p21"/>
          <p:cNvGraphicFramePr/>
          <p:nvPr/>
        </p:nvGraphicFramePr>
        <p:xfrm>
          <a:off x="280122" y="242433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{3DB17BFD-B4EA-4477-8F3E-569939DF5503}</a:tableStyleId>
              </a:tblPr>
              <a:tblGrid>
                <a:gridCol w="144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8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8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38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2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Dimensioni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Criteri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Indicatori/evidenze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Livello avanzato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Livello intermedio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Livello base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Livello iniziale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075">
                <a:tc rowSpan="4">
                  <a:txBody>
                    <a:bodyPr/>
                    <a:lstStyle/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2) Orientamento nello spazio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</a:txBody>
                  <a:tcPr marL="91450" marR="91450" marT="45725" marB="45725"/>
                </a:tc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2.1 - Conoscenza delle figure geometriche</a:t>
                      </a:r>
                      <a:endParaRPr sz="1400" u="none" strike="noStrike" cap="none"/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 – Individuazione delle proprietà delle figure geometriche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 – Rappresentazione delle figure geometriche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2A  - Opera con le forme del piano e dello spazio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 con sicurezza utilizzando le proprietà delle figure geometriche, utilizza gli strumenti del disegno geometrico per rappresentare figure anche complesse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Riconosce le figure geometriche e ne individua le proprietà principali, utilizza gli strumenti del disegno geometrico per rappresentare figure</a:t>
                      </a:r>
                      <a:endParaRPr sz="1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Riconosce le principali figure geometriche e ne individua le proprietà essenziali. Utilizza gli strumenti del disegno geometrico per rappresentare semplici figure.</a:t>
                      </a:r>
                      <a:endParaRPr sz="1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Riconosce le principali  figure geometriche e  individua le proprietà essenziali solo di alcune di esse. Rappresenta solo alcune figure con gli strumenti del disegno geometrico.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0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2B -  Risolve problemi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Riconosce situazioni problematiche in vari contesti e individua dati e richieste. Individua le diverse fasi risolutive di un problema in contesti non noti e sceglie la strategia risolutiva più adeguata. Formalizza e giustifica  i passaggi della procedura risolutiva valutando l’attendibilità dei risultati ottenuti.</a:t>
                      </a:r>
                      <a:endParaRPr sz="1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Riconosce situazioni problematiche, individua dati, richieste , fasi risolutive di un problema e formalizza i passaggi della procedura risolutiva</a:t>
                      </a:r>
                      <a:endParaRPr sz="1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contesti noti, riconosce situazioni problematiche, individua dati , richieste , fasi risolutive di un problema e formalizza i passaggi della procedura risolutiva</a:t>
                      </a:r>
                      <a:endParaRPr sz="1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Solo in contesti semplici, riconosce situazioni problematiche, individua dati , richieste , fasi risolutive di un problema e formalizza i passaggi della procedura risolutiva</a:t>
                      </a:r>
                      <a:endParaRPr sz="12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0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2C – Utilizza  il   linguaggio matematico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Utilizza e interpreta il linguaggio matematico  e ne coglie il rapporto con il linguaggio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naturale e le situazioni reali.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Utilizza il linguaggio matematico  e ne coglie il rapporto con il linguaggio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naturale e le situazioni reali.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Utilizza il linguaggio matematico  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Utilizza il linguaggio matematico non sempre in modo corretto </a:t>
                      </a:r>
                      <a:endParaRPr sz="12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0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2D – Utilizza strumenti matematici in contesti di vita reale.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Attraverso esperienze significative, utilizza con padronanza strumenti matematici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appresi per operare nella realtà.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Attraverso esperienze significative, utilizza in modo corretto strumenti matematici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appresi per operare nella realtà.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Attraverso semplici esperienze significative, utilizza strumenti matematici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appresi per operare nella realtà.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Attraverso esperienze significative, utilizza  strumenti matematici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appresi per operare nella realtà, solo se guidato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29" name="Google Shape;429;p21"/>
          <p:cNvSpPr txBox="1"/>
          <p:nvPr/>
        </p:nvSpPr>
        <p:spPr>
          <a:xfrm>
            <a:off x="5" y="901067"/>
            <a:ext cx="3520500" cy="3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Scuola Sec. di I grado (classi 1^, 2^, 3^)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2"/>
          <p:cNvSpPr txBox="1"/>
          <p:nvPr/>
        </p:nvSpPr>
        <p:spPr>
          <a:xfrm>
            <a:off x="5" y="12"/>
            <a:ext cx="12801596" cy="32927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COMPETENZA CHIAVE EUROPEA:   COMPETENZA MATEMATICA E </a:t>
            </a: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IN SCIENZE, TECNOLOGIE E INGEGNERIA</a:t>
            </a: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COMPETENZA MATEMATICA</a:t>
            </a:r>
            <a:endParaRPr sz="13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22"/>
          <p:cNvSpPr/>
          <p:nvPr/>
        </p:nvSpPr>
        <p:spPr>
          <a:xfrm>
            <a:off x="3678922" y="987982"/>
            <a:ext cx="504000" cy="201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2"/>
          <p:cNvSpPr txBox="1"/>
          <p:nvPr/>
        </p:nvSpPr>
        <p:spPr>
          <a:xfrm>
            <a:off x="4182941" y="901064"/>
            <a:ext cx="5328600" cy="3753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Disciplina di riferimento: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MATEMATICA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22"/>
          <p:cNvSpPr txBox="1"/>
          <p:nvPr/>
        </p:nvSpPr>
        <p:spPr>
          <a:xfrm>
            <a:off x="280122" y="1848275"/>
            <a:ext cx="12169350" cy="390832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it-IT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RUBRICA VALUTATIVA – Competenza chiave: competenza matematica 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22"/>
          <p:cNvSpPr txBox="1"/>
          <p:nvPr/>
        </p:nvSpPr>
        <p:spPr>
          <a:xfrm>
            <a:off x="856183" y="5808722"/>
            <a:ext cx="3326770" cy="513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22"/>
          <p:cNvSpPr txBox="1"/>
          <p:nvPr/>
        </p:nvSpPr>
        <p:spPr>
          <a:xfrm>
            <a:off x="9929192" y="912170"/>
            <a:ext cx="2872408" cy="83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Discipline concorrenti: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Italiano,</a:t>
            </a: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Educazione Fisica, Musica, Storia, Tecnologia e Informatica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22"/>
          <p:cNvSpPr/>
          <p:nvPr/>
        </p:nvSpPr>
        <p:spPr>
          <a:xfrm>
            <a:off x="8356451" y="114243"/>
            <a:ext cx="186000" cy="10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150" tIns="61075" rIns="122150" bIns="61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41" name="Google Shape;441;p22"/>
          <p:cNvGraphicFramePr/>
          <p:nvPr/>
        </p:nvGraphicFramePr>
        <p:xfrm>
          <a:off x="280122" y="242433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{3DB17BFD-B4EA-4477-8F3E-569939DF5503}</a:tableStyleId>
              </a:tblPr>
              <a:tblGrid>
                <a:gridCol w="144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8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8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38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2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Dimensioni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Criteri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Indicatori/evidenze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Livello avanzato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Livello intermedio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Livello base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Livello iniziale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075">
                <a:tc rowSpan="5">
                  <a:txBody>
                    <a:bodyPr/>
                    <a:lstStyle/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3) Relazioni e rappresentazioni di dati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</a:txBody>
                  <a:tcPr marL="91450" marR="91450" marT="45725" marB="45725"/>
                </a:tc>
                <a:tc row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3.1 – Lettura di rappresentazioni di dati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3.2 – Analisi  di rappresentazioni di dati</a:t>
                      </a:r>
                      <a:endParaRPr sz="1400" u="none" strike="noStrike" cap="none"/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3.3 – Interpretazione di rappresentazioni  di dati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3A  - Utilizza rappresentazioni di dati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Legge, analizza e interpreta rappresentazioni di dati per ricavarne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informazioni e prendere decisioni.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Legge e analizza rappresentazioni di dati.</a:t>
                      </a:r>
                      <a:endParaRPr sz="1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Legge rappresentazioni di dati. </a:t>
                      </a:r>
                      <a:endParaRPr sz="1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Legge solo semplici rappresentazioni di dati.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0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3B -  Risolve problemi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Riconosce situazioni problematiche in vari contesti e individua dati e richieste. Individua le diverse fasi risolutive di un problema in contesti non noti e sceglie la strategia risolutiva più adeguata. Formalizza e giustifica  i passaggi della procedura risolutiva valutando l’attendibilità dei risultati ottenuti.</a:t>
                      </a:r>
                      <a:endParaRPr sz="1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Riconosce situazioni problematiche, individua dati, richieste , fasi risolutive di un problema e formalizza i passaggi della procedura risolutiva.</a:t>
                      </a:r>
                      <a:endParaRPr sz="1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contesti noti, riconosce situazioni problematiche, individua dati , richieste , fasi risolutive di un problema e formalizza i passaggi della procedura risolutiva.</a:t>
                      </a:r>
                      <a:endParaRPr sz="1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Solo in contesti semplici, riconosce situazioni problematiche, individua dati , richieste , fasi risolutive di un problema e formalizza i passaggi della procedura risolutiva.</a:t>
                      </a:r>
                      <a:endParaRPr sz="12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0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3C – Utilizza  la logica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 utilizzare la logica per sostenere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argomentazioni e supportare informazioni.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 utilizzare la logica per sostenere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argomentazioni. 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 utilizzare la logica per sostenere semplici 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argomentazioni 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Guidato, utilizza la logica per sostenere semplici 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argomentazioni 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0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3D – Utilizza  il   linguaggio matematico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Utilizza e interpreta il linguaggio matematico  e ne coglie il rapporto con il linguaggio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naturale e le situazioni reali.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Utilizza il linguaggio matematico  e ne coglie il rapporto con il linguaggio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naturale e le situazioni reali.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Utilizza il linguaggio matematico.  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Utilizza il linguaggio matematico non sempre in modo corretto.</a:t>
                      </a:r>
                      <a:endParaRPr sz="12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80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3E – Utilizza strumenti matematici in contesti di vita reale.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Attraverso esperienze significative, utilizza con padronanza strumenti matematici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appresi per operare nella realtà.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Attraverso esperienze significative, utilizza in modo corretto strumenti matematici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appresi per operare nella realtà.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Attraverso semplici esperienze significative, utilizza strumenti matematici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appresi per operare nella realtà.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Attraverso esperienze significative, utilizza  strumenti matematici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appresi per operare nella realtà, solo se guidato.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42" name="Google Shape;442;p22"/>
          <p:cNvSpPr txBox="1"/>
          <p:nvPr/>
        </p:nvSpPr>
        <p:spPr>
          <a:xfrm>
            <a:off x="158430" y="901067"/>
            <a:ext cx="3520500" cy="3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Scuola Sec. di I grado (classi 1^, 2^, 3^)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7"/>
          <p:cNvSpPr txBox="1"/>
          <p:nvPr/>
        </p:nvSpPr>
        <p:spPr>
          <a:xfrm>
            <a:off x="5" y="12"/>
            <a:ext cx="12801596" cy="32927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COMPETENZA CHIAVE EUROPEA:   COMPETENZA MATEMATICA E </a:t>
            </a: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IN SCIENZE, TECNOLOGIE E INGEGNERIA</a:t>
            </a: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IN SCIENZE, TECNOLOGIE E INGEGNERIA</a:t>
            </a:r>
            <a:endParaRPr sz="13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27"/>
          <p:cNvSpPr/>
          <p:nvPr/>
        </p:nvSpPr>
        <p:spPr>
          <a:xfrm>
            <a:off x="3678897" y="1243406"/>
            <a:ext cx="504056" cy="201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27"/>
          <p:cNvSpPr txBox="1"/>
          <p:nvPr/>
        </p:nvSpPr>
        <p:spPr>
          <a:xfrm>
            <a:off x="4252220" y="1156495"/>
            <a:ext cx="5328592" cy="375443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Discipline di riferimento: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SCIENZE - TECNOLOGIA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27"/>
          <p:cNvSpPr txBox="1"/>
          <p:nvPr/>
        </p:nvSpPr>
        <p:spPr>
          <a:xfrm>
            <a:off x="280122" y="1848275"/>
            <a:ext cx="12169350" cy="390832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it-IT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RUBRICA VALUTATIVA – Competenza chiave: </a:t>
            </a: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IN SCIENZE, TECNOLOGIE E INGEGNERIA</a:t>
            </a:r>
            <a:r>
              <a:rPr lang="it-IT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7"/>
          <p:cNvSpPr txBox="1"/>
          <p:nvPr/>
        </p:nvSpPr>
        <p:spPr>
          <a:xfrm>
            <a:off x="856183" y="5808722"/>
            <a:ext cx="3326770" cy="513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7"/>
          <p:cNvSpPr/>
          <p:nvPr/>
        </p:nvSpPr>
        <p:spPr>
          <a:xfrm>
            <a:off x="9641165" y="1056184"/>
            <a:ext cx="144016" cy="576064"/>
          </a:xfrm>
          <a:prstGeom prst="rightBrace">
            <a:avLst>
              <a:gd name="adj1" fmla="val 8333"/>
              <a:gd name="adj2" fmla="val 50000"/>
            </a:avLst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27"/>
          <p:cNvSpPr txBox="1"/>
          <p:nvPr/>
        </p:nvSpPr>
        <p:spPr>
          <a:xfrm>
            <a:off x="9929192" y="804485"/>
            <a:ext cx="2872408" cy="1077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Discipline concorrenti: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Italiano, Storia, Geografia, Informatica, Matematica,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Ed. Fisica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27"/>
          <p:cNvSpPr/>
          <p:nvPr/>
        </p:nvSpPr>
        <p:spPr>
          <a:xfrm>
            <a:off x="8346926" y="114243"/>
            <a:ext cx="186000" cy="10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150" tIns="61075" rIns="122150" bIns="61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55" name="Google Shape;455;p27"/>
          <p:cNvGraphicFramePr/>
          <p:nvPr/>
        </p:nvGraphicFramePr>
        <p:xfrm>
          <a:off x="280122" y="242433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{3DB17BFD-B4EA-4477-8F3E-569939DF5503}</a:tableStyleId>
              </a:tblPr>
              <a:tblGrid>
                <a:gridCol w="144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8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8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38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2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Dimensioni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Criteri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Indicatori/evidenze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Livello avanzato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Livello intermedio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Livello base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Livello iniziale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0025">
                <a:tc row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1) </a:t>
                      </a:r>
                      <a:r>
                        <a:rPr lang="it-IT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Osservazione e descrizione di oggetti e fenomeni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</a:txBody>
                  <a:tcPr marL="91450" marR="91450" marT="45725" marB="45725"/>
                </a:tc>
                <a:tc row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 – Osservazioni in ambito naturale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 – Rilevazione di analogie e differenze in ambito naturale e artificiale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1.3 – Capacità di utilizzare e operare  classificazioni</a:t>
                      </a:r>
                      <a:endParaRPr sz="1400" u="none" strike="noStrike" cap="none"/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it-IT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1A  - Osserva e coglie analogie e differenze nell’ambiente naturale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modo completo e corretto, osserva  e riconosce regolarità o differenze nell’ambito naturale;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utilizza e opera classificazioni .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modo  corretto, osserva  e riconosce regolarità o differenze nell’ambito naturale;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utilizza e opera  classificazioni.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situazioni semplici osserva  e riconosce regolarità o differenze nell’ambito naturale;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utilizza e opera semplici   classificazioni.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situazioni semplici osserva  e riconosce solo alcune regolarità o differenze nell’ambito naturale.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0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it-IT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B -  Analizza un fenomeno naturale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modo completo e corretto, analizza un fenomeno naturale attraverso la raccolta di dati,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l’analisi e la rappresentazione; individua con padronanza grandezze e relazioni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 entrano in gioco nel fenomeno stesso.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modo corretto, analizza un fenomeno naturale attraverso la raccolta di dati,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l’analisi e la rappresentazione; individua alcune grandezze e alcune  relazioni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 entrano in gioco nel fenomeno stesso.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Analizza semplici fenomeni naturali attraverso la raccolta di dati,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l’analisi e la rappresentazione e individua alcune grandezze e alcune relazioni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 in essi entrano in gioco.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Analizza semplici fenomeni naturali attraverso la raccolta di dati,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l’analisi e la rappresentazione e, solo se guidato, individua alcune grandezze e alcune relazioni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 in essi entrano in gioco.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0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it-IT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1C – Realizza elaborati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Realizza in modo completo e corretto elaborati, che tengano conto dei fattori scientifici,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tecnologici e sociali dell’uso di una data risorsa naturale (acqua,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energie, rifiuti, inquinamento, rischi...).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Realizza in modo corretto elaborati, che tengano conto dei fattori scientifici,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tecnologici e sociali dell’uso di una data risorsa naturale (acqua,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energie, rifiuti, inquinamento, rischi...).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Realizza semplici elaborati, che tengano conto dei fattori scientifici,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tecnologici e sociali dell’uso di una data risorsa naturale (acqua,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energie, rifiuti, inquinamento, rischi...).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Guidato, realizza elaborati, che tengano conto dei fattori scientifici,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tecnologici e sociali dell’uso di una data risorsa naturale (acqua,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energie, rifiuti, inquinamento, rischi...).</a:t>
                      </a:r>
                      <a:endParaRPr sz="1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0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it-IT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1D – Riconosce sistemi tecnologici nell’ambiente circostante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Riconosce nell’ambiente che lo circonda i principali sistemi tecnologici e le interrelazioni con l’uomo e l’ambiente.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Riconosce nell’ambiente che lo circonda alcuni sistemi tecnologici e le principali interrelazioni con l’uomo e l’ambiente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Riconosce nell’ambiente che lo circonda qualche sistema tecnologico e solo le principali interrelazioni con l’uomo e l’ambiente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Solo se guidato riconosce nell’ambiente che lo circonda qualche sistema tecnologico e  alcune interrelazioni con l’uomo e l’ambiente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80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1E - Classifica oggetti in relazione a forma, funzioni e materiali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Classifica in modo completo ed autonomo  gli oggetti in relazione a forma, funzioni e materiali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Classifica in modo completo gli oggetti in relazione a forma, funzioni e materiali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Classifica semplici oggetti in relazione a forma, funzioni e materiali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Guidato , classifica  semplici oggetti in relazione a forma, funzioni e materiali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56" name="Google Shape;456;p27"/>
          <p:cNvSpPr txBox="1"/>
          <p:nvPr/>
        </p:nvSpPr>
        <p:spPr>
          <a:xfrm>
            <a:off x="34302" y="1155356"/>
            <a:ext cx="3520475" cy="375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Scuola Sec. di I grado (classi 1^, 2^, 3^)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8"/>
          <p:cNvSpPr txBox="1"/>
          <p:nvPr/>
        </p:nvSpPr>
        <p:spPr>
          <a:xfrm>
            <a:off x="5" y="12"/>
            <a:ext cx="12801596" cy="32927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COMPETENZA CHIAVE EUROPEA:   COMPETENZA MATEMATICA E </a:t>
            </a: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IN SCIENZE, TECNOLOGIE E INGEGNERIA</a:t>
            </a: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C</a:t>
            </a: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IN SCIENZE, TECNOLOGIE E INGEGNERIA</a:t>
            </a:r>
            <a:endParaRPr sz="13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28"/>
          <p:cNvSpPr/>
          <p:nvPr/>
        </p:nvSpPr>
        <p:spPr>
          <a:xfrm>
            <a:off x="3592488" y="1249141"/>
            <a:ext cx="504056" cy="201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28"/>
          <p:cNvSpPr txBox="1"/>
          <p:nvPr/>
        </p:nvSpPr>
        <p:spPr>
          <a:xfrm>
            <a:off x="4240566" y="1112789"/>
            <a:ext cx="5328592" cy="375443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Discipline di riferimento: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SCIENZE - TECNOLOGIA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28"/>
          <p:cNvSpPr txBox="1"/>
          <p:nvPr/>
        </p:nvSpPr>
        <p:spPr>
          <a:xfrm>
            <a:off x="280122" y="1848275"/>
            <a:ext cx="12169350" cy="390832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it-IT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RUBRICA VALUTATIVA – Competenza chiave:</a:t>
            </a: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IN SCIENZE, TECNOLOGIE E INGEGNERIA</a:t>
            </a:r>
            <a:r>
              <a:rPr lang="it-IT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28"/>
          <p:cNvSpPr txBox="1"/>
          <p:nvPr/>
        </p:nvSpPr>
        <p:spPr>
          <a:xfrm>
            <a:off x="856183" y="5808722"/>
            <a:ext cx="3326770" cy="513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28"/>
          <p:cNvSpPr/>
          <p:nvPr/>
        </p:nvSpPr>
        <p:spPr>
          <a:xfrm>
            <a:off x="9641165" y="1056184"/>
            <a:ext cx="144016" cy="576064"/>
          </a:xfrm>
          <a:prstGeom prst="rightBrace">
            <a:avLst>
              <a:gd name="adj1" fmla="val 8333"/>
              <a:gd name="adj2" fmla="val 50000"/>
            </a:avLst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28"/>
          <p:cNvSpPr txBox="1"/>
          <p:nvPr/>
        </p:nvSpPr>
        <p:spPr>
          <a:xfrm>
            <a:off x="9929192" y="805623"/>
            <a:ext cx="2872408" cy="1077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Discipline concorrenti: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Italiano, Storia, Geografia, Informatica, Matematica,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Ed. Fisica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28"/>
          <p:cNvSpPr/>
          <p:nvPr/>
        </p:nvSpPr>
        <p:spPr>
          <a:xfrm>
            <a:off x="8365976" y="114243"/>
            <a:ext cx="186000" cy="10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150" tIns="61075" rIns="122150" bIns="61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69" name="Google Shape;469;p28"/>
          <p:cNvGraphicFramePr/>
          <p:nvPr/>
        </p:nvGraphicFramePr>
        <p:xfrm>
          <a:off x="280122" y="228104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{3DB17BFD-B4EA-4477-8F3E-569939DF5503}</a:tableStyleId>
              </a:tblPr>
              <a:tblGrid>
                <a:gridCol w="144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1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8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38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2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Dimensioni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Criteri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Indicatori/evidenze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Livello avanzato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Livello intermedio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Livello base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Livello iniziale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025"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it-IT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 Progettazione, sperimentazione e verifica di ipotesi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</a:txBody>
                  <a:tcPr marL="91450" marR="91450" marT="45725" marB="45725"/>
                </a:tc>
                <a:tc row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 – Uso di strumenti e di procedure di laboratorio</a:t>
                      </a:r>
                      <a:endParaRPr sz="1400" u="none" strike="noStrike" cap="none"/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 – Spiegazione dei procedimenti e dei risultati di esperimenti e/o di compiti operativi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 – Elaborazione di prodotti scientifici e tecnologici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it-IT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2A  </a:t>
                      </a:r>
                      <a:r>
                        <a:rPr lang="it-IT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Utilizza e strumenti e procedure di laboratorio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Utilizza , con precisione e accuratezza, semplici strumenti e procedure di laboratorio per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interpretare fenomeni naturali o verificare le ipotesi di partenza.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Utilizza in modo corretto semplici strumenti e procedure di laboratorio per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interpretare fenomeni naturali o verificare le ipotesi di partenza.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Utilizza semplici strumenti e procedure di laboratorio per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interpretare fenomeni naturali o verificare le ipotesi di partenza.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Guidato, utilizza semplici strumenti e procedure di laboratorio per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interpretare fenomeni naturali o verificare le ipotesi di partenza.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0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it-IT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B -  </a:t>
                      </a:r>
                      <a:r>
                        <a:rPr lang="it-IT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Spiega procedimenti e risultati degli esperimenti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Spiega, utilizzando in modo consapevole  il linguaggio specifico, i risultati ottenuti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dagli esperimenti, anche con l’uso di disegni e schemi.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Spiega, utilizzando in modo corretto  il  linguaggio specifico,   i risultati ottenuti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dagli esperimenti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Spiega, utilizzando semplici termini del linguaggio specifico, i risultati ottenuti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dagli esperimenti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Spiega  i risultati ottenuti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dagli esperimenti  utilizzando pochi termini del linguaggio specifico.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0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it-IT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2C – Realizza elaborati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Realizza in modo completo e corretto elaborati, che tengano conto dei fattori scientifici,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tecnologici e sociali dell’uso di una data risorsa naturale (acqua,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energie, rifiuti, inquinamento, rischi...).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Realizza in modo corretto elaborati, che tengano conto dei fattori scientifici,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tecnologici e sociali dell’uso di una data risorsa naturale (acqua, energie, rifiuti, inquinamento, rischi...).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Realizza semplici elaborati, che tengano conto dei fattori scientifici,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tecnologici e sociali dell’uso di una data risorsa naturale (acqua,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energie, rifiuti, inquinamento, rischi...).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Guidato, realizza elaborati, che tengano conto dei fattori scientifici,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tecnologici e sociali dell’uso di una data risorsa naturale (acqua, energie, rifiuti, inquinamento, rischi...).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0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it-IT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2D –</a:t>
                      </a:r>
                      <a:r>
                        <a:rPr lang="it-IT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Progetta e realizza prodotti anche di tipo digitale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Utilizza adeguate risorse materiali, informative e organizzative per la progettazione e la realizzazione di  prodotti, anche di tipo digitale.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Utilizza risorse materiali, informative e organizzative per la progettazione  e la realizzazione di semplici prodotti, anche di tipo digitale.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it-IT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Utilizza  alcune risorse materiali, informative e organizzative per la  </a:t>
                      </a:r>
                      <a:r>
                        <a:rPr lang="it-IT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progettazione  e la realizzazione di semplici prodotti, anche di tipo digitale.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Guidato utilizza semplici  risorse materiali, informative e organizzative per la realizzazione  </a:t>
                      </a:r>
                      <a:r>
                        <a:rPr lang="it-IT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 semplici prodotti, anche di tipo digitale.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80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it-IT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2E - </a:t>
                      </a:r>
                      <a:r>
                        <a:rPr lang="it-IT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Esegue compiti operativi comunicando le relative procedure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Utilizza comunicazioni procedurali e istruzioni tecniche per eseguire compiti operativi anche complessi, collaborando  in modo efficace con i compagni.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it-IT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Utilizza comunicazioni procedurali e istruzioni tecniche per eseguire alcuni compiti operativi, collaborando  con i compagni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it-IT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Utilizza comunicazioni procedurali e istruzioni tecniche per eseguire  semplici compiti operativi.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it-IT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Guidato, utilizza comunicazioni procedurali per eseguire  semplici compiti operativi.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80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2F - </a:t>
                      </a:r>
                      <a:r>
                        <a:rPr lang="it-IT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Utilizza il disegno tecnico o il linguaggio multimediale per progettare e realizzare sistemi materiali e immateriali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Progetta e realizza  rappresentazioni  grafiche , relative alla struttura e al funzionamento di sistemi materiali o immateriali, utilizzando il disegno tecnico o  i linguaggi multimediali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it-IT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Realizza  rappresentazioni  grafiche , relative alla struttura e al funzionamento di sistemi materiali o immateriali, utilizzando il disegno tecnico o  i linguaggi multimediali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it-IT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Realizza  rappresentazioni  grafiche  di semplici sistemi materiali o immateriali, utilizzando il disegno tecnico o  i linguaggi multimediali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it-IT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Guidato, realizza  rappresentazioni  grafiche  di semplici sistemi materiali o immateriali, utilizzando il disegno tecnico o  i linguaggi multimediali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70" name="Google Shape;470;p28"/>
          <p:cNvSpPr txBox="1"/>
          <p:nvPr/>
        </p:nvSpPr>
        <p:spPr>
          <a:xfrm>
            <a:off x="34302" y="1155356"/>
            <a:ext cx="3520475" cy="375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Scuola Sec. di I grado (classi 1^, 2^, 3^)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9"/>
          <p:cNvSpPr txBox="1"/>
          <p:nvPr/>
        </p:nvSpPr>
        <p:spPr>
          <a:xfrm>
            <a:off x="5" y="12"/>
            <a:ext cx="12801596" cy="32927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COMPETENZA CHIAVE EUROPEA:   COMPETENZA MATEMATICA E </a:t>
            </a: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IN SCIENZE, TECNOLOGIE E INGEGNERIA</a:t>
            </a: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IN SCIENZE, TECNOLOGIE E INGEGNERIA</a:t>
            </a:r>
            <a:endParaRPr sz="13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29"/>
          <p:cNvSpPr/>
          <p:nvPr/>
        </p:nvSpPr>
        <p:spPr>
          <a:xfrm>
            <a:off x="3678897" y="931223"/>
            <a:ext cx="504056" cy="201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29"/>
          <p:cNvSpPr txBox="1"/>
          <p:nvPr/>
        </p:nvSpPr>
        <p:spPr>
          <a:xfrm>
            <a:off x="4264004" y="868462"/>
            <a:ext cx="5328592" cy="375443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Discipline di riferimento: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SCIENZE - TECNOLOGIA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9"/>
          <p:cNvSpPr txBox="1"/>
          <p:nvPr/>
        </p:nvSpPr>
        <p:spPr>
          <a:xfrm>
            <a:off x="316127" y="1554875"/>
            <a:ext cx="12169350" cy="390832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it-IT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RUBRICA VALUTATIVA – Competenza chiave: </a:t>
            </a: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IN SCIENZE, TECNOLOGIE E INGEGNERIA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29"/>
          <p:cNvSpPr txBox="1"/>
          <p:nvPr/>
        </p:nvSpPr>
        <p:spPr>
          <a:xfrm>
            <a:off x="856183" y="5808722"/>
            <a:ext cx="3326770" cy="513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29"/>
          <p:cNvSpPr/>
          <p:nvPr/>
        </p:nvSpPr>
        <p:spPr>
          <a:xfrm>
            <a:off x="9713173" y="842887"/>
            <a:ext cx="144016" cy="576064"/>
          </a:xfrm>
          <a:prstGeom prst="rightBrace">
            <a:avLst>
              <a:gd name="adj1" fmla="val 8333"/>
              <a:gd name="adj2" fmla="val 50000"/>
            </a:avLst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29"/>
          <p:cNvSpPr txBox="1"/>
          <p:nvPr/>
        </p:nvSpPr>
        <p:spPr>
          <a:xfrm>
            <a:off x="9929192" y="517591"/>
            <a:ext cx="2872408" cy="1077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Discipline concorrenti: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Italiano, Storia, Geografia, Informatica, Matematica,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Ed. Fisica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9"/>
          <p:cNvSpPr/>
          <p:nvPr/>
        </p:nvSpPr>
        <p:spPr>
          <a:xfrm>
            <a:off x="8385026" y="114243"/>
            <a:ext cx="186000" cy="10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150" tIns="61075" rIns="122150" bIns="61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83" name="Google Shape;483;p29"/>
          <p:cNvGraphicFramePr/>
          <p:nvPr/>
        </p:nvGraphicFramePr>
        <p:xfrm>
          <a:off x="316127" y="201791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{3DB17BFD-B4EA-4477-8F3E-569939DF5503}</a:tableStyleId>
              </a:tblPr>
              <a:tblGrid>
                <a:gridCol w="144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8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8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38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4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Dimensioni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Criteri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Indicatori/evidenze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Livello avanzato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Livello intermedio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Livello base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Livello iniziale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1550">
                <a:tc row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it-IT" sz="12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 </a:t>
                      </a:r>
                      <a:r>
                        <a:rPr lang="it-IT" sz="1200" b="1" u="none" strike="noStrike" cap="none"/>
                        <a:t>Interventi, trasformazioni e produzioni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</a:txBody>
                  <a:tcPr marL="91450" marR="91450" marT="45725" marB="45725"/>
                </a:tc>
                <a:tc row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0" u="none" strike="noStrike" cap="none">
                          <a:solidFill>
                            <a:schemeClr val="dk1"/>
                          </a:solidFill>
                        </a:rPr>
                        <a:t>3.1 – Individuazione di problematiche scientifiche e di processi tecnologici</a:t>
                      </a:r>
                      <a:endParaRPr sz="1400" u="none" strike="noStrike" cap="none"/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285750" marR="0" lvl="0" indent="-2095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3.2 – Analisi e valutazione dei  rischi 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3.3 – Capacità di formulare ipotesi preventive e/o risolutive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A - Riconosce problematiche scientifiche e utilizza le conoscenze per assumere comportamenti responsabili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Riconosce situazioni problematiche scientifiche in vari contesti.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Valuta i rischi, redige istruzioni preventive e ipotizza misure correttive in vari contesti.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Riconosce situazioni problematiche scientifiche in contesti noti.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Valuta i rischi, redige istruzioni preventive e ipotizza misure correttive in contesti noti.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Riconosce situazioni problematiche scientifiche in contesti semplici.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Valuta i rischi, redige istruzioni preventive e ipotizza misure correttive in contesti semplici.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Riconosce solo semplici problematiche scientifiche legate al suo vissuto. Valuta i rischi, redige istruzioni preventive e ipotizza misure correttive  in situazioni legate alla vita quotidiana.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46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3B – Realizza elaborati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Realizza in modo completo e corretto elaborati, che tengano conto dei fattori scientifici,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tecnologici e sociali dell’uso di una data risorsa naturale (acqua,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energie, rifiuti, inquinamento, rischi...).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Realizza in modo corretto elaborati, che tengano conto dei fattori scientifici,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tecnologici e sociali dell’uso di una data risorsa naturale (acqua,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energie, rifiuti, inquinamento, rischi...).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Realizza semplici elaborati, che tengano conto dei fattori scientifici,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tecnologici e sociali dell’uso di una data risorsa naturale (acqua,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energie, rifiuti, inquinamento, rischi...).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Guidato, realizza elaborati, che tengano conto dei fattori scientifici,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tecnologici e sociali dell’uso di una data risorsa naturale (acqua,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energie, rifiuti, inquinamento, rischi...).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69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solidFill>
                            <a:schemeClr val="dk1"/>
                          </a:solidFill>
                        </a:rPr>
                        <a:t>3C – Conosce i principali processi tecnologici e le forme di energia coinvolte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Conosce i principali processi di trasformazione di risorse o di produzione di beni e  riconosce le diverse  forme di energia coinvolte</a:t>
                      </a:r>
                      <a:r>
                        <a:rPr lang="it-IT" sz="12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Conosce alcuni processi di trasformazione di risorse o di produzione di beni e  riconosce le diverse  forme di energia coinvolte</a:t>
                      </a: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Conosce semplici processi di trasformazione di risorse o di produzione di beni e riconosce alcune forme di energia coinvolte</a:t>
                      </a: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Guidato, comprende semplici processi di trasformazione di risorse o di produzione di beni e riconosce alcune forme di energia coinvolte</a:t>
                      </a: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4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solidFill>
                            <a:schemeClr val="dk1"/>
                          </a:solidFill>
                        </a:rPr>
                        <a:t>3D – Riconosce opportunità e rischi di una scelta di tipo tecnologico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 ipotesi sulle  possibili conseguenze di una decisione o di una scelta di tipo tecnologico, riconoscendone opportunità e rischi.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 ipotesi sulle  possibili conseguenze di una decisione o di una scelta di tipo tecnologico, riconoscendone alcuni rischi e opportunità 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 semplici ipotesi sulle conseguenze di una decisione o di una scelta di tipo tecnologico; guidato, ne riconosce opportunità e rischi.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Guidato,  fa semplici ipotesi sulle conseguenze di una decisione o di una scelta di tipo tecnologico.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84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u="none" strike="noStrike" cap="none">
                          <a:solidFill>
                            <a:schemeClr val="dk1"/>
                          </a:solidFill>
                        </a:rPr>
                        <a:t>3 E – Conosce e utilizza diversi mezzi di comunicazione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Conosce le proprietà e  le caratteristiche dei diversi mezzi di comunicazione e li utilizza in modo efficace e responsabile rispetto alle proprie necessità di studio e di socializzazione.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Conosce le proprietà e  le caratteristiche dei principali mezzi di comunicazione e li utilizza in modo efficace e responsabile 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Conosce le proprietà e  le caratteristiche di alcuni mezzi di comunicazione e li utilizza in modo efficace.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None/>
                      </a:pPr>
                      <a:r>
                        <a:rPr lang="it-I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Guidato,  individua  le proprietà e  le caratteristiche di alcuni mezzi di comunicazione e li utilizza in modo pertinente.</a:t>
                      </a:r>
                      <a:endParaRPr sz="12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84" name="Google Shape;484;p29"/>
          <p:cNvSpPr txBox="1"/>
          <p:nvPr/>
        </p:nvSpPr>
        <p:spPr>
          <a:xfrm>
            <a:off x="34302" y="757402"/>
            <a:ext cx="3520475" cy="375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Scuola Sec. di I grado (classi 1^, 2^, 3^)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b8afe9c52e_0_0"/>
          <p:cNvSpPr txBox="1"/>
          <p:nvPr/>
        </p:nvSpPr>
        <p:spPr>
          <a:xfrm>
            <a:off x="36682" y="-40415"/>
            <a:ext cx="8900100" cy="3447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106650" tIns="53325" rIns="106650" bIns="53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it-IT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COMPETENZA CHIAVE EUROPEA:  COMPETENZA MATEMATICA   E COMPETENZE DI BASE IN SCIENZA E TECNOLOGIA     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1" name="Google Shape;491;gb8afe9c52e_0_0"/>
          <p:cNvGrpSpPr/>
          <p:nvPr/>
        </p:nvGrpSpPr>
        <p:grpSpPr>
          <a:xfrm>
            <a:off x="2054193" y="1080834"/>
            <a:ext cx="9922458" cy="591132"/>
            <a:chOff x="165" y="1179"/>
            <a:chExt cx="7323" cy="156"/>
          </a:xfrm>
        </p:grpSpPr>
        <p:pic>
          <p:nvPicPr>
            <p:cNvPr id="492" name="Google Shape;492;gb8afe9c52e_0_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5" y="1179"/>
              <a:ext cx="7323" cy="1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3" name="Google Shape;493;gb8afe9c52e_0_0"/>
            <p:cNvSpPr txBox="1"/>
            <p:nvPr/>
          </p:nvSpPr>
          <p:spPr>
            <a:xfrm>
              <a:off x="173" y="1192"/>
              <a:ext cx="7200" cy="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50" tIns="53325" rIns="106650" bIns="533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Times New Roman"/>
                <a:buNone/>
              </a:pPr>
              <a:r>
                <a:rPr lang="it-IT" sz="15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RUBRICA VALUTATIVA – Competenza chiave: competenza matematica e competenze di base in scienz</a:t>
              </a:r>
              <a:r>
                <a:rPr lang="it-IT" sz="1500" b="1"/>
                <a:t>a</a:t>
              </a:r>
              <a:r>
                <a:rPr lang="it-IT" sz="15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e tecnologia 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4" name="Google Shape;494;gb8afe9c52e_0_0"/>
          <p:cNvSpPr txBox="1"/>
          <p:nvPr/>
        </p:nvSpPr>
        <p:spPr>
          <a:xfrm>
            <a:off x="3034903" y="4133850"/>
            <a:ext cx="21240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53325" rIns="106650" bIns="53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endParaRPr sz="15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aphicFrame>
        <p:nvGraphicFramePr>
          <p:cNvPr id="495" name="Google Shape;495;gb8afe9c52e_0_0"/>
          <p:cNvGraphicFramePr/>
          <p:nvPr/>
        </p:nvGraphicFramePr>
        <p:xfrm>
          <a:off x="831151" y="19921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{411337C9-4E11-4077-9E85-B8B29E73FB3D}</a:tableStyleId>
              </a:tblPr>
              <a:tblGrid>
                <a:gridCol w="122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4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2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0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1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300" b="1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NUCLEI TEMATICI</a:t>
                      </a:r>
                      <a:endParaRPr sz="2000" u="none" strike="noStrike" cap="none"/>
                    </a:p>
                  </a:txBody>
                  <a:tcPr marL="48875" marR="48875" marT="56500" marB="327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300" b="1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CRITERI</a:t>
                      </a:r>
                      <a:endParaRPr sz="2000" u="none" strike="noStrike" cap="none"/>
                    </a:p>
                  </a:txBody>
                  <a:tcPr marL="48875" marR="48875" marT="56500" marB="327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300" b="1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EVIDENZE</a:t>
                      </a:r>
                      <a:endParaRPr sz="2000" u="none" strike="noStrike" cap="none"/>
                    </a:p>
                  </a:txBody>
                  <a:tcPr marL="48875" marR="48875" marT="56500" marB="327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300" b="1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OBIETTIVI OGGETTO DI VALUTAZIONE</a:t>
                      </a:r>
                      <a:endParaRPr sz="2000" u="none" strike="noStrike" cap="none"/>
                    </a:p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300" b="1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DEL PERIODO DIDATTICO</a:t>
                      </a:r>
                      <a:endParaRPr sz="2000" u="none" strike="noStrike" cap="none"/>
                    </a:p>
                  </a:txBody>
                  <a:tcPr marL="48875" marR="48875" marT="56500" marB="327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300" b="1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LIVELLO RAGGIUNTO*</a:t>
                      </a:r>
                      <a:endParaRPr sz="2000" u="none" strike="noStrike" cap="none"/>
                    </a:p>
                  </a:txBody>
                  <a:tcPr marL="48875" marR="48875" marT="56500" marB="327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it-IT" sz="1300" b="1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1) Numeri</a:t>
                      </a:r>
                      <a:endParaRPr sz="2000" u="none" strike="noStrike" cap="none"/>
                    </a:p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endParaRPr sz="1300" b="1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1.1 – Conoscenza dei numeri e applicazione degli algoritmi di calcolo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5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1.1.A  - Conta, stabilisce relazioni d’ordine, rappresenta ed  esegue calcoli</a:t>
                      </a:r>
                      <a:endParaRPr sz="2000"/>
                    </a:p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Garamond"/>
                        <a:buNone/>
                      </a:pPr>
                      <a:endParaRPr sz="15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500" b="0" i="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Contare, leggere, scrivere, confrontare ed ordinare i numeri naturali; eseguire semplici operazioni aritmetiche e verbalizzare le procedure di calcolo</a:t>
                      </a:r>
                      <a:endParaRPr sz="15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endParaRPr sz="15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Garamond"/>
                        <a:buNone/>
                      </a:pPr>
                      <a:endParaRPr sz="13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750">
                <a:tc rowSpan="2">
                  <a:txBody>
                    <a:bodyPr/>
                    <a:lstStyle/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it-IT" sz="1300" b="1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2) Spazio e figure</a:t>
                      </a:r>
                      <a:endParaRPr sz="2000" u="none" strike="noStrike" cap="none"/>
                    </a:p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endParaRPr sz="1300" b="1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5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2.1 –Uso degli indicatori topologici</a:t>
                      </a:r>
                      <a:endParaRPr sz="15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5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2.1.A – Utilizza  gli indicatori spaziali ed esegue percorsi</a:t>
                      </a:r>
                      <a:endParaRPr sz="20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endParaRPr sz="15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5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Utilizzare gli indicatori spaziali per descrivere la posizione di oggetti ed eseguire percorsi.</a:t>
                      </a:r>
                      <a:endParaRPr sz="15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endParaRPr sz="15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Garamond"/>
                        <a:buNone/>
                      </a:pPr>
                      <a:endParaRPr sz="13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66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5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2.2 Conoscenza e rappresentazione delle figure geometriche e individuazione delle loro proprietà</a:t>
                      </a:r>
                      <a:endParaRPr sz="2000"/>
                    </a:p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endParaRPr sz="15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5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2.2.A – Denomina, descrive e rappresenta figure geometriche</a:t>
                      </a:r>
                      <a:endParaRPr sz="2000"/>
                    </a:p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Garamond"/>
                        <a:buNone/>
                      </a:pPr>
                      <a:endParaRPr sz="15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500" b="0" i="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Riconoscere, denominare, descrivere e rappresentare figure geometriche  </a:t>
                      </a:r>
                      <a:endParaRPr sz="2000"/>
                    </a:p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Garamond"/>
                        <a:buNone/>
                      </a:pPr>
                      <a:endParaRPr sz="15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350">
                <a:tc>
                  <a:txBody>
                    <a:bodyPr/>
                    <a:lstStyle/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it-IT" sz="1300" b="1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Relazioni, dati e previsioni</a:t>
                      </a:r>
                      <a:endParaRPr sz="1300" b="1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3.1Risoluzione di semplici problemi; classificazioni e ordinamenti</a:t>
                      </a:r>
                      <a:endParaRPr sz="20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3.1.A – Risolve problemi e realizza classificazioni e ordinamenti</a:t>
                      </a:r>
                      <a:endParaRPr sz="20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b="0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Risolvere semplici problemi e individuare criteri per realizzare classificazioni e ordinamenti.</a:t>
                      </a:r>
                      <a:endParaRPr sz="15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Garamond"/>
                        <a:buNone/>
                      </a:pPr>
                      <a:endParaRPr sz="13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3225">
                <a:tc gridSpan="5">
                  <a:txBody>
                    <a:bodyPr/>
                    <a:lstStyle/>
                    <a:p>
                      <a:pPr marL="317500" marR="0" lvl="0" indent="-31750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it-IT" sz="1800" b="1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*LIVELLI DI APPRENDIMENTO</a:t>
                      </a:r>
                      <a:endParaRPr sz="2000" u="none" strike="noStrike" cap="none"/>
                    </a:p>
                    <a:p>
                      <a:pPr marL="317500" marR="0" lvl="0" indent="-31750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it-IT" sz="1300" b="1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AVANZATO</a:t>
                      </a:r>
                      <a:r>
                        <a:rPr lang="it-IT" sz="130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: l’alunno porta a termine compiti in situazioni note e non note, mobilitando una varietà di risorse sia fornite dal docente sia reperite altrove, in modo autonomo e con continuità.</a:t>
                      </a:r>
                      <a:endParaRPr sz="2000" u="none" strike="noStrike" cap="none"/>
                    </a:p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it-IT" sz="1300" b="1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INTERMEDIO</a:t>
                      </a:r>
                      <a:r>
                        <a:rPr lang="it-IT" sz="130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: l’alunno porta a termine compiti in situazioni note in modo autonomo e continuo; risolve compiti in situazioni non note utilizzando le risorse fornite dal docente o reperite altrove, anche se in modo discontinuo e non del tutto autonomo.</a:t>
                      </a:r>
                      <a:endParaRPr sz="2000" u="none" strike="noStrike" cap="none"/>
                    </a:p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it-IT" sz="1300" b="1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BASE</a:t>
                      </a:r>
                      <a:r>
                        <a:rPr lang="it-IT" sz="130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: l’alunno porta a termine compiti solo in situazioni note e utilizzando le risorse fornite dal docente, sia in modo autonomo ma discontinuo, sia in modo non autonomo, ma con continuità.</a:t>
                      </a:r>
                      <a:endParaRPr sz="13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it-IT" sz="1300" b="1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IN VIA DI PRIMA ACQUISIZIONE</a:t>
                      </a:r>
                      <a:r>
                        <a:rPr lang="it-IT" sz="130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: l’alunno porta a termine compiti solo in situazioni note e unicamente con il supporto del docente e di risorse fornite appositamente</a:t>
                      </a:r>
                      <a:endParaRPr sz="13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endParaRPr sz="1300" u="none" strike="noStrike" cap="none"/>
                    </a:p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endParaRPr sz="1300" b="1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5" marR="48875" marT="52175" marB="327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96" name="Google Shape;496;gb8afe9c52e_0_0"/>
          <p:cNvSpPr txBox="1"/>
          <p:nvPr/>
        </p:nvSpPr>
        <p:spPr>
          <a:xfrm>
            <a:off x="1696538" y="489895"/>
            <a:ext cx="99213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53325" rIns="106650" bIns="53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Scuola Primaria Classe </a:t>
            </a:r>
            <a:r>
              <a:rPr lang="it-IT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1/2 </a:t>
            </a:r>
            <a:r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DISCIPLINA DI RIFERIMENTO:</a:t>
            </a:r>
            <a:r>
              <a:rPr lang="it-IT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MATEMATICA       </a:t>
            </a:r>
            <a:r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DISCIPLINE CONCORRENTI: TUTTE 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gb8afe9c52e_0_0"/>
          <p:cNvSpPr/>
          <p:nvPr/>
        </p:nvSpPr>
        <p:spPr>
          <a:xfrm>
            <a:off x="3970735" y="454024"/>
            <a:ext cx="990600" cy="306300"/>
          </a:xfrm>
          <a:prstGeom prst="rightArrow">
            <a:avLst>
              <a:gd name="adj1" fmla="val 50000"/>
              <a:gd name="adj2" fmla="val 50234"/>
            </a:avLst>
          </a:prstGeom>
          <a:solidFill>
            <a:srgbClr val="00B8FF"/>
          </a:solidFill>
          <a:ln w="9525" cap="sq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650" tIns="53325" rIns="106650" bIns="53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endParaRPr sz="15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b8afe9c52e_0_158"/>
          <p:cNvSpPr txBox="1"/>
          <p:nvPr/>
        </p:nvSpPr>
        <p:spPr>
          <a:xfrm>
            <a:off x="1522550" y="0"/>
            <a:ext cx="9428700" cy="3447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106650" tIns="53325" rIns="106650" bIns="53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COMPETENZA CHIAVE EUROPEA:  COMPETENZA MATEMATICA E COMPETENZE DI BASE IN SCIENZA E TECNOLOGIA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4" name="Google Shape;504;gb8afe9c52e_0_158"/>
          <p:cNvGrpSpPr/>
          <p:nvPr/>
        </p:nvGrpSpPr>
        <p:grpSpPr>
          <a:xfrm>
            <a:off x="1522561" y="869130"/>
            <a:ext cx="8718804" cy="478369"/>
            <a:chOff x="165" y="1179"/>
            <a:chExt cx="7323" cy="156"/>
          </a:xfrm>
        </p:grpSpPr>
        <p:pic>
          <p:nvPicPr>
            <p:cNvPr id="505" name="Google Shape;505;gb8afe9c52e_0_15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5" y="1179"/>
              <a:ext cx="7323" cy="1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6" name="Google Shape;506;gb8afe9c52e_0_158"/>
            <p:cNvSpPr txBox="1"/>
            <p:nvPr/>
          </p:nvSpPr>
          <p:spPr>
            <a:xfrm>
              <a:off x="173" y="1192"/>
              <a:ext cx="7200" cy="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50" tIns="53325" rIns="106650" bIns="533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Times New Roman"/>
                <a:buNone/>
              </a:pPr>
              <a:r>
                <a:rPr lang="it-IT" sz="15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RUBRICA VALUTATIVA – Competenza chiave: competenza matematica 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7" name="Google Shape;507;gb8afe9c52e_0_158"/>
          <p:cNvSpPr txBox="1"/>
          <p:nvPr/>
        </p:nvSpPr>
        <p:spPr>
          <a:xfrm>
            <a:off x="3034903" y="4133850"/>
            <a:ext cx="21240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53325" rIns="106650" bIns="53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endParaRPr sz="15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aphicFrame>
        <p:nvGraphicFramePr>
          <p:cNvPr id="508" name="Google Shape;508;gb8afe9c52e_0_158"/>
          <p:cNvGraphicFramePr/>
          <p:nvPr/>
        </p:nvGraphicFramePr>
        <p:xfrm>
          <a:off x="831151" y="15307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{411337C9-4E11-4077-9E85-B8B29E73FB3D}</a:tableStyleId>
              </a:tblPr>
              <a:tblGrid>
                <a:gridCol w="122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4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2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0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1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7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NUCLEI TEMATICI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5" marR="48875" marT="56500" marB="327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7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CRITERI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5" marR="48875" marT="56500" marB="327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7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EVIDENZE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5" marR="48875" marT="56500" marB="327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7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OBIETTIVI OGGETTO DI VALUTAZIONE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7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DEL PERIODO DIDATTICO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5" marR="48875" marT="56500" marB="327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300" b="1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LIVELLO RAGGIUNTO*</a:t>
                      </a:r>
                      <a:endParaRPr sz="2000" u="none" strike="noStrike" cap="none"/>
                    </a:p>
                  </a:txBody>
                  <a:tcPr marL="48875" marR="48875" marT="56500" marB="327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it-IT" sz="17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1) Numeri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endParaRPr sz="170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it-IT" sz="17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1.1- Conoscenza dei numeri interi e decimali e applicazione degli algoritmi di calcolo.</a:t>
                      </a:r>
                      <a:endParaRPr sz="17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7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1.1.A  - Legge, scrive, rappresenta, stabilisce relazioni d’ordine e applica gli algoritmi di calcolo.</a:t>
                      </a:r>
                      <a:endParaRPr sz="17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Garamond"/>
                        <a:buNone/>
                      </a:pPr>
                      <a:endParaRPr sz="1700" b="0" i="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7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Leggere, scrivere, rappresentare, stabilire relazioni d’ordine ed operare, applicando gli algoritmi delle quattro operazioni aritmetiche, con i numeri interi e/o decimali.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675" marR="66675" marT="88900" marB="88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Garamond"/>
                        <a:buNone/>
                      </a:pPr>
                      <a:endParaRPr sz="13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750">
                <a:tc>
                  <a:txBody>
                    <a:bodyPr/>
                    <a:lstStyle/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it-IT" sz="17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2) Spazio e figure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endParaRPr sz="170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700" b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2.1- Conoscenza e individuazione delle proprietà delle figure geometriche e loro rappresentazione.</a:t>
                      </a:r>
                      <a:endParaRPr sz="1700" b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7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2.1.A – Descrive, denomina e opera con le forme del piano e dello spazio.</a:t>
                      </a:r>
                      <a:endParaRPr sz="17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7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Descrivere, denominare, classificare e riprodurre figure geometriche, determinandone il perimetro e/o l’area.</a:t>
                      </a:r>
                      <a:endParaRPr sz="2000"/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Garamond"/>
                        <a:buNone/>
                      </a:pPr>
                      <a:endParaRPr sz="13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350">
                <a:tc>
                  <a:txBody>
                    <a:bodyPr/>
                    <a:lstStyle/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it-IT" sz="17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3) Relazioni, dati e previsioni</a:t>
                      </a:r>
                      <a:endParaRPr sz="170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it-IT" sz="1700" b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3.1.- Risoluzione di problemi in tutti gli ambiti di contenuto e descrizione del procedimento e delle strategie utilizzate.</a:t>
                      </a:r>
                      <a:endParaRPr sz="1700" b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b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it-IT" sz="17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3.1.A – Risolve problemi e ricava informazioni da tabelle e grafici.</a:t>
                      </a:r>
                      <a:endParaRPr sz="17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it-IT" sz="17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Analizzare e risolvere situazioni problematiche di vario tipo, ricavando dati da testi, tabelle e grafici e utilizzando, se necessario, le unità di misura del Sistema Internazionale.</a:t>
                      </a:r>
                      <a:endParaRPr sz="1700" b="0" i="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Garamond"/>
                        <a:buNone/>
                      </a:pPr>
                      <a:endParaRPr sz="13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3225">
                <a:tc gridSpan="5">
                  <a:txBody>
                    <a:bodyPr/>
                    <a:lstStyle/>
                    <a:p>
                      <a:pPr marL="317500" marR="0" lvl="0" indent="-31750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it-IT" sz="17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*LIVELLI DI APPRENDIMENTO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17500" marR="0" lvl="0" indent="-31750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endParaRPr sz="17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it-IT" sz="17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AVANZATO</a:t>
                      </a:r>
                      <a:r>
                        <a:rPr lang="it-IT" sz="17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l’alunno porta a termine compiti in situazioni note e non note, mobilitando una varietà di risorse sia fornite dal docente sia reperite altrove, in modo autonomo e con continuità.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it-IT" sz="17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INTERMEDIO</a:t>
                      </a:r>
                      <a:r>
                        <a:rPr lang="it-IT" sz="17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l’alunno porta a termine compiti in situazioni note in modo autonomo e continuo; risolve compiti in situazioni non note utilizzando le risorse fornite dal docente o reperite altrove, anche se in modo discontinuo e non del tutto autonomo.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it-IT" sz="17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BASE</a:t>
                      </a:r>
                      <a:r>
                        <a:rPr lang="it-IT" sz="17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l’alunno porta a termine compiti solo in situazioni note e utilizzando le risorse fornite dal docente, sia in modo autonomo ma discontinuo, sia in modo non autonomo, ma con continuità.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it-IT" sz="17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 VIA DI PRIMA ACQUISIZIONE</a:t>
                      </a:r>
                      <a:r>
                        <a:rPr lang="it-IT" sz="17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l’alunno porta a termine compiti solo in situazioni note e unicamente con il supporto del docente e di risorse fornite appositamente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endParaRPr sz="170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5" marR="48875" marT="52175" marB="327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09" name="Google Shape;509;gb8afe9c52e_0_158"/>
          <p:cNvSpPr txBox="1"/>
          <p:nvPr/>
        </p:nvSpPr>
        <p:spPr>
          <a:xfrm>
            <a:off x="1125150" y="384175"/>
            <a:ext cx="108579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53325" rIns="106650" bIns="53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Scuola Primaria Classe </a:t>
            </a:r>
            <a:r>
              <a:rPr lang="it-IT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3/4/5</a:t>
            </a:r>
            <a:r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DISCIPLINA DI RIFERIMENTO:</a:t>
            </a:r>
            <a:r>
              <a:rPr lang="it-IT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MATEMATICA       </a:t>
            </a:r>
            <a:r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DISCIPLINE CONCORRENTI: TUTTE 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gb8afe9c52e_0_158"/>
          <p:cNvSpPr/>
          <p:nvPr/>
        </p:nvSpPr>
        <p:spPr>
          <a:xfrm>
            <a:off x="3695335" y="379624"/>
            <a:ext cx="990600" cy="306300"/>
          </a:xfrm>
          <a:prstGeom prst="rightArrow">
            <a:avLst>
              <a:gd name="adj1" fmla="val 50000"/>
              <a:gd name="adj2" fmla="val 50234"/>
            </a:avLst>
          </a:prstGeom>
          <a:solidFill>
            <a:srgbClr val="00B8FF"/>
          </a:solidFill>
          <a:ln w="9525" cap="sq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650" tIns="53325" rIns="106650" bIns="53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endParaRPr sz="15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b8afe9c52e_0_304"/>
          <p:cNvSpPr txBox="1"/>
          <p:nvPr/>
        </p:nvSpPr>
        <p:spPr>
          <a:xfrm>
            <a:off x="1818149" y="0"/>
            <a:ext cx="9620700" cy="3447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106650" tIns="53325" rIns="106650" bIns="53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COMPETENZA CHIAVE EUROPEA:  COMPETENZA MATEMATICA E COMPETENZE DI BASE IN SCIENZA E TECNOLOGIA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7" name="Google Shape;517;gb8afe9c52e_0_304"/>
          <p:cNvGrpSpPr/>
          <p:nvPr/>
        </p:nvGrpSpPr>
        <p:grpSpPr>
          <a:xfrm>
            <a:off x="831151" y="911262"/>
            <a:ext cx="11196440" cy="478369"/>
            <a:chOff x="165" y="1179"/>
            <a:chExt cx="7323" cy="156"/>
          </a:xfrm>
        </p:grpSpPr>
        <p:pic>
          <p:nvPicPr>
            <p:cNvPr id="518" name="Google Shape;518;gb8afe9c52e_0_30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5" y="1179"/>
              <a:ext cx="7323" cy="1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9" name="Google Shape;519;gb8afe9c52e_0_304"/>
            <p:cNvSpPr txBox="1"/>
            <p:nvPr/>
          </p:nvSpPr>
          <p:spPr>
            <a:xfrm>
              <a:off x="173" y="1192"/>
              <a:ext cx="7200" cy="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50" tIns="53325" rIns="106650" bIns="533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Times New Roman"/>
                <a:buNone/>
              </a:pPr>
              <a:r>
                <a:rPr lang="it-IT" sz="15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RUBRICA VALUTATIVA – Competenza chiave: competenza matematica e competenze di base in scienza e tecnologia 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0" name="Google Shape;520;gb8afe9c52e_0_304"/>
          <p:cNvSpPr txBox="1"/>
          <p:nvPr/>
        </p:nvSpPr>
        <p:spPr>
          <a:xfrm>
            <a:off x="3034903" y="4133850"/>
            <a:ext cx="21240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53325" rIns="106650" bIns="53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endParaRPr sz="15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aphicFrame>
        <p:nvGraphicFramePr>
          <p:cNvPr id="521" name="Google Shape;521;gb8afe9c52e_0_304"/>
          <p:cNvGraphicFramePr/>
          <p:nvPr/>
        </p:nvGraphicFramePr>
        <p:xfrm>
          <a:off x="831151" y="15307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{411337C9-4E11-4077-9E85-B8B29E73FB3D}</a:tableStyleId>
              </a:tblPr>
              <a:tblGrid>
                <a:gridCol w="122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4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2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0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1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7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NUCLEI TEMATICI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5" marR="48875" marT="56500" marB="327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7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CRITERI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5" marR="48875" marT="56500" marB="327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7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EVIDENZE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5" marR="48875" marT="56500" marB="327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7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OBIETTIVI OGGETTO DI VALUTAZIONE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7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DEL PERIODO DIDATTICO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5" marR="48875" marT="56500" marB="327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300" b="1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LIVELLO RAGGIUNTO*</a:t>
                      </a:r>
                      <a:endParaRPr sz="2000" u="none" strike="noStrike" cap="none"/>
                    </a:p>
                  </a:txBody>
                  <a:tcPr marL="48875" marR="48875" marT="56500" marB="327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600">
                <a:tc>
                  <a:txBody>
                    <a:bodyPr/>
                    <a:lstStyle/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it-IT" sz="17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Esplorare e </a:t>
                      </a:r>
                      <a:endParaRPr sz="17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it-IT" sz="17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descrivere </a:t>
                      </a:r>
                      <a:endParaRPr sz="17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it-IT" sz="17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oggetti e </a:t>
                      </a:r>
                      <a:endParaRPr sz="17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it-IT" sz="17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materiali</a:t>
                      </a:r>
                      <a:endParaRPr sz="17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it-IT" sz="17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L’uomo, i      viventi e l’ambiente</a:t>
                      </a:r>
                      <a:endParaRPr sz="17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Osservazione e descrizione di oggetti e fenomeni mediante gli organi di senso.</a:t>
                      </a:r>
                      <a:endParaRPr sz="1700" i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Analizza, classifica e descrive oggetti, situazioni e viventi usando i cinque sensi.</a:t>
                      </a:r>
                      <a:endParaRPr sz="1700" i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Analizzare, classificare e descrivere situazioni, oggetti, esseri viventi ed esperienze, usando gli organi di senso.</a:t>
                      </a:r>
                      <a:endParaRPr sz="17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Garamond"/>
                        <a:buNone/>
                      </a:pPr>
                      <a:endParaRPr sz="13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3225">
                <a:tc gridSpan="5">
                  <a:txBody>
                    <a:bodyPr/>
                    <a:lstStyle/>
                    <a:p>
                      <a:pPr marL="317500" marR="0" lvl="0" indent="-31750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it-IT" sz="17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*LIVELLI DI APPRENDIMENTO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17500" marR="0" lvl="0" indent="-31750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endParaRPr sz="17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it-IT" sz="17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AVANZATO</a:t>
                      </a:r>
                      <a:r>
                        <a:rPr lang="it-IT" sz="17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l’alunno porta a termine compiti in situazioni note e non note, mobilitando una varietà di risorse sia fornite dal docente sia reperite altrove, in modo autonomo e con continuità.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it-IT" sz="17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INTERMEDIO</a:t>
                      </a:r>
                      <a:r>
                        <a:rPr lang="it-IT" sz="17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l’alunno porta a termine compiti in situazioni note in modo autonomo e continuo; risolve compiti in situazioni non note utilizzando le risorse fornite dal docente o reperite altrove, anche se in modo discontinuo e non del tutto autonomo.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it-IT" sz="17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BASE</a:t>
                      </a:r>
                      <a:r>
                        <a:rPr lang="it-IT" sz="17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l’alunno porta a termine compiti solo in situazioni note e utilizzando le risorse fornite dal docente, sia in modo autonomo ma discontinuo, sia in modo non autonomo, ma con continuità.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it-IT" sz="17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 VIA DI PRIMA ACQUISIZIONE</a:t>
                      </a:r>
                      <a:r>
                        <a:rPr lang="it-IT" sz="17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l’alunno porta a termine compiti solo in situazioni note e unicamente con il supporto del docente e di risorse fornite appositamente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endParaRPr sz="170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5" marR="48875" marT="52175" marB="327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22" name="Google Shape;522;gb8afe9c52e_0_304"/>
          <p:cNvSpPr txBox="1"/>
          <p:nvPr/>
        </p:nvSpPr>
        <p:spPr>
          <a:xfrm>
            <a:off x="1713299" y="384175"/>
            <a:ext cx="100068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53325" rIns="106650" bIns="53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Scuola Primaria Classe </a:t>
            </a:r>
            <a:r>
              <a:rPr lang="it-IT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1/2</a:t>
            </a:r>
            <a:r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DISCIPLINA DI RIFERIMENTO:</a:t>
            </a:r>
            <a:r>
              <a:rPr lang="it-IT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SCIENZE    </a:t>
            </a:r>
            <a:r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DISCIPLINE CONCORRENTI: TUTTE 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gb8afe9c52e_0_304"/>
          <p:cNvSpPr/>
          <p:nvPr/>
        </p:nvSpPr>
        <p:spPr>
          <a:xfrm>
            <a:off x="4324885" y="418824"/>
            <a:ext cx="990600" cy="306300"/>
          </a:xfrm>
          <a:prstGeom prst="rightArrow">
            <a:avLst>
              <a:gd name="adj1" fmla="val 50000"/>
              <a:gd name="adj2" fmla="val 50234"/>
            </a:avLst>
          </a:prstGeom>
          <a:solidFill>
            <a:srgbClr val="00B8FF"/>
          </a:solidFill>
          <a:ln w="9525" cap="sq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650" tIns="53325" rIns="106650" bIns="53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endParaRPr sz="15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b8afe9c52e_0_462"/>
          <p:cNvSpPr txBox="1"/>
          <p:nvPr/>
        </p:nvSpPr>
        <p:spPr>
          <a:xfrm>
            <a:off x="1518099" y="0"/>
            <a:ext cx="10052100" cy="3447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106650" tIns="53325" rIns="106650" bIns="53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COMPETENZA CHIAVE EUROPEA:  COMPETENZA MATEMATICA E COMPETENZE DI BASE IN SCIENZA E TECNOLOGIA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0" name="Google Shape;530;gb8afe9c52e_0_462"/>
          <p:cNvGrpSpPr/>
          <p:nvPr/>
        </p:nvGrpSpPr>
        <p:grpSpPr>
          <a:xfrm>
            <a:off x="831151" y="911262"/>
            <a:ext cx="11196440" cy="478369"/>
            <a:chOff x="165" y="1179"/>
            <a:chExt cx="7323" cy="156"/>
          </a:xfrm>
        </p:grpSpPr>
        <p:pic>
          <p:nvPicPr>
            <p:cNvPr id="531" name="Google Shape;531;gb8afe9c52e_0_46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5" y="1179"/>
              <a:ext cx="7323" cy="1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2" name="Google Shape;532;gb8afe9c52e_0_462"/>
            <p:cNvSpPr txBox="1"/>
            <p:nvPr/>
          </p:nvSpPr>
          <p:spPr>
            <a:xfrm>
              <a:off x="173" y="1192"/>
              <a:ext cx="7200" cy="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50" tIns="53325" rIns="106650" bIns="533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Times New Roman"/>
                <a:buNone/>
              </a:pPr>
              <a:r>
                <a:rPr lang="it-IT" sz="15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RUBRICA VALUTATIVA – Competenza chiave: competenza matematica e competenze di base in scienza e tecnologia 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3" name="Google Shape;533;gb8afe9c52e_0_462"/>
          <p:cNvSpPr txBox="1"/>
          <p:nvPr/>
        </p:nvSpPr>
        <p:spPr>
          <a:xfrm>
            <a:off x="3034903" y="4133850"/>
            <a:ext cx="21240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53325" rIns="106650" bIns="53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endParaRPr sz="15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aphicFrame>
        <p:nvGraphicFramePr>
          <p:cNvPr id="534" name="Google Shape;534;gb8afe9c52e_0_462"/>
          <p:cNvGraphicFramePr/>
          <p:nvPr/>
        </p:nvGraphicFramePr>
        <p:xfrm>
          <a:off x="831151" y="15307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{411337C9-4E11-4077-9E85-B8B29E73FB3D}</a:tableStyleId>
              </a:tblPr>
              <a:tblGrid>
                <a:gridCol w="127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4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2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0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1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300" b="1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NUCLEI TEMATICI</a:t>
                      </a:r>
                      <a:endParaRPr sz="2000" u="none" strike="noStrike" cap="none"/>
                    </a:p>
                  </a:txBody>
                  <a:tcPr marL="48875" marR="48875" marT="56500" marB="327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300" b="1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CRITERI</a:t>
                      </a:r>
                      <a:endParaRPr sz="2000" u="none" strike="noStrike" cap="none"/>
                    </a:p>
                  </a:txBody>
                  <a:tcPr marL="48875" marR="48875" marT="56500" marB="327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300" b="1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EVIDENZE</a:t>
                      </a:r>
                      <a:endParaRPr sz="2000" u="none" strike="noStrike" cap="none"/>
                    </a:p>
                  </a:txBody>
                  <a:tcPr marL="48875" marR="48875" marT="56500" marB="327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300" b="1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OBIETTIVI OGGETTO DI VALUTAZIONE</a:t>
                      </a:r>
                      <a:endParaRPr sz="2000" u="none" strike="noStrike" cap="none"/>
                    </a:p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300" b="1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DEL PERIODO DIDATTICO</a:t>
                      </a:r>
                      <a:endParaRPr sz="2000" u="none" strike="noStrike" cap="none"/>
                    </a:p>
                  </a:txBody>
                  <a:tcPr marL="48875" marR="48875" marT="56500" marB="327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300" b="1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LIVELLO RAGGIUNTO*</a:t>
                      </a:r>
                      <a:endParaRPr sz="2000" u="none" strike="noStrike" cap="none"/>
                    </a:p>
                  </a:txBody>
                  <a:tcPr marL="48875" marR="48875" marT="56500" marB="327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600">
                <a:tc>
                  <a:txBody>
                    <a:bodyPr/>
                    <a:lstStyle/>
                    <a:p>
                      <a:pPr marL="31750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it-IT" sz="17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Esplorare e descrivere oggetti e materiali</a:t>
                      </a:r>
                      <a:endParaRPr sz="17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1750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it-IT" sz="17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Osservare e sperimentare sul campo</a:t>
                      </a:r>
                      <a:endParaRPr sz="17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1750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it-IT" sz="17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L’uomo, i viventi e l’ambiente</a:t>
                      </a:r>
                      <a:endParaRPr sz="17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1750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imes New Roman"/>
                        <a:buNone/>
                      </a:pPr>
                      <a:endParaRPr sz="17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1750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imes New Roman"/>
                        <a:buNone/>
                      </a:pPr>
                      <a:endParaRPr sz="17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Osservazione di oggetti, fenomeni ed esseri viventi; sperimentazione e verifica di ipotesi.</a:t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Osserva e analizza esseri viventi, fenomeni naturali e artificiali; realizza semplici esperimenti e li descrive.</a:t>
                      </a:r>
                      <a:endParaRPr sz="1700" i="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Conoscere il funzionamento degli organismi complessi. </a:t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Realizzare esperimenti, analizzare, descrivere, individuare proprietà e trasformazioni di oggetti e fenomeni e usare il linguaggio settoriale.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Garamond"/>
                        <a:buNone/>
                      </a:pPr>
                      <a:endParaRPr sz="13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3225">
                <a:tc gridSpan="5">
                  <a:txBody>
                    <a:bodyPr/>
                    <a:lstStyle/>
                    <a:p>
                      <a:pPr marL="317500" marR="0" lvl="0" indent="-31750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it-IT" sz="17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*LIVELLI DI APPRENDIMENTO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17500" marR="0" lvl="0" indent="-31750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endParaRPr sz="17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it-IT" sz="17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AVANZATO</a:t>
                      </a:r>
                      <a:r>
                        <a:rPr lang="it-IT" sz="17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l’alunno porta a termine compiti in situazioni note e non note, mobilitando una varietà di risorse sia fornite dal docente sia reperite altrove, in modo autonomo e con continuità.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it-IT" sz="17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INTERMEDIO</a:t>
                      </a:r>
                      <a:r>
                        <a:rPr lang="it-IT" sz="17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l’alunno porta a termine compiti in situazioni note in modo autonomo e continuo; risolve compiti in situazioni non note utilizzando le risorse fornite dal docente o reperite altrove, anche se in modo discontinuo e non del tutto autonomo.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it-IT" sz="17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BASE</a:t>
                      </a:r>
                      <a:r>
                        <a:rPr lang="it-IT" sz="17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l’alunno porta a termine compiti solo in situazioni note e utilizzando le risorse fornite dal docente, sia in modo autonomo ma discontinuo, sia in modo non autonomo, ma con continuità.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it-IT" sz="17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 VIA DI PRIMA ACQUISIZIONE</a:t>
                      </a:r>
                      <a:r>
                        <a:rPr lang="it-IT" sz="17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l’alunno porta a termine compiti solo in situazioni note e unicamente con il supporto del docente e di risorse fornite appositamente</a:t>
                      </a: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endParaRPr sz="170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5" marR="48875" marT="52175" marB="327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35" name="Google Shape;535;gb8afe9c52e_0_462"/>
          <p:cNvSpPr txBox="1"/>
          <p:nvPr/>
        </p:nvSpPr>
        <p:spPr>
          <a:xfrm>
            <a:off x="1713298" y="384175"/>
            <a:ext cx="104571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53325" rIns="106650" bIns="53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Scuola Primaria Classe </a:t>
            </a:r>
            <a:r>
              <a:rPr lang="it-IT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3/4/5</a:t>
            </a:r>
            <a:r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DISCIPLINA DI RIFERIMENTO:</a:t>
            </a:r>
            <a:r>
              <a:rPr lang="it-IT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SCIENZE    </a:t>
            </a:r>
            <a:r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DISCIPLINE CONCORRENTI: TUTTE 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gb8afe9c52e_0_462"/>
          <p:cNvSpPr/>
          <p:nvPr/>
        </p:nvSpPr>
        <p:spPr>
          <a:xfrm>
            <a:off x="4458285" y="418824"/>
            <a:ext cx="990600" cy="306300"/>
          </a:xfrm>
          <a:prstGeom prst="rightArrow">
            <a:avLst>
              <a:gd name="adj1" fmla="val 50000"/>
              <a:gd name="adj2" fmla="val 50234"/>
            </a:avLst>
          </a:prstGeom>
          <a:solidFill>
            <a:srgbClr val="00B8FF"/>
          </a:solidFill>
          <a:ln w="9525" cap="sq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650" tIns="53325" rIns="106650" bIns="53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endParaRPr sz="15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/>
          <p:nvPr/>
        </p:nvSpPr>
        <p:spPr>
          <a:xfrm>
            <a:off x="5" y="12"/>
            <a:ext cx="12801596" cy="32927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CHIAVE EUROPEA:   </a:t>
            </a: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COMPETENZA MATEMATICA E </a:t>
            </a: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IN SCIENZE, TECNOLOGIE E INGEGNERIA</a:t>
            </a: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COMPETENZA MATEMATICA        </a:t>
            </a:r>
            <a:endParaRPr sz="13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424136" y="408113"/>
            <a:ext cx="2822714" cy="513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Scuola</a:t>
            </a:r>
            <a:r>
              <a:rPr lang="it-IT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dell’Infanzia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2872411" y="624136"/>
            <a:ext cx="504056" cy="201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4240562" y="480128"/>
            <a:ext cx="5357395" cy="3754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Campo di esperienza: </a:t>
            </a:r>
            <a:r>
              <a:rPr lang="it-IT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CONOSCENZA DEL MONDO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"/>
          <p:cNvSpPr txBox="1"/>
          <p:nvPr/>
        </p:nvSpPr>
        <p:spPr>
          <a:xfrm>
            <a:off x="784178" y="912170"/>
            <a:ext cx="1944216" cy="436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Scuola Primaria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2872411" y="1056184"/>
            <a:ext cx="504056" cy="2016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4240566" y="912180"/>
            <a:ext cx="5328592" cy="37544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Disciplina di riferimento: </a:t>
            </a:r>
            <a:r>
              <a:rPr lang="it-IT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MATEMATICA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 txBox="1"/>
          <p:nvPr/>
        </p:nvSpPr>
        <p:spPr>
          <a:xfrm>
            <a:off x="280122" y="1344217"/>
            <a:ext cx="2973219" cy="436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Scuola Sec. di I grado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"/>
          <p:cNvSpPr/>
          <p:nvPr/>
        </p:nvSpPr>
        <p:spPr>
          <a:xfrm>
            <a:off x="2872411" y="1488232"/>
            <a:ext cx="504056" cy="201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 txBox="1"/>
          <p:nvPr/>
        </p:nvSpPr>
        <p:spPr>
          <a:xfrm>
            <a:off x="4240566" y="1344227"/>
            <a:ext cx="5328592" cy="375443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Disciplina di riferimento: </a:t>
            </a:r>
            <a:r>
              <a:rPr lang="it-IT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MATEMATICA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0" y="1848275"/>
            <a:ext cx="12801600" cy="390832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it-IT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TRAGUARDI PER LO SVILUPPO DELLE COMPETENZE</a:t>
            </a:r>
            <a:endParaRPr sz="17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"/>
          <p:cNvSpPr txBox="1"/>
          <p:nvPr/>
        </p:nvSpPr>
        <p:spPr>
          <a:xfrm>
            <a:off x="0" y="2208312"/>
            <a:ext cx="4168552" cy="32927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TRAGUARDI AL TERMINE DELLA SC. DELL’INFANZIA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"/>
          <p:cNvSpPr txBox="1"/>
          <p:nvPr/>
        </p:nvSpPr>
        <p:spPr>
          <a:xfrm>
            <a:off x="4240562" y="2208314"/>
            <a:ext cx="3830826" cy="3292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TRAGUARDI AL TERMINE DELLA SC. PRIMARIA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"/>
          <p:cNvSpPr txBox="1"/>
          <p:nvPr/>
        </p:nvSpPr>
        <p:spPr>
          <a:xfrm>
            <a:off x="8128991" y="2208314"/>
            <a:ext cx="4672610" cy="3292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TRAGUARDI AL TERMINE DELLA SC. SEC DI    I  GRADO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"/>
          <p:cNvSpPr txBox="1"/>
          <p:nvPr/>
        </p:nvSpPr>
        <p:spPr>
          <a:xfrm>
            <a:off x="856183" y="5808722"/>
            <a:ext cx="3326770" cy="513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"/>
          <p:cNvSpPr/>
          <p:nvPr/>
        </p:nvSpPr>
        <p:spPr>
          <a:xfrm>
            <a:off x="9641165" y="1056184"/>
            <a:ext cx="144016" cy="576064"/>
          </a:xfrm>
          <a:prstGeom prst="rightBrace">
            <a:avLst>
              <a:gd name="adj1" fmla="val 8333"/>
              <a:gd name="adj2" fmla="val 50000"/>
            </a:avLst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"/>
          <p:cNvSpPr txBox="1"/>
          <p:nvPr/>
        </p:nvSpPr>
        <p:spPr>
          <a:xfrm>
            <a:off x="9929192" y="912170"/>
            <a:ext cx="2872408" cy="83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Discipline concorrenti: </a:t>
            </a:r>
            <a:r>
              <a:rPr lang="it-IT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Italiano,</a:t>
            </a:r>
            <a:r>
              <a:rPr lang="it-IT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Educazione Fisica, Musica, Storia, Tecnologia e Informatica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"/>
          <p:cNvSpPr/>
          <p:nvPr/>
        </p:nvSpPr>
        <p:spPr>
          <a:xfrm>
            <a:off x="8324851" y="114243"/>
            <a:ext cx="186000" cy="10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150" tIns="61075" rIns="122150" bIns="61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8115300" y="2586025"/>
            <a:ext cx="4686300" cy="7015200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-IT" sz="9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L’alunno si muove con sicurezza nel calcolo anche con i numeri razionali, ne padroneggia le diverse rappresentazioni e stima la grandezza di un numero e il risultato di operazioni 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Riconosce e risolve problemi in contesti diversi  valutando le informazioni e la loro coerenza.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Spiega il procedimento seguito, anche in forma scritta, mantenendo il controllo sia sul processo risolutivo, sia sui risultati.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Confronta procedimenti diversi e produce formalizzazioni che gli consentono di passare da un problema specifico a una classe di problemi.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Utilizza e interpreta il linguaggio matematico e ne coglie il rapporto con il linguaggio naturale.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 rafforzato un atteggiamento positivo rispetto alla matematica attraverso esperienze significative e ha capito come gli strumenti matematici appresi siano utili in molte situazioni per operare nella realtà.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it-IT" sz="9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L’alunno riconosce e denomina le forme del piano e dello spazio, le loro rappresentazioni e ne coglie le relazioni tra gli elementi.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Riconosce e risolve problemi in contesti diversi  valutando le informazioni e la loro coerenza.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Spiega il procedimento seguito, anche in forma scritta, mantenendo il controllo sia sul processo risolutivo, sia sui risultati.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Confronta procedimenti diversi e produce formalizzazioni che gli consentono di passare da un problema specifico a una classe di problemi.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Utilizza e interpreta il linguaggio matematico e ne coglie il rapporto con il linguaggio naturale.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 rafforzato un atteggiamento positivo rispetto alla matematica attraverso esperienze significative e ha capito come gli strumenti matematici appresi siano utili in molte situazioni per operare nella realtà.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-IT" sz="9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it-IT" sz="9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ompetenza specifica 3</a:t>
            </a:r>
            <a:endParaRPr sz="9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L’alunno analizza e interpreta rappresentazioni di dati per ricavarne misure di variabilità e prendere decisioni.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Riconosce e risolve problemi in contesti diversi   valutando le informazioni e la loro coerenza.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Spiega il procedimento seguito, anche in forma scritta, mantenendo il controllo sia sul processo risolutivo, sia sui risultati.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Confronta procedimenti diversi e produce formalizzazioni che gli consentono di passare da un problema specifico a una classe di problemi.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 argomentazioni in base alle conoscenze teoriche acquisite.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Sostiene le proprie convinzioni, portando esempi e controesempi adeguati e utilizzando concatenazioni di affermazioni; accetta di cambiare opinione riconoscendo le conseguenze logiche di un’argomentazione corretta.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Utilizza e interpreta il linguaggio matematico e ne coglie il rapporto con il linguaggio naturale.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Nelle situazioni di incertezza si orienta con valutazioni di probabilità.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 rafforzato un atteggiamento positivo rispetto alla matematica attraverso esperienze significative e ha capito come gli strumenti matematici appresi siano utili in molte situazioni per operare nella realtà.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"/>
          <p:cNvSpPr txBox="1"/>
          <p:nvPr/>
        </p:nvSpPr>
        <p:spPr>
          <a:xfrm>
            <a:off x="4256021" y="2734600"/>
            <a:ext cx="3786300" cy="68079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-IT" sz="9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L’alunno riconosce e utilizza rappresentazioni matematiche e si muove con sicurezza nel  calcolo scritto e mentale con i numeri interi, decimali, razionali e relativi e sa valutare l’opportunità di ricorrere a una calcolatrice.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Riesce a risolvere facili problemi in tutti gli ambiti di contenuto, descrive il procedimento seguito e riconosce strategie di soluzione diverse dalla propria.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Sviluppa un atteggiamento positivo rispetto alla matematica, attraverso esperienze significative, anche multimediali,  che gli hanno fatto intuire come gli strumenti matematici, che ha imparato, siano utili per operare nella realtà.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-IT" sz="9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L’alunno </a:t>
            </a: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riconosce e rappresenta forme del piano e dello spazio, relazioni e strutture che si trovano in natura o che sono state create dall’uomo e utilizza strumenti per il disegno geometrico ( riga, compasso, squadra…) e i più comuni strumenti di misura (metro, goniometro.)..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Descrive, denomina e classifica figure in base a caratteristiche  geometriche, ne determina misure, progetta e costruisce modelli concreti di vario tipo.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Riesce a risolvere facili problemi in tutti gli ambiti di contenuto, descrive il procedimento seguito e riconosce strategie di soluzione diverse dalla propria.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Sviluppa un atteggiamento positivo rispetto alla matematica, attraverso esperienze significative, anche multimediali,  che gli hanno fatto intuire come gli strumenti matematici, che ha imparato, siano utili per operare nella realtà.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-IT" sz="9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3</a:t>
            </a:r>
            <a:endParaRPr sz="9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L’alunno </a:t>
            </a: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utilizza rappresentazione di dati, tabelle e grafici, in situazioni significative per ricavare informazioni.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Riconosce e quantifica, in casi semplici, situazioni di incertezza.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Riesce a risolvere facili problemi in tutti gli ambiti di contenuto, descrive il procedimento seguito e riconosce strategie di soluzione diverse dalla propria.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Sviluppa un atteggiamento positivo rispetto alla matematica, attraverso esperienze significative, anche multimediali,  che gli hanno fatto intuire come gli strumenti matematici, che ha imparato, siano utili per operare nella realtà.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301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301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301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111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3"/>
          <p:cNvSpPr txBox="1"/>
          <p:nvPr/>
        </p:nvSpPr>
        <p:spPr>
          <a:xfrm>
            <a:off x="0" y="2568352"/>
            <a:ext cx="4168552" cy="6777195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-IT" sz="9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bambino sa raggruppare e ordinare secondo criteri diversi, confrontare e valutare quantità, utilizzare   semplici simboli per registrare, compiere misurazioni mediante semplici strumenti.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-IT" sz="9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Dimostra di sapersi orientare nell’organizzazione cronologica della giornata. Individua le posizioni di oggetti e persone nello spazio usando termini come davanti/dietro, sopra/sotto, destra/sinistra, ecc. Segue correttamente un percorso sulle basi di indicazioni verbali.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-IT" sz="9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 riferire correttamente eventi del passato recente, della loro collocazione temporale e sa formulare riflessioni e considerazioni relative al futuro immediato e prossimo.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b8afe9c52e_0_620"/>
          <p:cNvSpPr txBox="1"/>
          <p:nvPr/>
        </p:nvSpPr>
        <p:spPr>
          <a:xfrm>
            <a:off x="1818974" y="0"/>
            <a:ext cx="9744600" cy="3447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106650" tIns="53325" rIns="106650" bIns="53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COMPETENZA CHIAVE EUROPEA:  COMPETENZA MATEMATICA E COMPETENZE DI BASE IN SCIENZA E TECNOLOGIA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3" name="Google Shape;543;gb8afe9c52e_0_620"/>
          <p:cNvGrpSpPr/>
          <p:nvPr/>
        </p:nvGrpSpPr>
        <p:grpSpPr>
          <a:xfrm>
            <a:off x="831151" y="911262"/>
            <a:ext cx="11196440" cy="478369"/>
            <a:chOff x="165" y="1179"/>
            <a:chExt cx="7323" cy="156"/>
          </a:xfrm>
        </p:grpSpPr>
        <p:pic>
          <p:nvPicPr>
            <p:cNvPr id="544" name="Google Shape;544;gb8afe9c52e_0_6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5" y="1179"/>
              <a:ext cx="7323" cy="1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5" name="Google Shape;545;gb8afe9c52e_0_620"/>
            <p:cNvSpPr txBox="1"/>
            <p:nvPr/>
          </p:nvSpPr>
          <p:spPr>
            <a:xfrm>
              <a:off x="173" y="1192"/>
              <a:ext cx="7200" cy="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50" tIns="53325" rIns="106650" bIns="533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Times New Roman"/>
                <a:buNone/>
              </a:pPr>
              <a:r>
                <a:rPr lang="it-IT" sz="15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RUBRICA VALUTATIVA – Competenza chiave: competenza matematica e competenze di base in scienza e tecnologia 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6" name="Google Shape;546;gb8afe9c52e_0_620"/>
          <p:cNvSpPr txBox="1"/>
          <p:nvPr/>
        </p:nvSpPr>
        <p:spPr>
          <a:xfrm>
            <a:off x="3034903" y="4133850"/>
            <a:ext cx="21240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53325" rIns="106650" bIns="53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endParaRPr sz="15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aphicFrame>
        <p:nvGraphicFramePr>
          <p:cNvPr id="547" name="Google Shape;547;gb8afe9c52e_0_620"/>
          <p:cNvGraphicFramePr/>
          <p:nvPr/>
        </p:nvGraphicFramePr>
        <p:xfrm>
          <a:off x="831151" y="15307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{411337C9-4E11-4077-9E85-B8B29E73FB3D}</a:tableStyleId>
              </a:tblPr>
              <a:tblGrid>
                <a:gridCol w="122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4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2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0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1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300" b="1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NUCLEI TEMATICI</a:t>
                      </a:r>
                      <a:endParaRPr sz="2000" u="none" strike="noStrike" cap="none"/>
                    </a:p>
                  </a:txBody>
                  <a:tcPr marL="48875" marR="48875" marT="56500" marB="327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300" b="1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CRITERI</a:t>
                      </a:r>
                      <a:endParaRPr sz="2000" u="none" strike="noStrike" cap="none"/>
                    </a:p>
                  </a:txBody>
                  <a:tcPr marL="48875" marR="48875" marT="56500" marB="327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300" b="1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EVIDENZE</a:t>
                      </a:r>
                      <a:endParaRPr sz="2000" u="none" strike="noStrike" cap="none"/>
                    </a:p>
                  </a:txBody>
                  <a:tcPr marL="48875" marR="48875" marT="56500" marB="327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300" b="1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OBIETTIVI OGGETTO DI VALUTAZIONE</a:t>
                      </a:r>
                      <a:endParaRPr sz="2000" u="none" strike="noStrike" cap="none"/>
                    </a:p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300" b="1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DEL PERIODO DIDATTICO</a:t>
                      </a:r>
                      <a:endParaRPr sz="2000" u="none" strike="noStrike" cap="none"/>
                    </a:p>
                  </a:txBody>
                  <a:tcPr marL="48875" marR="48875" marT="56500" marB="327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300" b="1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LIVELLO RAGGIUNTO*</a:t>
                      </a:r>
                      <a:endParaRPr sz="2000" u="none" strike="noStrike" cap="none"/>
                    </a:p>
                  </a:txBody>
                  <a:tcPr marL="48875" marR="48875" marT="56500" marB="327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VEDERE E OSSERVARE</a:t>
                      </a:r>
                      <a:endParaRPr sz="14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it-IT" sz="14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INTERVENIRE E TRASFORMARE</a:t>
                      </a:r>
                      <a:endParaRPr sz="14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Capacità di utilizzare e operare  classificazioni</a:t>
                      </a:r>
                      <a:endParaRPr sz="15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endParaRPr sz="15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Approcciarsi alle Tecnologie dell’informazione e della comunicazione nelle attività scolastiche</a:t>
                      </a:r>
                      <a:endParaRPr sz="15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endParaRPr sz="15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Classifica oggetti in relazione a forma, funzioni e materiali</a:t>
                      </a:r>
                      <a:endParaRPr sz="15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7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Utilizza semplici materiali digitali per l’apprendimento </a:t>
                      </a:r>
                      <a:endParaRPr sz="15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17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Garamond"/>
                        <a:buNone/>
                      </a:pPr>
                      <a:endParaRPr sz="15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Conoscere e usare oggetti e materiali e individuarne la funzione.</a:t>
                      </a:r>
                      <a:endParaRPr sz="15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endParaRPr sz="15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Descrivere, analizzare e classificare, utilizzando processi logici.</a:t>
                      </a:r>
                      <a:endParaRPr sz="15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Garamond"/>
                        <a:buNone/>
                      </a:pPr>
                      <a:endParaRPr sz="13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3225">
                <a:tc gridSpan="5">
                  <a:txBody>
                    <a:bodyPr/>
                    <a:lstStyle/>
                    <a:p>
                      <a:pPr marL="317500" marR="0" lvl="0" indent="-31750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it-IT" sz="1800" b="1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*LIVELLI DI APPRENDIMENTO</a:t>
                      </a:r>
                      <a:endParaRPr sz="2000" u="none" strike="noStrike" cap="none"/>
                    </a:p>
                    <a:p>
                      <a:pPr marL="317500" marR="0" lvl="0" indent="-31750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it-IT" sz="1300" b="1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AVANZATO</a:t>
                      </a:r>
                      <a:r>
                        <a:rPr lang="it-IT" sz="130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: l’alunno porta a termine compiti in situazioni note e non note, mobilitando una varietà di risorse sia fornite dal docente sia reperite altrove, in modo autonomo e con continuità.</a:t>
                      </a:r>
                      <a:endParaRPr sz="2000" u="none" strike="noStrike" cap="none"/>
                    </a:p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it-IT" sz="1300" b="1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INTERMEDIO</a:t>
                      </a:r>
                      <a:r>
                        <a:rPr lang="it-IT" sz="130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: l’alunno porta a termine compiti in situazioni note in modo autonomo e continuo; risolve compiti in situazioni non note utilizzando le risorse fornite dal docente o reperite altrove, anche se in modo discontinuo e non del tutto autonomo.</a:t>
                      </a:r>
                      <a:endParaRPr sz="2000" u="none" strike="noStrike" cap="none"/>
                    </a:p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it-IT" sz="1300" b="1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BASE</a:t>
                      </a:r>
                      <a:r>
                        <a:rPr lang="it-IT" sz="130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: l’alunno porta a termine compiti solo in situazioni note e utilizzando le risorse fornite dal docente, sia in modo autonomo ma discontinuo, sia in modo non autonomo, ma con continuità.</a:t>
                      </a:r>
                      <a:endParaRPr sz="13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it-IT" sz="1300" b="1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IN VIA DI PRIMA ACQUISIZIONE</a:t>
                      </a:r>
                      <a:r>
                        <a:rPr lang="it-IT" sz="130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: l’alunno porta a termine compiti solo in situazioni note e unicamente con il supporto del docente e di risorse fornite appositamente</a:t>
                      </a:r>
                      <a:endParaRPr sz="13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endParaRPr sz="1300" u="none" strike="noStrike" cap="none"/>
                    </a:p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endParaRPr sz="1300" b="1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5" marR="48875" marT="52175" marB="327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8" name="Google Shape;548;gb8afe9c52e_0_620"/>
          <p:cNvSpPr txBox="1"/>
          <p:nvPr/>
        </p:nvSpPr>
        <p:spPr>
          <a:xfrm>
            <a:off x="1713300" y="384150"/>
            <a:ext cx="101193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53325" rIns="106650" bIns="53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Scuola Primaria Classe </a:t>
            </a:r>
            <a:r>
              <a:rPr lang="it-IT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1/2</a:t>
            </a:r>
            <a:r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DISCIPLINA DI RIFERIMENTO:</a:t>
            </a:r>
            <a:r>
              <a:rPr lang="it-IT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TECNOLOGIA    </a:t>
            </a:r>
            <a:r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DISCIPLINE CONCORRENTI: TUTTE 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gb8afe9c52e_0_620"/>
          <p:cNvSpPr/>
          <p:nvPr/>
        </p:nvSpPr>
        <p:spPr>
          <a:xfrm>
            <a:off x="4168310" y="384149"/>
            <a:ext cx="990600" cy="306300"/>
          </a:xfrm>
          <a:prstGeom prst="rightArrow">
            <a:avLst>
              <a:gd name="adj1" fmla="val 50000"/>
              <a:gd name="adj2" fmla="val 50234"/>
            </a:avLst>
          </a:prstGeom>
          <a:solidFill>
            <a:srgbClr val="00B8FF"/>
          </a:solidFill>
          <a:ln w="9525" cap="sq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650" tIns="53325" rIns="106650" bIns="53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endParaRPr sz="15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b8afe9c52e_0_778"/>
          <p:cNvSpPr txBox="1"/>
          <p:nvPr/>
        </p:nvSpPr>
        <p:spPr>
          <a:xfrm>
            <a:off x="1761900" y="0"/>
            <a:ext cx="9358200" cy="3447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106650" tIns="53325" rIns="106650" bIns="53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COMPETENZA CHIAVE EUROPEA:  COMPETENZA MATEMATICA E COMPETENZE DI BASE IN SCIENZA E TECNOLOGIA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6" name="Google Shape;556;gb8afe9c52e_0_778"/>
          <p:cNvGrpSpPr/>
          <p:nvPr/>
        </p:nvGrpSpPr>
        <p:grpSpPr>
          <a:xfrm>
            <a:off x="831151" y="911262"/>
            <a:ext cx="11196440" cy="478369"/>
            <a:chOff x="165" y="1179"/>
            <a:chExt cx="7323" cy="156"/>
          </a:xfrm>
        </p:grpSpPr>
        <p:pic>
          <p:nvPicPr>
            <p:cNvPr id="557" name="Google Shape;557;gb8afe9c52e_0_77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5" y="1179"/>
              <a:ext cx="7323" cy="1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8" name="Google Shape;558;gb8afe9c52e_0_778"/>
            <p:cNvSpPr txBox="1"/>
            <p:nvPr/>
          </p:nvSpPr>
          <p:spPr>
            <a:xfrm>
              <a:off x="173" y="1192"/>
              <a:ext cx="7200" cy="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50" tIns="53325" rIns="106650" bIns="533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Times New Roman"/>
                <a:buNone/>
              </a:pPr>
              <a:r>
                <a:rPr lang="it-IT" sz="15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RUBRICA VALUTATIVA – Competenza chiave: competenza matematica e competenze di base in scienza e tecnologia 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9" name="Google Shape;559;gb8afe9c52e_0_778"/>
          <p:cNvSpPr txBox="1"/>
          <p:nvPr/>
        </p:nvSpPr>
        <p:spPr>
          <a:xfrm>
            <a:off x="3034903" y="4133850"/>
            <a:ext cx="21240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53325" rIns="106650" bIns="53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endParaRPr sz="15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aphicFrame>
        <p:nvGraphicFramePr>
          <p:cNvPr id="560" name="Google Shape;560;gb8afe9c52e_0_778"/>
          <p:cNvGraphicFramePr/>
          <p:nvPr/>
        </p:nvGraphicFramePr>
        <p:xfrm>
          <a:off x="831151" y="15307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{411337C9-4E11-4077-9E85-B8B29E73FB3D}</a:tableStyleId>
              </a:tblPr>
              <a:tblGrid>
                <a:gridCol w="119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3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5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5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300" b="1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NUCLEI TEMATICI</a:t>
                      </a:r>
                      <a:endParaRPr sz="2000" u="none" strike="noStrike" cap="none"/>
                    </a:p>
                  </a:txBody>
                  <a:tcPr marL="48875" marR="48875" marT="56500" marB="327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300" b="1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CRITERI</a:t>
                      </a:r>
                      <a:endParaRPr sz="2000" u="none" strike="noStrike" cap="none"/>
                    </a:p>
                  </a:txBody>
                  <a:tcPr marL="48875" marR="48875" marT="56500" marB="327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300" b="1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EVIDENZE</a:t>
                      </a:r>
                      <a:endParaRPr sz="2000" u="none" strike="noStrike" cap="none"/>
                    </a:p>
                  </a:txBody>
                  <a:tcPr marL="48875" marR="48875" marT="56500" marB="327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300" b="1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OBIETTIVI OGGETTO DI VALUTAZIONE</a:t>
                      </a:r>
                      <a:endParaRPr sz="2000" u="none" strike="noStrike" cap="none"/>
                    </a:p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300" b="1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DEL PERIODO DIDATTICO</a:t>
                      </a:r>
                      <a:endParaRPr sz="2000" u="none" strike="noStrike" cap="none"/>
                    </a:p>
                  </a:txBody>
                  <a:tcPr marL="48875" marR="48875" marT="56500" marB="327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Garamond"/>
                        <a:buNone/>
                      </a:pPr>
                      <a:r>
                        <a:rPr lang="it-IT" sz="1300" b="1" i="0" u="none" strike="noStrike" cap="none">
                          <a:solidFill>
                            <a:srgbClr val="00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LIVELLO RAGGIUNTO*</a:t>
                      </a:r>
                      <a:endParaRPr sz="2000" u="none" strike="noStrike" cap="none"/>
                    </a:p>
                  </a:txBody>
                  <a:tcPr marL="48875" marR="48875" marT="56500" marB="327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6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INTERVENIRE E TRASFORMARE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Capacità di individuare problematiche scientifiche e di processi tecnologici</a:t>
                      </a:r>
                      <a:endParaRPr sz="15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endParaRPr sz="15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i="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Conosce i principali processi tecnologici e le forme di energia coinvolte</a:t>
                      </a:r>
                      <a:endParaRPr sz="1500" i="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Conoscere alcuni processi di trasformazione di risorse e di consumo di energia e del relativo impatto ambientale.</a:t>
                      </a:r>
                      <a:endParaRPr sz="15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endParaRPr sz="15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endParaRPr sz="15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Garamond"/>
                        <a:buNone/>
                      </a:pPr>
                      <a:endParaRPr sz="13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68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it-IT" sz="14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PREVEDERE E IMMAGINARE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Capacità di formulare ipotesi preventive e/o risolutive</a:t>
                      </a:r>
                      <a:endParaRPr sz="15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 ipotesi sulle  possibili conseguenze di una decisione o di una scelta di tipo tecnologico, riconoscendone opportunità e rischi.</a:t>
                      </a:r>
                      <a:endParaRPr sz="15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Utilizzare strumenti digitali e non per sviluppare competenze logiche e capacità di problem solving.</a:t>
                      </a:r>
                      <a:endParaRPr sz="15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Garamond"/>
                        <a:buNone/>
                      </a:pPr>
                      <a:endParaRPr sz="1300" b="0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5" marR="48875" marT="52175" marB="327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54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8675">
                <a:tc gridSpan="5">
                  <a:txBody>
                    <a:bodyPr/>
                    <a:lstStyle/>
                    <a:p>
                      <a:pPr marL="317500" marR="0" lvl="0" indent="-31750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it-IT" sz="1800" b="1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*LIVELLI DI APPRENDIMENTO</a:t>
                      </a:r>
                      <a:endParaRPr sz="2000" u="none" strike="noStrike" cap="none"/>
                    </a:p>
                    <a:p>
                      <a:pPr marL="317500" marR="0" lvl="0" indent="-31750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imes New Roman"/>
                        <a:buNone/>
                      </a:pPr>
                      <a:endParaRPr sz="1800" b="1" u="none" strike="noStrike" cap="none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it-IT" sz="1300" b="1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AVANZATO</a:t>
                      </a:r>
                      <a:r>
                        <a:rPr lang="it-IT" sz="130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: l’alunno porta a termine compiti in situazioni note e non note, mobilitando una varietà di risorse sia fornite dal docente sia reperite altrove, in modo autonomo e con continuità.</a:t>
                      </a:r>
                      <a:endParaRPr sz="2000" u="none" strike="noStrike" cap="none"/>
                    </a:p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it-IT" sz="1300" b="1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INTERMEDIO</a:t>
                      </a:r>
                      <a:r>
                        <a:rPr lang="it-IT" sz="130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: l’alunno porta a termine compiti in situazioni note in modo autonomo e continuo; risolve compiti in situazioni non note utilizzando le risorse fornite dal docente o reperite altrove, anche se in modo discontinuo e non del tutto autonomo.</a:t>
                      </a:r>
                      <a:endParaRPr sz="2000" u="none" strike="noStrike" cap="none"/>
                    </a:p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it-IT" sz="1300" b="1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BASE</a:t>
                      </a:r>
                      <a:r>
                        <a:rPr lang="it-IT" sz="130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: l’alunno porta a termine compiti solo in situazioni note e utilizzando le risorse fornite dal docente, sia in modo autonomo ma discontinuo, sia in modo non autonomo, ma con continuità.</a:t>
                      </a:r>
                      <a:endParaRPr sz="13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r>
                        <a:rPr lang="it-IT" sz="1300" b="1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IN VIA DI PRIMA ACQUISIZIONE</a:t>
                      </a:r>
                      <a:r>
                        <a:rPr lang="it-IT" sz="130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: l’alunno porta a termine compiti solo in situazioni note e unicamente con il supporto del docente e di risorse fornite appositamente</a:t>
                      </a:r>
                      <a:endParaRPr sz="13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endParaRPr sz="1300" u="none" strike="noStrike" cap="none"/>
                    </a:p>
                    <a:p>
                      <a:pPr marL="317500" marR="0" lvl="0" indent="-31750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imes New Roman"/>
                        <a:buNone/>
                      </a:pPr>
                      <a:endParaRPr sz="1300" b="1" i="0" u="none" strike="noStrike" cap="none">
                        <a:solidFill>
                          <a:srgbClr val="000000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48875" marR="48875" marT="52175" marB="327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2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61" name="Google Shape;561;gb8afe9c52e_0_778"/>
          <p:cNvSpPr txBox="1"/>
          <p:nvPr/>
        </p:nvSpPr>
        <p:spPr>
          <a:xfrm>
            <a:off x="831150" y="384175"/>
            <a:ext cx="104382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650" tIns="53325" rIns="106650" bIns="53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r>
              <a:rPr lang="it-IT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Scuola Primaria Classe </a:t>
            </a:r>
            <a:r>
              <a:rPr lang="it-IT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3/4/5</a:t>
            </a:r>
            <a:r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DISCIPLINA DI RIFERIMENTO:</a:t>
            </a:r>
            <a:r>
              <a:rPr lang="it-IT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TECNOLOGIA    </a:t>
            </a:r>
            <a:r>
              <a:rPr lang="it-IT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DISCIPLINE CONCORRENTI: TUTTE 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gb8afe9c52e_0_778"/>
          <p:cNvSpPr/>
          <p:nvPr/>
        </p:nvSpPr>
        <p:spPr>
          <a:xfrm>
            <a:off x="3393160" y="384174"/>
            <a:ext cx="990600" cy="306300"/>
          </a:xfrm>
          <a:prstGeom prst="rightArrow">
            <a:avLst>
              <a:gd name="adj1" fmla="val 50000"/>
              <a:gd name="adj2" fmla="val 50234"/>
            </a:avLst>
          </a:prstGeom>
          <a:solidFill>
            <a:srgbClr val="00B8FF"/>
          </a:solidFill>
          <a:ln w="9525" cap="sq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6650" tIns="53325" rIns="106650" bIns="53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endParaRPr sz="15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"/>
          <p:cNvSpPr txBox="1"/>
          <p:nvPr/>
        </p:nvSpPr>
        <p:spPr>
          <a:xfrm>
            <a:off x="5" y="10"/>
            <a:ext cx="12801596" cy="32927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CHIAVE EUROPEA:   </a:t>
            </a: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COMPETENZA MATEMATICA E </a:t>
            </a: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IN SCIENZE, TECNOLOGIE E INGEGNERIA</a:t>
            </a: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IN SCIENZE, TECNOLOGIE E INGEGNERIA</a:t>
            </a: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424136" y="408113"/>
            <a:ext cx="2822714" cy="513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Scuola</a:t>
            </a:r>
            <a:r>
              <a:rPr lang="it-IT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dell’Infanzia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2872411" y="624136"/>
            <a:ext cx="504056" cy="201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 txBox="1"/>
          <p:nvPr/>
        </p:nvSpPr>
        <p:spPr>
          <a:xfrm>
            <a:off x="4240562" y="480128"/>
            <a:ext cx="5357395" cy="3754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Campo di esperienza: </a:t>
            </a:r>
            <a:r>
              <a:rPr lang="it-IT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CONOSCENZA DEL MONDO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 txBox="1"/>
          <p:nvPr/>
        </p:nvSpPr>
        <p:spPr>
          <a:xfrm>
            <a:off x="784178" y="912170"/>
            <a:ext cx="1944216" cy="436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Scuola Primaria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4"/>
          <p:cNvSpPr/>
          <p:nvPr/>
        </p:nvSpPr>
        <p:spPr>
          <a:xfrm>
            <a:off x="2872411" y="1056184"/>
            <a:ext cx="504056" cy="2016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4"/>
          <p:cNvSpPr txBox="1"/>
          <p:nvPr/>
        </p:nvSpPr>
        <p:spPr>
          <a:xfrm>
            <a:off x="4240566" y="912180"/>
            <a:ext cx="5328592" cy="37544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Discipline di riferimento: </a:t>
            </a:r>
            <a:r>
              <a:rPr lang="it-IT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SCIENZE, TECNOLOGIA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4"/>
          <p:cNvSpPr txBox="1"/>
          <p:nvPr/>
        </p:nvSpPr>
        <p:spPr>
          <a:xfrm>
            <a:off x="280122" y="1344217"/>
            <a:ext cx="2973219" cy="436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Scuola Sec. di I grado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4"/>
          <p:cNvSpPr/>
          <p:nvPr/>
        </p:nvSpPr>
        <p:spPr>
          <a:xfrm>
            <a:off x="2872411" y="1488232"/>
            <a:ext cx="504056" cy="2016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4"/>
          <p:cNvSpPr txBox="1"/>
          <p:nvPr/>
        </p:nvSpPr>
        <p:spPr>
          <a:xfrm>
            <a:off x="4240566" y="1344227"/>
            <a:ext cx="5328592" cy="375443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Discipline di riferimento: </a:t>
            </a:r>
            <a:r>
              <a:rPr lang="it-IT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SCIENZE, TECNOLOGIA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"/>
          <p:cNvSpPr txBox="1"/>
          <p:nvPr/>
        </p:nvSpPr>
        <p:spPr>
          <a:xfrm>
            <a:off x="0" y="1848275"/>
            <a:ext cx="12801600" cy="390832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it-IT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TRAGUARDI PER LO SVILUPPO DELLE COMPETENZE</a:t>
            </a:r>
            <a:endParaRPr sz="17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"/>
          <p:cNvSpPr txBox="1"/>
          <p:nvPr/>
        </p:nvSpPr>
        <p:spPr>
          <a:xfrm>
            <a:off x="0" y="2208312"/>
            <a:ext cx="4168552" cy="32927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TRAGUARDI AL TERMINE DELLA SC. DELL’INFANZIA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"/>
          <p:cNvSpPr txBox="1"/>
          <p:nvPr/>
        </p:nvSpPr>
        <p:spPr>
          <a:xfrm>
            <a:off x="4240562" y="2208314"/>
            <a:ext cx="3830826" cy="3292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TRAGUARDI AL TERMINE DELLA SC. PRIMARIA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"/>
          <p:cNvSpPr txBox="1"/>
          <p:nvPr/>
        </p:nvSpPr>
        <p:spPr>
          <a:xfrm>
            <a:off x="8128991" y="2208314"/>
            <a:ext cx="4672610" cy="3292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TRAGUARDI AL TERMINE DELLA SC. SEC DI    I  GRADO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"/>
          <p:cNvSpPr txBox="1"/>
          <p:nvPr/>
        </p:nvSpPr>
        <p:spPr>
          <a:xfrm>
            <a:off x="856183" y="5808722"/>
            <a:ext cx="3326770" cy="513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4"/>
          <p:cNvSpPr/>
          <p:nvPr/>
        </p:nvSpPr>
        <p:spPr>
          <a:xfrm>
            <a:off x="9615510" y="1085824"/>
            <a:ext cx="144016" cy="576064"/>
          </a:xfrm>
          <a:prstGeom prst="rightBrace">
            <a:avLst>
              <a:gd name="adj1" fmla="val 8333"/>
              <a:gd name="adj2" fmla="val 50000"/>
            </a:avLst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4"/>
          <p:cNvSpPr txBox="1"/>
          <p:nvPr/>
        </p:nvSpPr>
        <p:spPr>
          <a:xfrm>
            <a:off x="9857184" y="840160"/>
            <a:ext cx="2944416" cy="1077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Discipline concorrenti: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Italiano, Storia, Geografia, Informatica, Matematica,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Ed. Fisica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4"/>
          <p:cNvSpPr/>
          <p:nvPr/>
        </p:nvSpPr>
        <p:spPr>
          <a:xfrm>
            <a:off x="8352259" y="114230"/>
            <a:ext cx="186000" cy="10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150" tIns="61075" rIns="122150" bIns="61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4"/>
          <p:cNvSpPr/>
          <p:nvPr/>
        </p:nvSpPr>
        <p:spPr>
          <a:xfrm>
            <a:off x="8128991" y="2586023"/>
            <a:ext cx="4672610" cy="6915695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114533" marR="0" lvl="0" indent="-11453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-IT" sz="9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L’alunno sviluppa semplici schematizzazioni e modellizzazioni di fatti e fenomeni ricorrendo, quando è il caso, a misure appropriate e  a semplici formalizzazioni.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Riconosce nel proprio organismo strutture e funzionamenti a livelli macroscopici e microscopici, è consapevole delle sue potenzialità e dei suoi limiti 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 una visione della complessità del sistema dei viventi e della loro evoluzione nel tempo ; riconosce nella loro diversità i bisogni fondamentali di animali e piante  e i modi di soddisfarli negli specifici contesti ambientali.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Riconosce,  nell’ambiente che lo circonda, i principali sistemi tecnologici e le loro molteplici relazioni con l’ambiente stesso.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Conosce i principali processi di trasformazione di risorse o di produzione di beni e individua le diverse forme di energia coinvolte.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Conosce e utilizza oggetti, strumenti e  semplici macchine di uso comune ed è in grado di descriverne la funzione principale  ed il funzionamento in relazione alla forma, alla struttura e ai materiali.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Conosce le proprietà e le caratteristiche dei diversi mezzi di comunicazione ed è in grado di farne un uso efficace e responsabile rispetto alle proprie necessità di studio e socializzazione.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533" marR="0" lvl="0" indent="-11453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-IT" sz="9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L’alunno esplora e sperimenta, in laboratorio e all’aperto, lo svolgersi dei più comuni fenomeni, ne immagina e ne verifica le cause; ricerca soluzioni ai problemi, utilizzando le conoscenze acquisite 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in grado di ipotizzare le possibili conseguenze di una decisione o di una scelta di tipo tecnologico, riconoscendo in ogni innovazione opportunità e rischi.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Utilizza adeguate risorse materiali, informative e organizzative per la progettazione di semplici prodotti, anche di tipo digitale.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Ricava dalla lettura e dall’analisi di testi  o tabelle informazioni, in modo da esprimere valutazioni rispetto a criteri di tipo diverso.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533" marR="0" lvl="0" indent="-11453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-IT" sz="9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L’alunno è  consapevole del ruolo della comunità umana sulla Terra , del carattere finito delle risorse , nonché dell’ineguaglianza dell’accesso ad esse e adotta modi di vita ecologicamente responsabili.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Collega lo sviluppo delle scienze allo sviluppo dell’uomo.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 curiosità e interesse verso i principali problemi legati all’uso della scienza nel campo dello sviluppo scientifico e tecnologico.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Utilizza adeguate risorse materiali, informative e organizzative per la realizzazione di semplici prodotti, anche di tipo digitale.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 utilizzare procedure e istruzioni tecniche per eseguire compiti operativi  anche complessi, collaborando e cooperando con i compagni.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Progetta e realizza rappresentazioni grafiche, relative alla struttura e al funzionamento di sistemi materiali o immateriali, utilizzando elementi del disegno tecnico o linguaggi multimediali. 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-IT" sz="9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4/5</a:t>
            </a:r>
            <a:endParaRPr sz="9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   Promuove il rispetto verso gli altri, l’ambiente e la natura e sa riconoscere gli effetti del degrado e dell’incuria e sviluppa modalità consapevoli di buone pratiche per un benessere personale e collettivo. 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  Sa riconoscere le fonti energetiche e promuove un atteggiamento critico e razionale nel loro utilizzo e sa classificare i rifiuti sviluppandone l’attività di riciclaggio.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-IT" sz="9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6</a:t>
            </a:r>
            <a:endParaRPr sz="9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I.Prende piena consapevolezza dell’identità digitale come valore individuale e collettivo da preservare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4"/>
          <p:cNvSpPr txBox="1"/>
          <p:nvPr/>
        </p:nvSpPr>
        <p:spPr>
          <a:xfrm>
            <a:off x="0" y="2568352"/>
            <a:ext cx="4168552" cy="6915695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-IT" sz="9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bambino osserva il proprio corpo, i fenomeni naturali, gli organismi viventi e i loro ambienti, accorgendosi dei loro cambiamenti.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-IT" sz="9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dimostra curioso, esplorativo, pone domande, discute, confronta ipotesi, spiegazioni, soluzioni e azioni.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Conosce i giorni della settimana, sa orientarsi nel tempo della vita quotidiana e sa cogliere le trasformazioni naturali.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-IT" sz="9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Compie semplici esperimenti per osservare le trasformazioni degli elementi naturali.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Esplora e scopre possibili funzioni ed usi di semplici strumenti tecnologici.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-IT" sz="9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4/5</a:t>
            </a:r>
            <a:endParaRPr sz="9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    Matura atteggiamenti di rispetto e di cura verso se stesso e gli altri.</a:t>
            </a:r>
            <a:endParaRPr sz="9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   Conosce e rispetta l’ambiente circostante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9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6</a:t>
            </a:r>
            <a:endParaRPr sz="9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   Matura</a:t>
            </a:r>
            <a:r>
              <a:rPr lang="it-IT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norme di comportamento per la sicurezza nei vari ambienti di vita.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4"/>
          <p:cNvSpPr txBox="1"/>
          <p:nvPr/>
        </p:nvSpPr>
        <p:spPr>
          <a:xfrm>
            <a:off x="4182950" y="2568350"/>
            <a:ext cx="3786300" cy="19032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-IT" sz="9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L’alunno </a:t>
            </a: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sviluppa atteggiamenti di curiosità e modi di guardare il mondo che lo stimolano a cercare spiegazioni di quello che vede succedere;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Esplora i fenomeni con un approccio scientifico: con l’aiuto dell’insegnante, dei compagni, in modo autonomo, osserva e descrive lo svolgersi dei fatti, formula domande, ma anche sulla base di ipotesi personali, propone e realizza semplici esperimenti.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Riconosce le principali caratteristiche e i modi di vivere di organismi animali e vegetali.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 consapevolezza della struttura e dello sviluppo del proprio corpo, nei suoi diversi organi e apparati, ne riconosce e descrive il funzionamento, utilizzando modelli intuitivi ed ha cura della sua salute.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Conosce e utilizza oggetti di uso quotidiano ed è in grado di descriverne la funzione principale e la struttura e di spiegarne il funzionamento.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Riconosce e identifica nell’ambiente che lo circonda elementi e fenomeni di tipo artificiale.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-IT" sz="9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L’alunno esplora i fenomeni con un approccio scientifico: con l’aiuto dell’insegnante, dei compagni, in modo autonomo, osserva e descrive lo svolgersi dei fatti, formula domande, ma anche sulla base di ipotesi personali, propone e realizza semplici esperimenti.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 nei fenomeni somiglianze e differenze, fa misurazioni, registra dati significativi, identifica relazioni spazio-temporali.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 aspetti quantitativi e qualitativi nei fenomeni, produce rappresentazioni grafiche e schemi di livello adeguato, elabora semplici modelli.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Espone in forma chiara ciò che ha sperimentato, utilizzando un linguaggio appropriato;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Trova le varie fonti (libri, internet, discorsi degli adulti, ecc.) informazioni e spiegazioni sui problemi che lo interessano.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Inizia a riconoscere in modo critico le caratteristiche, le funzioni e i limiti della tecnologia attuale.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-IT" sz="9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3</a:t>
            </a:r>
            <a:endParaRPr sz="9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L’alunno individua aspetti quantitativi e qualitativi nei fenomeni, produce rappresentazioni grafiche e schemi di livello adeguato, elabora semplici modelli.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 atteggiamenti di cura verso l’ambiente scolastico che condivide con gli altri; rispetta e apprezza il valore dell’ambiente sociale e naturale.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Trova le varie fonti (libri, internet, discorsi degli adulti, ecc.) informazioni e spiegazioni sui problemi che lo interessano.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 semplici modelli o rappresentazioni grafiche del proprio operato utilizzando elementi del disegno tecnico o strumenti multimediali.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orienta tra i diversi mezzi di comunicazione ed è in grado di farne un uso adeguato a seconda delle diverse situazioni.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AutoNum type="romanUcPeriod"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a conoscenza di alcuni processi di trasformazione di risorse e di consumo di energia, e del relativo impatto ambientale.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-IT" sz="9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4/5</a:t>
            </a:r>
            <a:endParaRPr sz="9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 Sviluppa modalità consapevoli di buone pratiche per un benessere personale e collettivo attivando comportamenti di prevenzione adeguati ai fini della salvaguardia ambientale e della tutela della salute.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"/>
          <p:cNvSpPr txBox="1"/>
          <p:nvPr/>
        </p:nvSpPr>
        <p:spPr>
          <a:xfrm>
            <a:off x="856183" y="5808722"/>
            <a:ext cx="3326700" cy="5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8561075" y="72800"/>
            <a:ext cx="4266300" cy="9376200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II.E’ consapevole dei rischi della rete e di come riuscire ad individuarli.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532" marR="0" lvl="0" indent="-11453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 txBox="1"/>
          <p:nvPr/>
        </p:nvSpPr>
        <p:spPr>
          <a:xfrm>
            <a:off x="76200" y="72800"/>
            <a:ext cx="4168500" cy="942540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0" indent="-123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/>
          <p:cNvSpPr txBox="1"/>
          <p:nvPr/>
        </p:nvSpPr>
        <p:spPr>
          <a:xfrm>
            <a:off x="4332850" y="23450"/>
            <a:ext cx="4168500" cy="94254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63975" rIns="127950" bIns="639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9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specifica 6</a:t>
            </a:r>
            <a:endParaRPr sz="9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 Sa distinguere l’identità digitale da una identità reale.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-IT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II.Utilizza il web consapevole dei rischi e pericoli nella ricerca e nell’impiego delle fonti 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" name="Google Shape;192;p6"/>
          <p:cNvGraphicFramePr/>
          <p:nvPr/>
        </p:nvGraphicFramePr>
        <p:xfrm>
          <a:off x="568153" y="-75122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{B743EA86-CAA9-4282-92F8-4656E09BAAE3}</a:tableStyleId>
              </a:tblPr>
              <a:tblGrid>
                <a:gridCol w="135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345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/>
                        <a:t>SCUOLA DELL’INFANZIA</a:t>
                      </a:r>
                      <a:endParaRPr sz="1400" b="1" u="none" strike="noStrike" cap="none"/>
                    </a:p>
                  </a:txBody>
                  <a:tcPr marL="91450" marR="914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PRIMO TRIENNIO SCUOLA  PRIM.</a:t>
                      </a:r>
                      <a:endParaRPr sz="1400" u="none" strike="noStrike" cap="none"/>
                    </a:p>
                  </a:txBody>
                  <a:tcPr marL="91450" marR="91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BIENNIO FIN. SCUOLA  PRIMARIA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</a:txBody>
                  <a:tcPr marL="91450" marR="91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SCUOLA SECOND. DI   I   GRADO</a:t>
                      </a:r>
                      <a:endParaRPr sz="1400" u="none" strike="noStrike" cap="none"/>
                    </a:p>
                  </a:txBody>
                  <a:tcPr marL="91450" marR="9145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/>
                        <a:t>1) Operare </a:t>
                      </a:r>
                      <a:endParaRPr sz="1400" u="none" strike="noStrike" cap="none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/>
                        <a:t>con le </a:t>
                      </a:r>
                      <a:endParaRPr sz="1400" u="none" strike="noStrike" cap="none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/>
                        <a:t>quantità</a:t>
                      </a:r>
                      <a:endParaRPr sz="14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1.A  Raggruppare in base ad un criterio dato.</a:t>
                      </a:r>
                      <a:endParaRPr sz="1400" u="none" strike="noStrike" cap="none"/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1.B  Riconoscere alcune proprietà di oggetti attraverso i cinque sensi. </a:t>
                      </a:r>
                      <a:endParaRPr sz="1400" u="none" strike="noStrike" cap="none"/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1.C Compiere associazioni e classificazioni.</a:t>
                      </a:r>
                      <a:endParaRPr sz="1400" u="none" strike="noStrike" cap="none"/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1.D  Sviluppare le capacità di ordinare, confrontare e misurare quantità.</a:t>
                      </a:r>
                      <a:endParaRPr sz="1400" u="none" strike="noStrike" cap="none"/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1.E  Registrare quantità attraverso simboli usando gli strumenti a disposizione.</a:t>
                      </a:r>
                      <a:endParaRPr sz="1400" u="none" strike="noStrike" cap="none"/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1.F Conoscere i simboli numerici e rappresentare la quantità.</a:t>
                      </a:r>
                      <a:endParaRPr sz="1400" u="none" strike="noStrike" cap="none"/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1.G Cogliere il significato e la funzione dei numeri.</a:t>
                      </a:r>
                      <a:endParaRPr sz="1400" u="none" strike="noStrike" cap="none"/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1.H Riconoscere la funzione dei numeri nei giochi.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NUMERI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1.A Contare per due, per tre, per quattro e per cinque, in senso progressivo e regressivo.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1.B Numerare in senso progressivo e regressivo, secondo una regola e, viceversa, scoprire la regola di una numerazione data.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1.C Leggere e scrivere, comporre e scomporre i numeri naturali entro le migliaia.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1.D Effettuare raggruppamenti di 1°, 2° e 3° ordine, in base dieci e registrarli in tabelle, sull’abaco e con i BAM.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1.E  Stabilire relazioni d’ordine.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1.F Individuare e approssimare un numero naturale e il risultato di un’operazione.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1.G Conoscere e utilizzare varie strategie di calcolo mentale.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1.HComprendere i contesti di utilizzo delle quattro operazioni.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1.I Applicare le proprietà delle quattro operazioni nel calcolo mentale e scritto.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1.J Conoscere i termini delle quattro operazioni.</a:t>
                      </a:r>
                      <a:endParaRPr sz="1400" u="none" strike="noStrike" cap="none"/>
                    </a:p>
                    <a:p>
                      <a:pPr marL="182563" marR="0" lvl="0" indent="-18256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1.K Eseguire addizioni e sottrazioni in colonna con metodi,  strumenti e tecniche diversi ( BAM, linea dei numeri, abaco, scomposizioni…).</a:t>
                      </a:r>
                      <a:endParaRPr sz="1400" u="none" strike="noStrike" cap="none"/>
                    </a:p>
                    <a:p>
                      <a:pPr marL="182563" marR="0" lvl="0" indent="-18256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1.L Eseguire addizioni e sottrazioni in riga e in colonna con e  senza cambi.</a:t>
                      </a:r>
                      <a:endParaRPr sz="1400" u="none" strike="noStrike" cap="none"/>
                    </a:p>
                    <a:p>
                      <a:pPr marL="182563" marR="0" lvl="0" indent="-18256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1.M Verificare l’esattezza del calcolo, in un’ addizione o in una sottrazione, utilizzando l’operazione inversa.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1.N Eseguire moltiplicazioni con due cifre al  moltiplicatore.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1.O Eseguire divisioni con una cifra al divisore.</a:t>
                      </a:r>
                      <a:endParaRPr sz="1400" u="none" strike="noStrike" cap="none"/>
                    </a:p>
                    <a:p>
                      <a:pPr marL="182563" marR="0" lvl="0" indent="-18256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1.P Individuare ed eseguire la divisione come operazione Inversa della moltiplicazione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1.Q Riconoscere le proprietà dello zero e dell’uno, in qualità di elemento neutro e/o assorbente nelle quattro operazioni.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1.R  Moltiplicare e dividere per 10 , 100 e 1000.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1.S Rappresenta in diversi modi ( abaco, BAM, retta numerica) i numeri naturali entro le migliaia.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NUMERI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1.A Conoscere, leggere, scrivere, in cifre e in lettere, e rappresentare sull’abaco, in tabella e sulla retta, i numeri naturali consolidando la consapevolezza del valore posizionale delle cifre.</a:t>
                      </a:r>
                      <a:endParaRPr sz="1400" u="none" strike="noStrike" cap="none"/>
                    </a:p>
                    <a:p>
                      <a:pPr marL="180975" marR="0" lvl="0" indent="-180975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1.B Stabilire relazioni d’ordine tra i numeri naturali conosciuti.</a:t>
                      </a:r>
                      <a:endParaRPr sz="1400" u="none" strike="noStrike" cap="none"/>
                    </a:p>
                    <a:p>
                      <a:pPr marL="180975" marR="0" lvl="0" indent="-180975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1.C Eseguire le quattro operazioni aritmetiche (numeri interi e decimali) padroneggiando gli algoritmi di calcolo e sa usare appropriatamente le proprietà delle quattro operazioni aritmetiche per velocizzare e semplificare il calcolo.</a:t>
                      </a:r>
                      <a:endParaRPr sz="1400" u="none" strike="noStrike" cap="none"/>
                    </a:p>
                    <a:p>
                      <a:pPr marL="180975" marR="0" lvl="0" indent="-180975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1.D Intuire il concetto di potenza, calcolare semplici potenze e operare con le potenze del dieci.</a:t>
                      </a:r>
                      <a:endParaRPr sz="1400" u="none" strike="noStrike" cap="none"/>
                    </a:p>
                    <a:p>
                      <a:pPr marL="180975" marR="0" lvl="0" indent="-180975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1.E Rispettare l’ordine di esecuzione di una serie di operazioni in successione (espressioni).</a:t>
                      </a:r>
                      <a:endParaRPr sz="1400" u="none" strike="noStrike" cap="none"/>
                    </a:p>
                    <a:p>
                      <a:pPr marL="180975" marR="0" lvl="0" indent="-180975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1.F Riconoscere e costruire relazioni tra numeri (multipli, divisori, numeri primi…).</a:t>
                      </a:r>
                      <a:endParaRPr sz="1400" u="none" strike="noStrike" cap="none"/>
                    </a:p>
                    <a:p>
                      <a:pPr marL="180975" marR="0" lvl="0" indent="-180975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1.G Leggere, scrivere e operare con le frazioni.</a:t>
                      </a:r>
                      <a:endParaRPr sz="1400" u="none" strike="noStrike" cap="none"/>
                    </a:p>
                    <a:p>
                      <a:pPr marL="180975" marR="0" lvl="0" indent="-180975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1.H Classificare, confrontare e ordinare le frazioni più semplici, utilizzando in modo opportuno la linea dei numeri.</a:t>
                      </a:r>
                      <a:endParaRPr sz="1400" u="none" strike="noStrike" cap="none"/>
                    </a:p>
                    <a:p>
                      <a:pPr marL="180975" marR="0" lvl="0" indent="-180975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1.I Costruire frazioni equivalenti ad una frazione data, individuando classi di frazioni equivalenti.</a:t>
                      </a:r>
                      <a:endParaRPr sz="1400" u="none" strike="noStrike" cap="none"/>
                    </a:p>
                    <a:p>
                      <a:pPr marL="180975" marR="0" lvl="0" indent="-180975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1.J Calcolare la percentuale di un numero, per descrivere situazioni quotidiane, e trasformare frazioni in percentuali.</a:t>
                      </a:r>
                      <a:endParaRPr sz="1400" u="none" strike="noStrike" cap="none"/>
                    </a:p>
                    <a:p>
                      <a:pPr marL="180975" marR="0" lvl="0" indent="-180975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1.K Calcolare sconti e interessi in situazioni esperienziali.</a:t>
                      </a:r>
                      <a:endParaRPr sz="1400" u="none" strike="noStrike" cap="none"/>
                    </a:p>
                    <a:p>
                      <a:pPr marL="180975" marR="0" lvl="0" indent="-180975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1.L Leggere, scrivere, confrontare, ordinare e operare con i numeri relativi.</a:t>
                      </a:r>
                      <a:endParaRPr sz="1400" u="none" strike="noStrike" cap="none"/>
                    </a:p>
                    <a:p>
                      <a:pPr marL="180975" marR="0" lvl="0" indent="-180975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1.M Rappresentare numeri naturali, decimali e relativi sulla retta numerica.</a:t>
                      </a:r>
                      <a:endParaRPr sz="1400" u="none" strike="noStrike" cap="none"/>
                    </a:p>
                    <a:p>
                      <a:pPr marL="180975" marR="0" lvl="0" indent="-180975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1.N Utilizzare scale graduate in contesti significativi.</a:t>
                      </a:r>
                      <a:endParaRPr sz="1400" u="none" strike="noStrike" cap="none"/>
                    </a:p>
                    <a:p>
                      <a:pPr marL="180975" marR="0" lvl="0" indent="-180975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1.O Scoprire l’esistenza di sistemi di numerazione, non posizionale, in uso nel passato e conoscere e utilizzare la numerazione romana.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66700" marR="0" lvl="0" indent="-266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NUMERI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1.A  Conoscere, comprendere ed operare con gli insiemi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1.B  Eseguire  addizioni, sottrazioni, moltiplicazioni, divisioni, ordinamenti e confronti tra i numeri naturali e tra i numeri razionali positivi e tra numeri relativi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1.C  Dare stime approssimate per il risultato di un’operazione e controllare la plausibilità di un calcolo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1.D  Rappresentare i numeri naturali , i numeri razionali positivi e numeri relativi su una retta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1.E  Utilizzare il concetto di rapporto fra numeri o misure ed esprimerlo sia nella forma decimale sia mediante frazione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1.F  Individuare multipli e divisori di un numero naturale e multipli e divisori comuni a più numeri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1.G  Comprendere il significato e l’utilità del multiplo comune più piccolo e del divisore comune più grande, in matematica e in situazioni concrete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1.H In casi semplici scomporre numeri naturali in fattori primi e conoscere l’utilità di tale scomposizione per diversi fini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1.I   Utilizzare la notazione usuale per le potenze con esponente intero positivo, consapevoli del significato, e le proprietà delle potenze per semplificare calcoli e notazioni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1.J  Utilizzare la proprietà associativa e distributiva per raggruppare e semplificare, anche mentalmente, le operazioni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1.K  Risolvere problemi aritmetici a difficoltà graduata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1.L  Descrivere con un’espressione numerica la sequenza di operazioni che fornisce la soluzione di un problema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1.M Eseguire semplici operazioni di calcolo con i numeri naturali , con i numeri razionali positivi e con i numeri relativi, essendo consapevoli del significato delle parentesi e delle convenzioni sulla precedenza delle operazioni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1.N Esprimere misure utilizzando anche le potenze del 10 e le cifre significative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1.O Utilizzare frazioni equivalenti e numeri decimali per denotare uno stesso numero razionale in diversi modi, essendo consapevoli di vantaggi e svantaggi delle diverse rappresentazioni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1.P  Risolvere problemi aritmetici con le frazioni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1.Q  Risolvere problemi con l’applicazione del concetto di proporzione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1.R  Comprendere il significato di percentuale e saperla calcolare utilizzando strategie diverse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1.S  Interpretare una variazione percentuale di una quantità data come una moltiplicazione per un numero decimale 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1.T   Conoscere la radice quadrata come operatore inverso dell’elevamento al quadrato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1.U  Conoscere il significato di espressione letterale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1.V  Saper individuare proprietà e caratteristiche di monomi e polinomi e operare con essi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1.W Conoscere i concetti di identità ed equazione e le relative proprietà 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1.X  Saper applicare i principi di equivalenza e risolvere un’equazione di primo grado ad un’incognita</a:t>
                      </a:r>
                      <a:endParaRPr sz="800" b="1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3" name="Google Shape;193;p6"/>
          <p:cNvSpPr txBox="1"/>
          <p:nvPr/>
        </p:nvSpPr>
        <p:spPr>
          <a:xfrm>
            <a:off x="208113" y="3000400"/>
            <a:ext cx="280121" cy="433961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SPECIFICA</a:t>
            </a:r>
            <a:r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6"/>
          <p:cNvSpPr/>
          <p:nvPr/>
        </p:nvSpPr>
        <p:spPr>
          <a:xfrm>
            <a:off x="496148" y="4728603"/>
            <a:ext cx="360040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6"/>
          <p:cNvSpPr/>
          <p:nvPr/>
        </p:nvSpPr>
        <p:spPr>
          <a:xfrm>
            <a:off x="280119" y="984185"/>
            <a:ext cx="1800200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6"/>
          <p:cNvSpPr/>
          <p:nvPr/>
        </p:nvSpPr>
        <p:spPr>
          <a:xfrm>
            <a:off x="280122" y="1056184"/>
            <a:ext cx="72007" cy="1944216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"/>
          <p:cNvSpPr/>
          <p:nvPr/>
        </p:nvSpPr>
        <p:spPr>
          <a:xfrm>
            <a:off x="280120" y="7320880"/>
            <a:ext cx="45719" cy="792088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6"/>
          <p:cNvSpPr/>
          <p:nvPr/>
        </p:nvSpPr>
        <p:spPr>
          <a:xfrm rot="5400000">
            <a:off x="-767573" y="8302556"/>
            <a:ext cx="2141103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6"/>
          <p:cNvSpPr txBox="1"/>
          <p:nvPr/>
        </p:nvSpPr>
        <p:spPr>
          <a:xfrm>
            <a:off x="0" y="-100088"/>
            <a:ext cx="12801600" cy="375443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CHIAVE EUROPEA:  </a:t>
            </a: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COMPETENZA MATEMATICA E</a:t>
            </a: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IN SCIENZE, TECNOLOGIE E INGEGNERIA</a:t>
            </a: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COMPETENZA MATEMATICA</a:t>
            </a: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"/>
          <p:cNvSpPr/>
          <p:nvPr/>
        </p:nvSpPr>
        <p:spPr>
          <a:xfrm>
            <a:off x="8344500" y="53875"/>
            <a:ext cx="186000" cy="67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150" tIns="61075" rIns="122150" bIns="61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" name="Google Shape;205;p7"/>
          <p:cNvGraphicFramePr/>
          <p:nvPr/>
        </p:nvGraphicFramePr>
        <p:xfrm>
          <a:off x="568153" y="-75122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{B743EA86-CAA9-4282-92F8-4656E09BAAE3}</a:tableStyleId>
              </a:tblPr>
              <a:tblGrid>
                <a:gridCol w="135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345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/>
                        <a:t>SCUOLA DELL’INFANZIA</a:t>
                      </a:r>
                      <a:endParaRPr sz="1400" b="1" u="none" strike="noStrike" cap="none"/>
                    </a:p>
                  </a:txBody>
                  <a:tcPr marL="91450" marR="914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PRIMO TRIENNIO SCUOLA  PRIM.</a:t>
                      </a:r>
                      <a:endParaRPr sz="1400" u="none" strike="noStrike" cap="none"/>
                    </a:p>
                  </a:txBody>
                  <a:tcPr marL="91450" marR="91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BIENNIO FIN. SCUOLA  PRIMARIA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</a:txBody>
                  <a:tcPr marL="91450" marR="91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SCUOLA SECOND. DI   I   GRADO</a:t>
                      </a:r>
                      <a:endParaRPr sz="1400" u="none" strike="noStrike" cap="none"/>
                    </a:p>
                  </a:txBody>
                  <a:tcPr marL="91450" marR="9145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8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/>
                        <a:t>1) Operare </a:t>
                      </a:r>
                      <a:endParaRPr sz="1400" u="none" strike="noStrike" cap="none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/>
                        <a:t>con le </a:t>
                      </a:r>
                      <a:endParaRPr sz="1400" u="none" strike="noStrike" cap="none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/>
                        <a:t>quantità</a:t>
                      </a:r>
                      <a:endParaRPr sz="14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Conversazioni  - circle time - schede strutturate - disegni  liberi - giochi con regole – manipolazioni – abachi - giochi  di esplorazione e di contatto con se stessi, gli altri e gli oggetti – Raggruppamento di oggetti . Ordinare in serie. Le caratteristiche senso-percettive degli oggetti. Quantificazione di oggetti e uso di simboli.  Elementi caratteristici delle stagioni, fenomeni naturali e registrazione del tempo.. Operazioni di conteggio da uno a dieci. Misurazione diretta di lunghezza e peso. Condivisione verbale delle esperienze vissute – letture di immagini - esplorazione dell’ambiente circostante –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PRIMO, SECONDO E TERZO ANNO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Insiemi numerici: rappresentazioni, operazioni, ordinamento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Sistemi di numerazione. Operazioni e proprietà.</a:t>
                      </a:r>
                      <a:endParaRPr sz="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QUARTO E QUINTO ANNO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Insiemi numerici: rappresentazioni, operazioni, ordinamento. Sistemi di numerazione. Operazioni e proprietà. Frazioni e frazioni equivalenti. Sistemi di numerazione diversi nello spazio e nel tempo</a:t>
                      </a:r>
                      <a:endParaRPr sz="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PRIMO ANNO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Gli insiemi. L’insieme N, la numerazione decimale e le operazioni fondamentali. Risoluzione di problemi a difficoltà graduata. La potenza. Espressioni con le quattro operazioni e le potenze. La divisibilità. Scomposizioni in fattori primi. Metodi di ricerca di M.C.D. e  m.c.m. La frazione e la sua operatività. Le quattro operazioni e la potenza nell’insieme Q+ .Risoluzioni di problemi con le frazioni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SECONDO ANNO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numeri razionali. L’insieme Q+. Una nuova operazione: la radice quadrata. Rapporti e proporzioni. Problemi e proporzioni. La percentuale.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TERZO ANNO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L’insieme R. Il calcolo algebrico. Le equazioni </a:t>
                      </a:r>
                      <a:endParaRPr sz="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6" name="Google Shape;206;p7"/>
          <p:cNvSpPr txBox="1"/>
          <p:nvPr/>
        </p:nvSpPr>
        <p:spPr>
          <a:xfrm>
            <a:off x="208113" y="3000400"/>
            <a:ext cx="280121" cy="433961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SPECIFICA</a:t>
            </a:r>
            <a:r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7"/>
          <p:cNvSpPr/>
          <p:nvPr/>
        </p:nvSpPr>
        <p:spPr>
          <a:xfrm>
            <a:off x="496148" y="4728603"/>
            <a:ext cx="360040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7"/>
          <p:cNvSpPr/>
          <p:nvPr/>
        </p:nvSpPr>
        <p:spPr>
          <a:xfrm>
            <a:off x="316125" y="827457"/>
            <a:ext cx="1800200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7"/>
          <p:cNvSpPr/>
          <p:nvPr/>
        </p:nvSpPr>
        <p:spPr>
          <a:xfrm>
            <a:off x="280122" y="1056184"/>
            <a:ext cx="72007" cy="1944216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/>
          <p:cNvSpPr txBox="1"/>
          <p:nvPr/>
        </p:nvSpPr>
        <p:spPr>
          <a:xfrm>
            <a:off x="0" y="-100088"/>
            <a:ext cx="12801600" cy="375443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CHIAVE EUROPEA:      </a:t>
            </a: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COMPETENZA MATEMATICA E </a:t>
            </a: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IN SCIENZE, TECNOLOGIE E INGEGNERIA</a:t>
            </a: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COMPETENZA MATEMATICA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7"/>
          <p:cNvSpPr/>
          <p:nvPr/>
        </p:nvSpPr>
        <p:spPr>
          <a:xfrm>
            <a:off x="8464200" y="85725"/>
            <a:ext cx="186000" cy="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150" tIns="61075" rIns="122150" bIns="61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420" y="257843"/>
            <a:ext cx="96837" cy="19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" name="Google Shape;217;p8"/>
          <p:cNvGraphicFramePr/>
          <p:nvPr/>
        </p:nvGraphicFramePr>
        <p:xfrm>
          <a:off x="568153" y="-75122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{B743EA86-CAA9-4282-92F8-4656E09BAAE3}</a:tableStyleId>
              </a:tblPr>
              <a:tblGrid>
                <a:gridCol w="135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6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345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/>
                        <a:t>SCUOLA DELL’INFANZIA</a:t>
                      </a:r>
                      <a:endParaRPr sz="1400" b="1" u="none" strike="noStrike" cap="none"/>
                    </a:p>
                  </a:txBody>
                  <a:tcPr marL="91450" marR="914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PRIMO TRIENNIO SCUOLA  PRIM.</a:t>
                      </a:r>
                      <a:endParaRPr sz="1400" u="none" strike="noStrike" cap="none"/>
                    </a:p>
                  </a:txBody>
                  <a:tcPr marL="91450" marR="91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BIENNIO FIN. SCUOLA  PRIMARIA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</a:txBody>
                  <a:tcPr marL="91450" marR="91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/>
                        <a:t>SCUOLA SECOND. DI   I   GRADO</a:t>
                      </a:r>
                      <a:endParaRPr sz="1400" u="none" strike="noStrike" cap="none"/>
                    </a:p>
                  </a:txBody>
                  <a:tcPr marL="91450" marR="9145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2200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/>
                        <a:t>2) Collocare </a:t>
                      </a:r>
                      <a:endParaRPr sz="1400" u="none" strike="noStrike" cap="none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/>
                        <a:t>nello </a:t>
                      </a:r>
                      <a:endParaRPr sz="1400" u="none" strike="noStrike" cap="none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/>
                        <a:t>spazio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2.A  Localizzare e collegare oggetti e persone in situazioni spaziali.</a:t>
                      </a:r>
                      <a:endParaRPr sz="1400" u="none" strike="noStrike" cap="none"/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2.B  Definire correttamente rapporti topologici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2.C Comprendere relazioni spaziali</a:t>
                      </a:r>
                      <a:endParaRPr sz="1400" u="none" strike="noStrike" cap="none"/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2.D  Riprodurre graficamente percorsi</a:t>
                      </a:r>
                      <a:endParaRPr sz="1400" u="none" strike="noStrike" cap="none"/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2.E  Riconoscere le dimensioni (grande-piccolo, lungo-corto, alto-basso)</a:t>
                      </a:r>
                      <a:endParaRPr sz="1400" u="none" strike="noStrike" cap="none"/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2.F Individuare somiglianze e differenze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2.G Riconoscere linee aperte e chiuse.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SPAZIO E FIGURE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2.ARiconoscere, denominare e descrivere figure geometriche.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2.B Individuare angoli in figure e in contesti diversi.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2.C Costruire, disegnare e denominare alcune fondamentali figure piane e solide.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2.D Realizzare trasformazioni non isometriche: ingrandimenti e riduzioni.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2.E  Eseguire simmetrie e traslazioni.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2.F Classificare figure geometriche in base a uno o più proprietà.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2.G Effettuare misure dirette e indirette di grandezze.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2.H Esprimere misure usando multipli e sottomultipli delle unità di misura del S.I.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2.I   Utilizzare l’Euro e utilizzare cambi.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SPAZIO E FIGURE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2.A Conoscere, rappresentare ed operare con gli enti geometrici fondamentali.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B Usare in contesti concreti il concetto di angolo.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2.C Esplorare modelli di figure geometriche piane: triangoli, quadrilateri, poligoni regolari, cerchi, analizzandone gli elementi significativi (lati, angoli, diagonali, assi di simmetria …).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2.D Esplorare modelli di figure geometriche solide, poliedri e non, analizzandone e descrivendone gli elementi significativi (spigoli, vertici ,facce …).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2.E Riprodurre figure geometriche in base ad una descrizione, utilizzando strumenti adeguati (riga, squadra, compasso, goniometro, carta quadrettata…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2.F Operare sul piano cartesiano rappresentando le immagini di coppie ordinate di numeri e, viceversa, decodificando immagini date.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2.G Riconoscere e realizzare trasformazioni geometriche di tipo isometrico.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2.H Operare concretamente con le figure effettuando trasformazioni assegnate (riduzioni ingrandimenti).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2.I Riconoscere e distinguere le principali grandezze misurabili e gli strumenti utilizzati per misurarle.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2.J Comprendere la necessità di ricorrere a multipli e sottomultipli delle unità di misura per adattarsi alle dimensioni effettive delle grandezze da misurare.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2.K Conoscere e usare il sistema metrico decimale e operare con le misure di lunghezza, di capacità, di massa, di superficie e di volume.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2.L Conoscere le unità di misura convenzionali degli intervalli di tempo e operare con esse.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2.M Conoscere e operare con il sistema monetario basato sull’euro.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2.N Operare equivalenze con le misure di lunghezza, massa,  capacità, superficie, volume e, anche, nel contesto del sistema monetario.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 Calcolare in modo operativo, utilizzando unità di misura convenzionali, il perimetro di una figura piana e riconoscere figure isoperimetriche.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2.P Conoscere e utilizzare le formule per il calcolo del perimetro di triangoli, quadrilateri, poligoni regolari e circonferenza; saper utilizzare, anche, le formule inverse.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2.Q Scomporre e ricomporre figure per riconoscerne l’ equiestensione.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2.R Calcolare la misura dell’area di triangoli, quadrilateri, poligoni regolari e cerchi.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2.S Calcolare la misura dell’area laterale, totale e il volume del cubo e del parallelepipedo.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SPAZIO E FIGURE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2.A  Riprodurre enti geometrici, angoli , figure e disegni geometrici , utilizzando in modo appropriato e con accuratezza opportuni strumenti ( riga, squadra , compasso, goniometro, software di geometria) 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2.B  Conoscere definizioni e proprietà degli enti geometrici, degli angoli e delle principali figure piane 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2.C  Risolvere problemi utilizzando le proprietà geometriche delle figure 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2.D  Risolvere problemi sulla misura degli angoli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2.E  Descrivere figure complesse e costruzioni geometriche al fine di comunicarle ad altri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2.F  Riprodurre figure e disegni geometrici in base a una descrizione e codificazione fatta da altri 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2.G Conoscere e utilizzare le principali trasformazioni geometriche e i loro invarianti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2.H Rappresentare punti, segmenti e figure nel piano cartesiano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2.I   Conoscere il teorema di Pitagora e le sue applicazioni in matematica e in situazioni concrete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2.J  Determinare l’area di semplici figure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2.K Conoscere definizioni e proprietà del cerchio e della circonferenza  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2.L  Conoscere il numero  pi greco e alcuni modi per approssimarlo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2.M Calcolare l’area del cerchio e la lunghezza della circonferenza , conoscendo il raggio e viceversa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2.N Rappresentare oggetti e figure tridimensionali in vario modo tramite disegni sul piano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2.O Visualizzare oggetti tridimensionali a partire da rappresentazioni bidimensionali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2.P Saper risolvere problemi inerenti il calcolo della superficie , del volume e del peso  delle figure solide più comuni e dare stime di oggetti della vita quotidiana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2.Q Riprodurre in scala una figura assegnata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2.R  Riconoscere figure piane simili in vari contesti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6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Conversazioni  - circle time - schede strutturate - disegni  liberi - giochi con regole – manipolazioni – abachi - giochi  di esplorazione e di contatto con se stessi, gli altri e gli oggetti –  Relazioni topologiche.  Condivisione verbale delle esperienze vissute – letture di immagini - esplorazione dell’ambiente circostante 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PRIMO, SECONDO E TERZO ANNO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Figure geometriche piane. Piano e coordinate cartesiani. Misure di grandezza. Misurazione e rappresentazione in scala.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QUARTO E QUINTO ANNO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Figure geometriche piane. Piano e coordinate cartesiani Misure di grandezza; perimetro e area dei poligoni. Trasformazioni geometriche elementari e loro invarianti Misurazione e rappresentazione in scala.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PRIMO ANNO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Enti geometrici fondamentali. Angoli, loro misura e problemi relativi. Triangoli. Quadrilateri. Cenni di isometria.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SECONDO ANNO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Poligoni: i triangoli e le loro proprietà. I quadrilateri: proprietà e classificazione. Calcolo del perimetro e dell’area di triangoli e quadrilateri. Il piano cartesiano. Il teorema di Pitagora. Rappresentazioni in scale. La similitudine.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TERZO ANNO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Circonferenza ,cerchio e poligoni. Lunghezza della circonferenza e area del cerchio. Il piano cartesiano. La geometria solida. I poliedri : superficie , volume e peso (prisma, parallelepipedo, cubo, piramide). I solidi di rotazione: superficie , volume e peso (cono, cilindro)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8" name="Google Shape;218;p8"/>
          <p:cNvSpPr txBox="1"/>
          <p:nvPr/>
        </p:nvSpPr>
        <p:spPr>
          <a:xfrm>
            <a:off x="208113" y="3000400"/>
            <a:ext cx="280121" cy="433961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SPECIFICA</a:t>
            </a:r>
            <a:r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496148" y="4728603"/>
            <a:ext cx="360040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/>
          <p:nvPr/>
        </p:nvSpPr>
        <p:spPr>
          <a:xfrm>
            <a:off x="280119" y="984185"/>
            <a:ext cx="1800200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/>
          <p:nvPr/>
        </p:nvSpPr>
        <p:spPr>
          <a:xfrm>
            <a:off x="280122" y="1056184"/>
            <a:ext cx="72007" cy="1944216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8"/>
          <p:cNvSpPr/>
          <p:nvPr/>
        </p:nvSpPr>
        <p:spPr>
          <a:xfrm>
            <a:off x="280120" y="7320880"/>
            <a:ext cx="45720" cy="151296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8"/>
          <p:cNvSpPr/>
          <p:nvPr/>
        </p:nvSpPr>
        <p:spPr>
          <a:xfrm>
            <a:off x="302980" y="7364164"/>
            <a:ext cx="1432248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 txBox="1"/>
          <p:nvPr/>
        </p:nvSpPr>
        <p:spPr>
          <a:xfrm>
            <a:off x="0" y="-100088"/>
            <a:ext cx="12801600" cy="375443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CHIAVE EUROPEA:  </a:t>
            </a: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COMPETENZA MATEMATICA E </a:t>
            </a: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IN SCIENZE, TECNOLOGIE E INGEGNERIA</a:t>
            </a: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COMPETENZA MATEMATICA</a:t>
            </a: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8"/>
          <p:cNvSpPr/>
          <p:nvPr/>
        </p:nvSpPr>
        <p:spPr>
          <a:xfrm>
            <a:off x="8357239" y="37217"/>
            <a:ext cx="186000" cy="10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150" tIns="61075" rIns="122150" bIns="61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" name="Google Shape;230;p9"/>
          <p:cNvGraphicFramePr/>
          <p:nvPr/>
        </p:nvGraphicFramePr>
        <p:xfrm>
          <a:off x="568153" y="-75122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{B743EA86-CAA9-4282-92F8-4656E09BAAE3}</a:tableStyleId>
              </a:tblPr>
              <a:tblGrid>
                <a:gridCol w="135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345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/>
                        <a:t>SCUOLA DELL’INFANZIA</a:t>
                      </a:r>
                      <a:endParaRPr sz="1400" b="1" u="none" strike="noStrike" cap="none"/>
                    </a:p>
                  </a:txBody>
                  <a:tcPr marL="91450" marR="914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PRIMO TRIENNIO SCUOLA  PRIM.</a:t>
                      </a:r>
                      <a:endParaRPr sz="1400" u="none" strike="noStrike" cap="none"/>
                    </a:p>
                  </a:txBody>
                  <a:tcPr marL="91450" marR="91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BIENNIO FIN. SCUOLA  PRIMARIA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</a:txBody>
                  <a:tcPr marL="91450" marR="91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/>
                        <a:t>SCUOLA SECOND. DI   I   GRADO</a:t>
                      </a:r>
                      <a:endParaRPr sz="1400" u="none" strike="noStrike" cap="none"/>
                    </a:p>
                  </a:txBody>
                  <a:tcPr marL="91450" marR="9145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OBIETTIVI DI APPRENDIMENTO</a:t>
                      </a:r>
                      <a:endParaRPr sz="1400" b="1" i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4250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 strike="noStrike" cap="none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/>
                        <a:t>3) Cogliere</a:t>
                      </a:r>
                      <a:endParaRPr sz="1400" u="none" strike="noStrike" cap="none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/>
                        <a:t>relazioni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3.A  Collocare persone, fatti ed eventi nel tempo</a:t>
                      </a:r>
                      <a:endParaRPr sz="1400" u="none" strike="noStrike" cap="none"/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3.B  Cogliere il senso della propria storia</a:t>
                      </a:r>
                      <a:endParaRPr sz="1400" u="none" strike="noStrike" cap="none"/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3.C  Riconoscere “prima” e “dopo”</a:t>
                      </a:r>
                      <a:endParaRPr sz="1400" u="none" strike="noStrike" cap="none"/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3.D  Cogliere la scansione temporale delle azioni della giornata</a:t>
                      </a:r>
                      <a:endParaRPr sz="1400" u="none" strike="noStrike" cap="none"/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3.E  Denominare e riconoscere i giorni della settimana e i mesi dell’anno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3.F Cogliere l’alternarsi del giorno e della notte</a:t>
                      </a:r>
                      <a:endParaRPr sz="1400" u="none" strike="noStrike" cap="none"/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3.G Percepire la dimensione temporale ieri-oggi-domani.</a:t>
                      </a:r>
                      <a:endParaRPr sz="1400" u="none" strike="noStrike" cap="none"/>
                    </a:p>
                    <a:p>
                      <a:pPr marL="17780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3.H  Cogliere la ciclicità stagionale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endParaRPr sz="2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82563" marR="0" lvl="0" indent="-18256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RELAZIONI, DATI E PREVISIONI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3.A Raccogliere dati e rappresentarli con tabelle, ideogrammi e  istogrammi.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B Leggere e interpretare rappresentazioni e dati statistici.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3.C Rappresentare classificazioni, con diagrammi e grafi.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3.D Riconoscere la possibilità, l’impossibilità, la certezza o la probabilità di un evento.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3.E Leggere e comprendere testi logico-matematici.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3.F Risolvere situazioni problematiche di vario tipo.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3.G Verbalizzare il procedimento di analisi e giustificare le strategie risolutive adottate.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3.H. Utilizzare strumenti multimediali per risolvere situazioni matematiche.</a:t>
                      </a:r>
                      <a:endParaRPr sz="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RELAZIONI, DATI E PREVISIONI</a:t>
                      </a:r>
                      <a:endParaRPr sz="1400" u="none" strike="noStrike" cap="none"/>
                    </a:p>
                    <a:p>
                      <a:pPr marL="180975" marR="0" lvl="0" indent="-180975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3.A Riflettere sul procedimento risolutivo da attuare, o attuato, schematizzando procedimenti di analisi, e verificando la possibilità di soluzioni alternative.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3.B In contesti diversi individuare relazioni significative, analogie, differenze e regolarità.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3.C Comprendere il significato di “moda” e “media”; individuare la moda e calcolare la media per un insieme di dati.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3.D Acquisire il concetto di frequenza e, in situazioni operative, costruire una tabella di frequenza.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3.E Classificare eventi in probabili o improbabili, certi o impossibili.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3.F  Quantificare le probabilità che un determinato evento si verifichi, in una situazione concreta.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3.G Partendo dall’analisi del testo di un problema, individuare le informazioni necessarie per raggiungere un obiettivo, organizzare un percorso di soluzione e realizzarlo.</a:t>
                      </a:r>
                      <a:endParaRPr sz="1400" u="none" strike="noStrike" cap="none"/>
                    </a:p>
                    <a:p>
                      <a:pPr marL="182563" marR="0" lvl="0" indent="-182563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3.H Utilizzare Software di calcolo e didattici in genere per la risoluzione di operazioni e di problemi aritmetici.</a:t>
                      </a:r>
                      <a:endParaRPr sz="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RELAZIONI E FUNZIONI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3.A  Interpretare, costruire e trasformare formule che contengono lettere per esprimere in forma generale relazioni e proprietà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3.B  Esprimere la relazione di proporzionalità con un’uguaglianza di frazioni e viceversa 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3.C  Usare il piano cartesiano per rappresentare relazioni e funzioni empiriche o ricavate da tabelle e per conoscere in particolare le funzioni del tipo y=ax   ,  y=a/x   y=ax</a:t>
                      </a:r>
                      <a:r>
                        <a:rPr lang="it-IT" sz="800" b="0" u="none" strike="noStrike" cap="none" baseline="30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e i loro grafici e collegare le prime due al concetto di proporzionalità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3.D Esplorare e risolvere problemi utilizzando equazioni di primo grado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DATI E PREVISIONI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3.E  Conoscere le fasi di un’indagine statistica e saperla rappresentare graficamente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3.F  Disegnare e leggere ortogrammi , istogrammi e diagrammi cartesiani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3.G Rappresentare insiemi di dati, anche facendo uso di un foglio elettronico. In situazioni significative, confrontare dati al fine di prendere decisioni, utilizzando le distribuzioni delle frequenze e delle frequenze relative . Scegliere ed utilizzare valori medi ( moda, mediana, media aritmetica) adeguati alla tipologia e alle caratteristiche dei dati a disposizione . Saper valutare la variabilità di un insieme di dati determinandone , ad esempio , il campo di variazione. 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3.H  In semplici situazioni aleatorie, individuare gli eventi elementari, assegnare a essi una probabilità , calcolare la probabilità di qualche evento, scomponendolo in eventi elementari disgiunti.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3.I   Riconoscere coppie di eventi complementari, incompatibili, indipendenti.</a:t>
                      </a:r>
                      <a:endParaRPr sz="1400" u="none" strike="noStrike" cap="none"/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it-IT" sz="14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CONTENUTI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6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Conversazioni  - circle time - schede strutturate - disegni  liberi - giochi con regole – manipolazioni – abachi - giochi  di esplorazione e di contatto con se stessi, gli altri e gli oggetti –  Elementi caratteristici delle stagioni, fenomeni naturali e registrazione del tempo.. Condivisione verbale delle esperienze vissute – letture di immagini - esplorazione dell’ambiente circostante.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PRIMO, SECONDO E TERZO ANNO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Fasi risolutive di un problema e loro rappresentazioni con diagrammi.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Principali rappresentazioni di un oggetto matematico.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Tecniche risolutive di un problema. Unità di misura diverse.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Grandezze equivalenti. Elementi essenziali di logica. Elementi essenziali del linguaggio della probabilità.</a:t>
                      </a:r>
                      <a:endParaRPr sz="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it-IT" sz="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QUARTO E QUINTO ANNO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Fasi risolutive di un problema e loro rappresentazioni con diagrammi. Principali rappresentazioni di un oggetto matematico. Tecniche risolutive di un problema che utilizzano frazioni, proporzioni, percentuali, formule geometriche. Unità di misura diverse. Grandezze equivalenti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Frequenza, media, percentuale. Elementi essenziali di logica.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Elementi essenziali di calcolo  probabilistico e combinatorio.</a:t>
                      </a:r>
                      <a:endParaRPr sz="14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PRIMO ANNO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Cenni di   statistica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SECONDO ANNO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 piano  cartesiano e la proporzionalità. Cenni di statistica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TERZO ANNO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it-IT" sz="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 piano  cartesiano e la proporzionalità. Cenni di  statistica. Cenni di calcolo delle probabilità. Le funzioni. Problemi ed equazioni </a:t>
                      </a:r>
                      <a:endParaRPr sz="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1" name="Google Shape;231;p9"/>
          <p:cNvSpPr txBox="1"/>
          <p:nvPr/>
        </p:nvSpPr>
        <p:spPr>
          <a:xfrm>
            <a:off x="208113" y="3000400"/>
            <a:ext cx="280121" cy="433961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SPECIFICA</a:t>
            </a:r>
            <a:r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9"/>
          <p:cNvSpPr/>
          <p:nvPr/>
        </p:nvSpPr>
        <p:spPr>
          <a:xfrm>
            <a:off x="496148" y="4836615"/>
            <a:ext cx="360040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9"/>
          <p:cNvSpPr/>
          <p:nvPr/>
        </p:nvSpPr>
        <p:spPr>
          <a:xfrm>
            <a:off x="280119" y="984185"/>
            <a:ext cx="1800200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/>
          <p:nvPr/>
        </p:nvSpPr>
        <p:spPr>
          <a:xfrm>
            <a:off x="280122" y="1056184"/>
            <a:ext cx="72007" cy="1944216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9"/>
          <p:cNvSpPr/>
          <p:nvPr/>
        </p:nvSpPr>
        <p:spPr>
          <a:xfrm>
            <a:off x="280119" y="7320880"/>
            <a:ext cx="72009" cy="288032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9"/>
          <p:cNvSpPr/>
          <p:nvPr/>
        </p:nvSpPr>
        <p:spPr>
          <a:xfrm>
            <a:off x="293036" y="7464896"/>
            <a:ext cx="1432248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9"/>
          <p:cNvSpPr txBox="1"/>
          <p:nvPr/>
        </p:nvSpPr>
        <p:spPr>
          <a:xfrm>
            <a:off x="0" y="-100088"/>
            <a:ext cx="12801600" cy="375443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127950" tIns="63975" rIns="127950" bIns="63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CHIAVE EUROPEA: </a:t>
            </a: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COMPETENZA MATEMATICA E </a:t>
            </a:r>
            <a:r>
              <a:rPr lang="it-IT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COMPETENZA IN SCIENZE, TECNOLOGIE E INGEGNERIA</a:t>
            </a: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COMPETENZA MATEMATICA </a:t>
            </a: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9"/>
          <p:cNvSpPr/>
          <p:nvPr/>
        </p:nvSpPr>
        <p:spPr>
          <a:xfrm>
            <a:off x="8263086" y="37225"/>
            <a:ext cx="186000" cy="100800"/>
          </a:xfrm>
          <a:prstGeom prst="rightArrow">
            <a:avLst>
              <a:gd name="adj1" fmla="val 24404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2150" tIns="61075" rIns="122150" bIns="61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17778</Words>
  <Application>Microsoft Office PowerPoint</Application>
  <PresentationFormat>Formato A3 (297x420 mm)</PresentationFormat>
  <Paragraphs>2339</Paragraphs>
  <Slides>31</Slides>
  <Notes>31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7" baseType="lpstr">
      <vt:lpstr>Calibri</vt:lpstr>
      <vt:lpstr>Courier New</vt:lpstr>
      <vt:lpstr>Garamond</vt:lpstr>
      <vt:lpstr>Arial</vt:lpstr>
      <vt:lpstr>Times New Roman</vt:lpstr>
      <vt:lpstr>Tema di Office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Graziella</dc:creator>
  <cp:lastModifiedBy>GIUSEPPE PIAZZA</cp:lastModifiedBy>
  <cp:revision>1</cp:revision>
  <dcterms:modified xsi:type="dcterms:W3CDTF">2021-01-26T09:48:04Z</dcterms:modified>
</cp:coreProperties>
</file>