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83" r:id="rId23"/>
    <p:sldId id="278" r:id="rId24"/>
    <p:sldId id="279" r:id="rId25"/>
    <p:sldId id="284" r:id="rId26"/>
    <p:sldId id="280" r:id="rId27"/>
    <p:sldId id="281" r:id="rId28"/>
    <p:sldId id="282" r:id="rId29"/>
  </p:sldIdLst>
  <p:sldSz cx="12801600" cy="9601200" type="A3"/>
  <p:notesSz cx="6888163" cy="100218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54">
          <p15:clr>
            <a:srgbClr val="A4A3A4"/>
          </p15:clr>
        </p15:guide>
        <p15:guide id="4" orient="horz" pos="2882">
          <p15:clr>
            <a:srgbClr val="000000"/>
          </p15:clr>
        </p15:guide>
        <p15:guide id="5" orient="horz" pos="3157">
          <p15:clr>
            <a:srgbClr val="000000"/>
          </p15:clr>
        </p15:guide>
        <p15:guide id="6" pos="217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C88012-CCBC-4E58-A5AD-2FC2BAA0A9BF}">
  <a:tblStyle styleId="{02C88012-CCBC-4E58-A5AD-2FC2BAA0A9B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6FAB521-D91D-46E3-9463-AACBD956246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48" d="100"/>
          <a:sy n="48" d="100"/>
        </p:scale>
        <p:origin x="-1464" y="-11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orient="horz" pos="3154"/>
        <p:guide orient="horz" pos="2882"/>
        <p:guide orient="horz" pos="3157"/>
        <p:guide pos="2160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4871" cy="5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8" y="0"/>
            <a:ext cx="2984871" cy="5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9054"/>
            <a:ext cx="2984871" cy="5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8" y="9519054"/>
            <a:ext cx="2984871" cy="5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0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1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4" name="Google Shape;2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2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6" name="Google Shape;2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3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4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9" name="Google Shape;2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5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1" name="Google Shape;3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6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3" name="Google Shape;31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7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4" name="Google Shape;32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8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9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6" name="Google Shape;34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901698" y="9519054"/>
            <a:ext cx="2984871" cy="5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t-IT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2</a:t>
            </a:fld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890588"/>
            <a:ext cx="5859463" cy="439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758974" y="5565977"/>
            <a:ext cx="6074977" cy="527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0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400" cy="45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7" name="Google Shape;35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2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2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="" xmlns:p14="http://schemas.microsoft.com/office/powerpoint/2010/main" val="2489834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3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5" name="Google Shape;38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="" xmlns:p14="http://schemas.microsoft.com/office/powerpoint/2010/main" val="20528281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5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9" name="Google Shape;40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6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1" name="Google Shape;42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7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3" name="Google Shape;43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8" name="Google Shape;2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>
            <a:spLocks noGrp="1"/>
          </p:cNvSpPr>
          <p:nvPr>
            <p:ph type="body" idx="1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0" name="Google Shape;2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232626" y="-352264"/>
            <a:ext cx="6336348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9275607" y="4257199"/>
            <a:ext cx="11470323" cy="4031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103471" y="330041"/>
            <a:ext cx="11470323" cy="11885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9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888888"/>
              </a:buClr>
              <a:buSzPts val="3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Calibri"/>
              <a:buNone/>
              <a:defRPr sz="56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95670" y="3135948"/>
            <a:ext cx="7958772" cy="8872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47625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marL="914400" lvl="1" indent="-4445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–"/>
              <a:defRPr sz="3400"/>
            </a:lvl2pPr>
            <a:lvl3pPr marL="1371600" lvl="2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marL="2286000" lvl="4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marL="2743200" lvl="5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marL="3200400" lvl="6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marL="3657600" lvl="7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marL="4114800" lvl="8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9067800" y="3135948"/>
            <a:ext cx="7958773" cy="8872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47625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marL="914400" lvl="1" indent="-4445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–"/>
              <a:defRPr sz="3400"/>
            </a:lvl2pPr>
            <a:lvl3pPr marL="1371600" lvl="2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marL="2286000" lvl="4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marL="2743200" lvl="5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marL="3200400" lvl="6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marL="3657600" lvl="7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marL="4114800" lvl="8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 b="1"/>
            </a:lvl1pPr>
            <a:lvl2pPr marL="91440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3pPr>
            <a:lvl4pPr marL="1828800" lvl="3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4pPr>
            <a:lvl5pPr marL="2286000" lvl="4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5pPr>
            <a:lvl6pPr marL="2743200" lvl="5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6pPr>
            <a:lvl7pPr marL="3200400" lvl="6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7pPr>
            <a:lvl8pPr marL="3657600" lvl="7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8pPr>
            <a:lvl9pPr marL="4114800" lvl="8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40080" y="3044825"/>
            <a:ext cx="5656263" cy="5531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3pPr>
            <a:lvl4pPr marL="1828800" lvl="3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marL="2286000" lvl="4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marL="2743200" lvl="5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marL="3200400" lvl="6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marL="3657600" lvl="7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marL="4114800" lvl="8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503039" y="2149158"/>
            <a:ext cx="5658485" cy="895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 b="1"/>
            </a:lvl1pPr>
            <a:lvl2pPr marL="914400" lvl="1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3pPr>
            <a:lvl4pPr marL="1828800" lvl="3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4pPr>
            <a:lvl5pPr marL="2286000" lvl="4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5pPr>
            <a:lvl6pPr marL="2743200" lvl="5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6pPr>
            <a:lvl7pPr marL="3200400" lvl="6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7pPr>
            <a:lvl8pPr marL="3657600" lvl="7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8pPr>
            <a:lvl9pPr marL="4114800" lvl="8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503039" y="3044825"/>
            <a:ext cx="5658485" cy="5531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73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3pPr>
            <a:lvl4pPr marL="1828800" lvl="3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marL="2286000" lvl="4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marL="2743200" lvl="5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marL="3200400" lvl="6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marL="3657600" lvl="7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marL="4114800" lvl="8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005070" y="382272"/>
            <a:ext cx="7156450" cy="819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5143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•"/>
              <a:defRPr sz="4500"/>
            </a:lvl1pPr>
            <a:lvl2pPr marL="914400" lvl="1" indent="-47625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–"/>
              <a:defRPr sz="3900"/>
            </a:lvl2pPr>
            <a:lvl3pPr marL="1371600" lvl="2" indent="-444500" algn="l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3pPr>
            <a:lvl4pPr marL="1828800" lvl="3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4pPr>
            <a:lvl5pPr marL="2286000" lvl="4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»"/>
              <a:defRPr sz="2800"/>
            </a:lvl5pPr>
            <a:lvl6pPr marL="2743200" lvl="5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40082" y="2009142"/>
            <a:ext cx="4211638" cy="6567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marL="1371600" lvl="2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509203" y="857885"/>
            <a:ext cx="7680960" cy="57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509203" y="7514273"/>
            <a:ext cx="7680960" cy="1126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marL="1371600" lvl="2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Font typeface="Calibri"/>
              <a:buNone/>
              <a:defRPr sz="6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>
            <a:lvl1pPr marL="457200" marR="0" lvl="0" indent="-5143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76250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445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640080" y="384492"/>
            <a:ext cx="11593368" cy="1679803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75" tIns="63975" rIns="127975" bIns="639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828636" y="514320"/>
            <a:ext cx="11287204" cy="1405960"/>
          </a:xfrm>
          <a:prstGeom prst="rect">
            <a:avLst/>
          </a:prstGeom>
          <a:solidFill>
            <a:schemeClr val="dk2"/>
          </a:solidFill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072208" y="624136"/>
            <a:ext cx="10928874" cy="1067346"/>
          </a:xfrm>
          <a:prstGeom prst="rect">
            <a:avLst/>
          </a:prstGeom>
          <a:solidFill>
            <a:srgbClr val="FFFF00"/>
          </a:solidFill>
          <a:ln w="158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127975" tIns="63975" rIns="127975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body" idx="1"/>
          </p:nvPr>
        </p:nvSpPr>
        <p:spPr>
          <a:xfrm>
            <a:off x="640080" y="2240282"/>
            <a:ext cx="11737500" cy="7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75" tIns="63975" rIns="127975" bIns="63975" anchor="t" anchorCtr="0">
            <a:noAutofit/>
          </a:bodyPr>
          <a:lstStyle/>
          <a:p>
            <a:pPr marL="479944" lvl="0" indent="-47994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 b="1"/>
              <a:t>A.S. 2019/2022</a:t>
            </a:r>
            <a:endParaRPr sz="1800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 b="1"/>
              <a:t>CURRICOLO VERTICALE D’ISTITUTO</a:t>
            </a:r>
            <a:endParaRPr sz="1800" b="1"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 b="1"/>
              <a:t>Programmazione dipartimentale verticale</a:t>
            </a:r>
            <a:endParaRPr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 b="1"/>
              <a:t>Allegato 4</a:t>
            </a:r>
            <a:endParaRPr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  <a:p>
            <a:pPr marL="479944" lvl="0" indent="-479944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/>
              <a:t>Dipartimento N.4 – Area storico-antropologica</a:t>
            </a: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b="1"/>
          </a:p>
          <a:p>
            <a:pPr marL="479944" lvl="0" indent="-47994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1800" b="1"/>
              <a:t>Coordinatore del Dipartimento: Ginetta Risalvato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1266002" y="696144"/>
            <a:ext cx="10541286" cy="9233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ISTITUTO COMPRENSIVO “CAPUANA-PARDO”</a:t>
            </a:r>
            <a:r>
              <a:rPr lang="it-I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-I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DELL’INFANZIA, PRIMARIA E SECONDARIA DI I GRADO</a:t>
            </a:r>
            <a:br>
              <a:rPr lang="it-I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-I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CASTELVETRANO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22"/>
          <p:cNvGraphicFramePr/>
          <p:nvPr/>
        </p:nvGraphicFramePr>
        <p:xfrm>
          <a:off x="651676" y="127836"/>
          <a:ext cx="12150000" cy="889655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0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173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>
                        <a:highlight>
                          <a:srgbClr val="FF0000"/>
                        </a:highlight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1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38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 </a:t>
                      </a: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1) Analizza fonti di tipo diverso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2) Organizza le informazioni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3) Comprende ed utilizza gli strumenti concettuali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4) Produce testi scritti ed orali usando il lessico specifico.</a:t>
                      </a: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Interventi operativi atti a far cogliere il trascorrere del tempo fissando i momenti di vita della giornata scolastica e sistematizzando  le varie fasi della giornata,  della settimana, dei mesi e delle stagioni in calendari da aggiornare quotidianamente.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Uso  di foto, indumenti, oggetti personali che contrassegnano il passato e il presente del bambino 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Elaborazione di opuscoli con l’uso di foto, di oggetti, di ricordi che consentono di costruire la storia personale di ciascun bambino 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Uscite didattiche nel territorio  per conoscere aspetti di interesse culturale.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Raccolta di  fonti orali, fotografiche video, che testimoniano le tradizioni culturali del nostro territorio.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-76200" algn="l" rtl="0">
                        <a:lnSpc>
                          <a:spcPct val="10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it-IT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Incontri con le funzioni amministrative e con le associazioni per realizzare gemellaggi nell’attuazione di iniziative di sensibilizzazione civile.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highlight>
                          <a:srgbClr val="FF0000"/>
                        </a:highlight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r>
                        <a:rPr lang="it-IT" sz="1200" b="1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Classe prima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Organizzatori  temporali di successione, contemporaneità e durata.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Ciclicità in fenomeni regolari: (dì/notte, settimana, mese, stagione)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Strumenti convenzionali e non, per la misurazione  del tempo  e per la periodizzazione.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Cambiamenti prodotti dal passare del tempo.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La storia 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sng" strike="noStrike" cap="none"/>
                        <a:t>Classe seconda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Gli indicatori temporali.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Relazioni di successione e di contemporaneità, durate, periodi, cicli temporali, mutamenti, in fenomeni  ed esperienze vissute e narrate.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La linea del tempo.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Strumenti convenzionali  per la misurazione  del tempo  e per la periodizzazione.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Funzione e lettura dell’orologio.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Relazione di causa-effetto.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I cambiamenti delle persone e della realtà.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Uso delle fonti per  la ricostruzione della storia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sng" strike="noStrike" cap="none"/>
                        <a:t>Classe terza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/>
                        <a:t>I diversi tipi di fonte e il metodo storico.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/>
                        <a:t>Il racconto storico e il mito.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/>
                        <a:t>L’origine della Terra e le Ere geologiche.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/>
                        <a:t>Avvenimenti, fatti e fenomeni che hanno caratterizzato la Preistoria.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sng" strike="noStrike" cap="none"/>
                        <a:t>Classe quarta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Il sistema di periodizzazione occidentale. (a.C.- d.C.)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I quadri di civiltà  dei popoli antichi che si svilupparono attorno ai grandi fiumi e  lungo le coste del Mar Mediterraneo.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/>
                        <a:t>Le testimonianze del passato presenti nel territorio.</a:t>
                      </a:r>
                      <a:endParaRPr sz="1200" u="sng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sng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sng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u="sng" strike="noStrike" cap="none"/>
                        <a:t>Classe quinta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Aspetti fondamentali del passato dell’Italia dal Paleolitico alla fine dell’Impero Romano d’Occidente.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Quadri di civiltà  dei popoli studiati.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>e testimonianze del passato presenti nel territorio.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Costituzione : principi fondamentali.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Organismi nazionali e internazionali.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Istituzioni dello Stato italiano e dell’Unione Europea.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 principali procedure e tecniche di lavoro nei siti archeologici, nelle biblioteche e negli archivi.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Rapporti tra istituzioni e società, le forme statuali, le istituzioni democratiche, la Costituzione della Repubblica italiana, la Dichiarazione universale dei diritti dell’uomo, la Dichiarazione dei diritti del fanciullo.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Significato dei termini giuridici economici e sociali.</a:t>
                      </a:r>
                      <a:endParaRPr sz="12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Usi  e costumi del proprio territorio, del proprio paese e di altri paesi.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Costituzione : principi fondamentali.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Organismi nazionali e internazionali.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Istituzioni dello Stato italiano e dell’Unione Europea.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Coordinate spaziali e temporali, politica, economia, società, cultura e vita quotidiana dei seguenti quadri di civiltà: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prima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L’Alto Medioevo, la formazione dell’Europa, il Basso Medioevo, l’inizio dell’Età moderna.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seconda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 Cinquecento, l’età dell’assolutismo, il secolo dei Lumi, Restaurazione e Risorgimento.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terza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Dall’imperialismo alla Grande Guerra,  i totalitarismi, la seconda guerra mondiale, la seconda metà del Novecento.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5" name="Google Shape;245;p22"/>
          <p:cNvSpPr txBox="1"/>
          <p:nvPr/>
        </p:nvSpPr>
        <p:spPr>
          <a:xfrm>
            <a:off x="208113" y="3000400"/>
            <a:ext cx="288035" cy="554461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SPECIFICHE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2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2"/>
          <p:cNvSpPr/>
          <p:nvPr/>
        </p:nvSpPr>
        <p:spPr>
          <a:xfrm>
            <a:off x="316125" y="827457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22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2"/>
          <p:cNvSpPr txBox="1"/>
          <p:nvPr/>
        </p:nvSpPr>
        <p:spPr>
          <a:xfrm>
            <a:off x="0" y="-100088"/>
            <a:ext cx="12801600" cy="537892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COMPETENZE STORICHE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2"/>
          <p:cNvSpPr/>
          <p:nvPr/>
        </p:nvSpPr>
        <p:spPr>
          <a:xfrm>
            <a:off x="4187167" y="217343"/>
            <a:ext cx="186000" cy="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1" name="Google Shape;25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420" y="257843"/>
            <a:ext cx="96837" cy="19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Google Shape;256;p23"/>
          <p:cNvGraphicFramePr/>
          <p:nvPr/>
        </p:nvGraphicFramePr>
        <p:xfrm>
          <a:off x="568152" y="571499"/>
          <a:ext cx="11737300" cy="7937525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2294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14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56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58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309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303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33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63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1) Si orienta nello spazio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200" b="1"/>
                        <a:t>Orientamento 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Orientarsi nello spazio circostante individuando relazioni topologiche, proiettive e euclidee.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1.B. Utilizzare i diversi spazi di fruizione quotidiana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adeguatamente . </a:t>
                      </a:r>
                      <a:endParaRPr sz="1200" u="none" strike="noStrike" cap="none"/>
                    </a:p>
                    <a:p>
                      <a:pPr marL="177800" marR="0" lvl="0" indent="-177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Orientamento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Muoversi consapevolmente nello spazio circostante, orientandosi attraverso punti di riferimento, utilizzando gli indicatori topologici (avanti, dietro, sinistra, destra, ecc.) e le mappe di spazi noti che si formano nella mente (carte mentali). </a:t>
                      </a:r>
                      <a:endParaRPr sz="1200" u="none" strike="noStrike" cap="none"/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ientamento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Orientarsi utilizzando la bussola e i punti cardinali anche in relazione al Sole.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1.B. Estendere le proprie carte mentali al territorio italiano, all’Europa e ai diversi continenti, attraverso gli strumenti dell’osservazione indiretta (filmati e fotografie, documenti cartografici, elaborazioni digitali, ecc.) </a:t>
                      </a:r>
                      <a:endParaRPr sz="1200" u="none" strike="noStrike" cap="none"/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Orientamento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A. Orientarsi sulle carte e orientare le carte a grande scala in base ai punti cardinali (anche con l’utilizzo della bussola) e a punti di riferimento fissi.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B. Orientarsi nelle realtà territoriali lontane, anche attraverso l’utilizzo dei programmi multimediali di visualizzazione dall’alto.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7" name="Google Shape;257;p23"/>
          <p:cNvSpPr txBox="1"/>
          <p:nvPr/>
        </p:nvSpPr>
        <p:spPr>
          <a:xfrm>
            <a:off x="280119" y="3000400"/>
            <a:ext cx="208115" cy="554461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23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3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3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3"/>
          <p:cNvSpPr/>
          <p:nvPr/>
        </p:nvSpPr>
        <p:spPr>
          <a:xfrm>
            <a:off x="280120" y="7320880"/>
            <a:ext cx="45720" cy="15129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3"/>
          <p:cNvSpPr txBox="1"/>
          <p:nvPr/>
        </p:nvSpPr>
        <p:spPr>
          <a:xfrm>
            <a:off x="0" y="-100088"/>
            <a:ext cx="12801600" cy="520992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 COMPETENZE GEOGRAFICHE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3"/>
          <p:cNvSpPr/>
          <p:nvPr/>
        </p:nvSpPr>
        <p:spPr>
          <a:xfrm>
            <a:off x="4316117" y="216868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8" name="Google Shape;268;p24"/>
          <p:cNvGraphicFramePr/>
          <p:nvPr/>
        </p:nvGraphicFramePr>
        <p:xfrm>
          <a:off x="640163" y="572055"/>
          <a:ext cx="12161475" cy="8262225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591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2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2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02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839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8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300" b="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300" b="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300" b="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300" b="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300" b="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2) Comprende ed utilizza il linguaggio della geo-graficità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200" b="1"/>
                        <a:t>Linguaggio della geo-graficità </a:t>
                      </a:r>
                      <a:endParaRPr sz="12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2.A.Comprendere i simboli che contrassegnano spazi diversi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2.B.Conoscere e rispettare i vari ambienti naturali.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Linguaggio della geo-graficità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2.A. Rappresentare in prospettiva verticale oggetti e ambienti noti (pianta dell’aula, ecc.) e tracciare percorsi effettuati nello spazio circostante.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 Leggere e interpretare la pianta dello spazio vicino. </a:t>
                      </a:r>
                      <a:endParaRPr sz="1200" u="none" strike="noStrike" cap="none"/>
                    </a:p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Linguaggio della geo-graficità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2.B.Analizzare i principali caratteri fisici del territorio, fatti e fenomeni locali e globali, interpretando carte geografiche di diversa scala, carte tematiche, grafici, elaborazioni digitali, repertori statistici relativi a indicatori socio-demografici ed economici.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 Localizzare sulla carta geografica dell’Italia le regioni fisiche, storiche e amministrative; localizzare sul planisfero e sul globo la posizione dell’Italia in Europa e nel mondo.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Localizza le regioni fisiche principali e i grandi caratteri dei diversi continenti e degli oceani.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Linguaggio della geo-graficità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2.A.Leggere e interpretare vari tipi di carte geografiche (da quella topografica al planisfero), utilizzando scale di riduzione, coordinate geografiche e simbologia.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  Utilizzare strumenti tradizionali (carte, grafici, dati statistici, immagini, ecc.) e innovativi (telerilevamento e cartografia computerizzata) per comprendere e comunicare fatti e fenomeni territoriali.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9" name="Google Shape;269;p24"/>
          <p:cNvSpPr txBox="1"/>
          <p:nvPr/>
        </p:nvSpPr>
        <p:spPr>
          <a:xfrm>
            <a:off x="208113" y="3000400"/>
            <a:ext cx="288035" cy="554461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4"/>
          <p:cNvSpPr/>
          <p:nvPr/>
        </p:nvSpPr>
        <p:spPr>
          <a:xfrm>
            <a:off x="496148" y="4836615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4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4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24"/>
          <p:cNvSpPr txBox="1"/>
          <p:nvPr/>
        </p:nvSpPr>
        <p:spPr>
          <a:xfrm>
            <a:off x="0" y="-1"/>
            <a:ext cx="12801600" cy="57853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COMPETENZE GEOGRAFICHE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24"/>
          <p:cNvSpPr/>
          <p:nvPr/>
        </p:nvSpPr>
        <p:spPr>
          <a:xfrm>
            <a:off x="4269657" y="289266"/>
            <a:ext cx="244930" cy="134053"/>
          </a:xfrm>
          <a:prstGeom prst="rightArrow">
            <a:avLst>
              <a:gd name="adj1" fmla="val 24404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9" name="Google Shape;279;p25"/>
          <p:cNvGraphicFramePr/>
          <p:nvPr/>
        </p:nvGraphicFramePr>
        <p:xfrm>
          <a:off x="568153" y="602426"/>
          <a:ext cx="12233475" cy="7942575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863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2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2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2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2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9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3) Legge il paesaggio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200" b="1"/>
                        <a:t>Paesaggio</a:t>
                      </a:r>
                      <a:r>
                        <a:rPr lang="it-IT" sz="1200"/>
                        <a:t> </a:t>
                      </a:r>
                      <a:endParaRPr sz="12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3.A.Conoscere i fenomeni naturali e le cause che li determinano in relazione, anche alla scansione stagionale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Paesaggio</a:t>
                      </a: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 Conoscere il territorio circostante attraverso l’approccio percettivo e l’osservazione diretta.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3.B.  Individuare e descrivere gli elementi fisici e antropici che caratterizzano i paesaggi dell’ambiente di vita della propria regione. </a:t>
                      </a:r>
                      <a:endParaRPr sz="1200" u="none" strike="noStrike" cap="none"/>
                    </a:p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Paesaggio</a:t>
                      </a: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Conoscere gli elementi che caratterizzano i principali paesaggi italiani, europei e mondiali, individuando le analogie e le differenze (anche in relazione ai quadri socio-storici del passato) e gli elementi di particolare valore ambientale e culturale da tutelare e valorizzare.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Paesaggio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Interpretare e confrontare alcuni caratteri dei paesaggi italiani, europei e mondiali, anche in relazione alla loro evoluzione nel tempo.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3.B. Conoscere temi e problemi di tutela del paesaggio come patrimonio naturale e culturale e progettare azioni di valorizzazione.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0" name="Google Shape;280;p25"/>
          <p:cNvSpPr txBox="1"/>
          <p:nvPr/>
        </p:nvSpPr>
        <p:spPr>
          <a:xfrm>
            <a:off x="208113" y="3000400"/>
            <a:ext cx="288035" cy="554461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25"/>
          <p:cNvSpPr/>
          <p:nvPr/>
        </p:nvSpPr>
        <p:spPr>
          <a:xfrm>
            <a:off x="496148" y="4836615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25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25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25"/>
          <p:cNvSpPr/>
          <p:nvPr/>
        </p:nvSpPr>
        <p:spPr>
          <a:xfrm>
            <a:off x="208110" y="8669105"/>
            <a:ext cx="72009" cy="288032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25"/>
          <p:cNvSpPr txBox="1"/>
          <p:nvPr/>
        </p:nvSpPr>
        <p:spPr>
          <a:xfrm>
            <a:off x="0" y="-100088"/>
            <a:ext cx="12801600" cy="491974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CHIAVE EUROPEA: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COMPETENZE GEOGRAFICHE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5"/>
          <p:cNvSpPr/>
          <p:nvPr/>
        </p:nvSpPr>
        <p:spPr>
          <a:xfrm>
            <a:off x="4311570" y="200769"/>
            <a:ext cx="186000" cy="100800"/>
          </a:xfrm>
          <a:prstGeom prst="rightArrow">
            <a:avLst>
              <a:gd name="adj1" fmla="val 24404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Google Shape;291;p26"/>
          <p:cNvGraphicFramePr/>
          <p:nvPr/>
        </p:nvGraphicFramePr>
        <p:xfrm>
          <a:off x="568153" y="398849"/>
          <a:ext cx="12233475" cy="8146175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173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14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7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4) Comprende il concetto di regione e sistema territoriale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/>
                        <a:t>Aspetti e sistema territoriale</a:t>
                      </a:r>
                      <a:endParaRPr sz="1200"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 Cogliere le caratteristiche fisiche e naturali di ciascuno ambiente presenti nel nostro territorio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 Partecipare ad Iniziative sociali per sostenere e avere cura dell’ambiente in cui si vive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Regione e sistema territoriale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4.B..Comprendere che il territorio è uno spazio organizzato e modificato dalle attività umane.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B.  Riconoscere, nel proprio ambiente di vita, le funzioni dei vari spazi e le loro connessioni, gli interventi positivi e negativi dell’uomo e progettare soluzioni, esercitando la cittadinanza attiva. </a:t>
                      </a:r>
                      <a:endParaRPr sz="1200" u="none" strike="noStrike" cap="none"/>
                    </a:p>
                    <a:p>
                      <a:pPr marL="182563" marR="0" lvl="0" indent="-182563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Regione e sistema territoriale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 Acquisire il concetto di regione geografica (fisica, climatica, storico-cul-turale, amministrativa) e utilizzarlo a partire dal contesto italiano.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 Individuare problemi relativi alla tutela e valorizzazione del patrimonio naturale e culturale, proponendo soluzioni idonee nel proprio contesto di vita.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it-IT" sz="12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Regione e sistema territoriale</a:t>
                      </a:r>
                      <a:endParaRPr sz="12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4.A.Consolidare il concetto di regione geografica (fisica, climatica, storica, economica) applicandolo all’Italia, all’Europa e agli altri continenti.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 Analizzare in termini di spazio le interrelazioni tra fatti e fenomeni demografici, sociali ed economici di portata nazionale, europea e mondiale.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4.C. Utilizzare modelli interpretativi di assetti territoriali dei principali Paesi europei e degli altri continenti, anche in relazione alla loro evoluzione storico-politico-economica. </a:t>
                      </a:r>
                      <a:endParaRPr sz="12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2" name="Google Shape;292;p26"/>
          <p:cNvSpPr txBox="1"/>
          <p:nvPr/>
        </p:nvSpPr>
        <p:spPr>
          <a:xfrm>
            <a:off x="208113" y="3000400"/>
            <a:ext cx="288035" cy="5544616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26"/>
          <p:cNvSpPr/>
          <p:nvPr/>
        </p:nvSpPr>
        <p:spPr>
          <a:xfrm>
            <a:off x="496148" y="4790641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26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26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26"/>
          <p:cNvSpPr/>
          <p:nvPr/>
        </p:nvSpPr>
        <p:spPr>
          <a:xfrm>
            <a:off x="208110" y="8669105"/>
            <a:ext cx="72009" cy="288032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26"/>
          <p:cNvSpPr txBox="1"/>
          <p:nvPr/>
        </p:nvSpPr>
        <p:spPr>
          <a:xfrm>
            <a:off x="0" y="-343227"/>
            <a:ext cx="12801600" cy="47042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COMPETENZE GEOGRAFICHE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26"/>
          <p:cNvSpPr/>
          <p:nvPr/>
        </p:nvSpPr>
        <p:spPr>
          <a:xfrm>
            <a:off x="4322633" y="-47342"/>
            <a:ext cx="186000" cy="100800"/>
          </a:xfrm>
          <a:prstGeom prst="rightArrow">
            <a:avLst>
              <a:gd name="adj1" fmla="val 24404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3" name="Google Shape;303;p27"/>
          <p:cNvGraphicFramePr/>
          <p:nvPr/>
        </p:nvGraphicFramePr>
        <p:xfrm>
          <a:off x="856188" y="577585"/>
          <a:ext cx="11165500" cy="896114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240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12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12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812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812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781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94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9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it-IT" sz="1300" b="1" u="none" strike="noStrike" cap="none" dirty="0"/>
                        <a:t>1)Si orienta nello spazio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it-IT" sz="1300" b="1" u="none" strike="noStrike" cap="none" dirty="0"/>
                        <a:t>2) Comprende ed utilizza il linguaggio della </a:t>
                      </a:r>
                      <a:r>
                        <a:rPr lang="it-IT" sz="1300" b="1" u="none" strike="noStrike" cap="none" dirty="0" err="1"/>
                        <a:t>geograficità</a:t>
                      </a: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it-IT" sz="1300" b="1" u="none" strike="noStrike" cap="none" dirty="0"/>
                        <a:t>3) Legge il paesaggio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it-IT" sz="1300" b="1" u="none" strike="noStrike" cap="none" dirty="0"/>
                        <a:t>4)Comprende il concetto di regione e sistema territoriale</a:t>
                      </a:r>
                      <a:endParaRPr sz="13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Concetti di orientamento spaziale: topologici ,proiettive ed euclidee.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•Uscite all’interno e all’esterno dell’edificio scolastico per socializzare i vari ambienti scolastici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•Predisposizione dell’ambiente scolastico in angoli didattici specifici :gioco ,conversazione ,attività manipolative e motorie .....spazi comuni e personali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Utilizzo di simboli condivisi per contrassegnare i vari spazi scolastici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•Mappe del territorio :da casa a scuola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•Uscite didattiche per conoscere i vari aspetti dell’ambiente naturale ed antropico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•Raccolta di documenti e materiale illustrativo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•Registrazioni del meteo giornaliero ,in relazione ai fenomeni atmosferici periodici 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•Visite guidate presso i servizi di utilità pubblica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•Incontri con le funzioni amministrative ,associazioni e club service per realizzare gemellaggi nell’attuazione di iniziative di sensibilizzazione civile : mare pulito , adottiamo...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prima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•Indicatori topologici e localizzatori spaziali.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•I percorsi.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•Gli ambienti della casa e della scuola.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•Spazi pubblici e privati.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seconda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•Elementi naturali e antropici dell’ambiente circostante. •Funzione di spazi pubblici e privati. •Il reticolo geografico.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•Piante e mappe di ambienti noti. •I percorsi e i punti di riferimento.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terza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•Orientamento e punti cardinali. •Simbologia cartografica.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•La scala di riduzione.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•I vari tipi di carte geografiche. •Origini, caratteristiche e risorse dei vari ambienti geografici.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quarta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•Orientamento e punti cardinali.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•I diversi tipi di carte : simbologia e funzioni.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•Gli elementi fisici e antropici che caratterizzano i principali paesaggi italiani. </a:t>
                      </a: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quinta </a:t>
                      </a:r>
                      <a:endParaRPr sz="12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•La posizione dell’Italia in Europa e nel mondo.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•Le caratteristiche fisiche, climatiche e amministrative delle regioni italiane. </a:t>
                      </a:r>
                      <a:endParaRPr sz="12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prima </a:t>
                      </a:r>
                      <a:endParaRPr sz="12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L’Italia e l’Europa a confronto: i paesaggi e le tipologie di clima, popolazione, lingue, religioni, insediamenti, economia, tesori naturali e artistici. </a:t>
                      </a:r>
                      <a:endParaRPr sz="12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seconda </a:t>
                      </a:r>
                      <a:endParaRPr sz="12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L’evoluzione dell’Unione europea e i suoi organismi. Gli stati d’ Europa: territorio, clima, </a:t>
                      </a:r>
                      <a:r>
                        <a:rPr lang="it-IT" sz="12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attivita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̀ economiche, servizi e </a:t>
                      </a:r>
                      <a:r>
                        <a:rPr lang="it-IT" sz="12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qualita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̀ della vita, centri urbani, tesori naturali e artistici. </a:t>
                      </a:r>
                      <a:endParaRPr sz="12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Classe terza </a:t>
                      </a:r>
                      <a:endParaRPr sz="12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 mondo: zone climatiche, paesaggi, popoli, religioni, lingue, economia e </a:t>
                      </a:r>
                      <a:r>
                        <a:rPr lang="it-IT" sz="12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qualita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̀ della vita, città, tesori naturali e artistici. </a:t>
                      </a:r>
                      <a:endParaRPr sz="12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principali  strumenti e tecniche  di orientamento.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 carte geografiche 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 scale di riduzione.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 paesaggio naturale ed antropico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tutela ambientale.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Agenda 2030.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4" name="Google Shape;304;p27"/>
          <p:cNvSpPr txBox="1"/>
          <p:nvPr/>
        </p:nvSpPr>
        <p:spPr>
          <a:xfrm>
            <a:off x="200202" y="3180412"/>
            <a:ext cx="295946" cy="594884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SPECIFICHE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27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27"/>
          <p:cNvSpPr/>
          <p:nvPr/>
        </p:nvSpPr>
        <p:spPr>
          <a:xfrm>
            <a:off x="272211" y="827677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27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7"/>
          <p:cNvSpPr txBox="1"/>
          <p:nvPr/>
        </p:nvSpPr>
        <p:spPr>
          <a:xfrm>
            <a:off x="0" y="-100088"/>
            <a:ext cx="12801600" cy="616236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COMPETENZE GEOGRAFICHE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7"/>
          <p:cNvSpPr/>
          <p:nvPr/>
        </p:nvSpPr>
        <p:spPr>
          <a:xfrm>
            <a:off x="4273429" y="208030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7"/>
          <p:cNvSpPr/>
          <p:nvPr/>
        </p:nvSpPr>
        <p:spPr>
          <a:xfrm>
            <a:off x="272211" y="876172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8"/>
          <p:cNvGraphicFramePr/>
          <p:nvPr/>
        </p:nvGraphicFramePr>
        <p:xfrm>
          <a:off x="792088" y="520530"/>
          <a:ext cx="12009500" cy="747310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3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140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 dirty="0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0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</a:t>
                      </a:r>
                      <a:r>
                        <a:rPr lang="it-IT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Sa interrogarsi sul trascendente e porsi domande di senso. </a:t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/>
                      </a:r>
                      <a:br>
                        <a:rPr lang="it-IT" sz="1200" u="none" strike="noStrike" cap="none"/>
                      </a:b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1.A S</a:t>
                      </a:r>
                      <a:r>
                        <a:rPr lang="it-IT" sz="1100"/>
                        <a:t>apersi interrogare </a:t>
                      </a:r>
                      <a:r>
                        <a:rPr lang="it-IT" sz="1100" u="none" strike="noStrike" cap="none"/>
                        <a:t> sull</a:t>
                      </a:r>
                      <a:r>
                        <a:rPr lang="it-IT" sz="1100"/>
                        <a:t>’esistenza di Dio, sui temi della vita, su ciò che è giusto e ciò che è sbagliato.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1.B. Sviluppare un co</a:t>
                      </a:r>
                      <a:r>
                        <a:rPr lang="it-IT" sz="1100"/>
                        <a:t>rretto atteggiamento nei confronti della religione e delle culture diverse.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1.C. Scoprire un amico speciale: Dio, Padre e Creatore.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 Scopr</a:t>
                      </a:r>
                      <a:r>
                        <a:rPr lang="it-IT" sz="1100" dirty="0"/>
                        <a:t>ire che per la religione cristiana Dio è Creatore e Padre e che fin dalle origini ha voluto stabilire un’alleanza con l’uomo.</a:t>
                      </a:r>
                      <a:endParaRPr sz="1700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 Individuare i tratti essenziali della rivelazione biblica di Dio all</a:t>
                      </a:r>
                      <a:r>
                        <a:rPr lang="it-IT" sz="1100" dirty="0"/>
                        <a:t>’uomo.</a:t>
                      </a:r>
                      <a:endParaRPr sz="1100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 dirty="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dirty="0"/>
                        <a:t>1.C Riconoscere nella Bibbia l’iniziativa di Dio e la sua relazione con l’uomo.</a:t>
                      </a:r>
                      <a:endParaRPr sz="11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1.A Conoscere le origini e lo sviluppo del Cristianesimo e delle altre grandi religioni, individuando gli aspetti più importanti del dialogo interreligioso.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 Riconoscere avvenimenti</a:t>
                      </a:r>
                      <a:r>
                        <a:rPr lang="it-IT" sz="1100"/>
                        <a:t>, persone e strutture fondamentali della Chiesa Cattolica sin dalle origini.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1.C Riconoscere che, per i cristiani, Dio dona a ognuno talenti e carismi da condividere per il bene di tutti.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1.D Conoscere le origini e lo sviluppo del cristianesimo e delle altre religioni, individuando gli aspetti più importanti del dialogo interreligioso.</a:t>
                      </a:r>
                      <a:endParaRPr sz="17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Comprendere alcune categorie fondamentali della fede ebraico-cristiana (rivelazione, promessa, alleanza, messia, salvezza) e le caratteristiche fondamentali delle principali religioni diffuse nel mondo;</a:t>
                      </a:r>
                      <a:endParaRPr sz="11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 dirty="0"/>
                        <a:t/>
                      </a:r>
                      <a:br>
                        <a:rPr lang="it-IT" sz="1100" b="0" u="none" strike="noStrike" cap="none" dirty="0"/>
                      </a:b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Approfondire l’identità storica, la predicazione e l’opera di Gesù e correlarle alla fede cristiana che, nella prospettiva dell’evento pasquale (passione, morte e risurrezione), riconosce in Lui il Figlio di Dio fatto uomo, Salvatore del mondo;</a:t>
                      </a:r>
                      <a:endParaRPr sz="11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 dirty="0"/>
                        <a:t/>
                      </a:r>
                      <a:br>
                        <a:rPr lang="it-IT" sz="1100" b="0" u="none" strike="noStrike" cap="none" dirty="0"/>
                      </a:b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1.C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Conoscere l’evoluzione storica e l’azione missionaria della Chiesa, realtà voluta da Dio, in cui agisce lo Spirito Santo.</a:t>
                      </a:r>
                      <a:endParaRPr sz="11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 dirty="0"/>
                        <a:t/>
                      </a:r>
                      <a:br>
                        <a:rPr lang="it-IT" sz="1100" b="0" u="none" strike="noStrike" cap="none" dirty="0"/>
                      </a:b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1.D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Confrontare la prospettiva della fede cristiana  e i risultati della scienza come letture distinte ma non conflittuali dell’uomo e del mondo.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6" name="Google Shape;316;p28"/>
          <p:cNvSpPr txBox="1"/>
          <p:nvPr/>
        </p:nvSpPr>
        <p:spPr>
          <a:xfrm>
            <a:off x="200206" y="1848272"/>
            <a:ext cx="288028" cy="614535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RELIGIONE</a:t>
            </a:r>
            <a:r>
              <a:rPr lang="it-IT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8"/>
          <p:cNvSpPr/>
          <p:nvPr/>
        </p:nvSpPr>
        <p:spPr>
          <a:xfrm>
            <a:off x="496147" y="3576464"/>
            <a:ext cx="288028" cy="2160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28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28"/>
          <p:cNvSpPr/>
          <p:nvPr/>
        </p:nvSpPr>
        <p:spPr>
          <a:xfrm>
            <a:off x="280123" y="1056184"/>
            <a:ext cx="72005" cy="792088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28"/>
          <p:cNvSpPr txBox="1"/>
          <p:nvPr/>
        </p:nvSpPr>
        <p:spPr>
          <a:xfrm>
            <a:off x="0" y="-83759"/>
            <a:ext cx="12801600" cy="54861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: COMPETENZA IN MATERIA DI CITTADINANZA, 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 COMPETENZE RELIGIOSE</a:t>
            </a:r>
            <a:endParaRPr dirty="0"/>
          </a:p>
        </p:txBody>
      </p:sp>
      <p:sp>
        <p:nvSpPr>
          <p:cNvPr id="321" name="Google Shape;321;p28"/>
          <p:cNvSpPr/>
          <p:nvPr/>
        </p:nvSpPr>
        <p:spPr>
          <a:xfrm>
            <a:off x="10233208" y="27258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6" name="Google Shape;326;p29"/>
          <p:cNvGraphicFramePr/>
          <p:nvPr/>
        </p:nvGraphicFramePr>
        <p:xfrm>
          <a:off x="792088" y="520530"/>
          <a:ext cx="12009500" cy="747310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3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140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0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</a:t>
                      </a:r>
                      <a:r>
                        <a:rPr lang="it-IT" b="1"/>
                        <a:t> </a:t>
                      </a:r>
                      <a:r>
                        <a:rPr lang="it-IT" b="1"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Individua, a partire dalla Bibbia, le     tappe essenziali della storia della salvezza.</a:t>
                      </a:r>
                      <a:endParaRPr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/>
                      </a:r>
                      <a:br>
                        <a:rPr lang="it-IT" sz="1200" u="none" strike="noStrike" cap="none"/>
                      </a:b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2.A Comprendere i testi biblici narrat</a:t>
                      </a:r>
                      <a:r>
                        <a:rPr lang="it-IT" sz="1100"/>
                        <a:t>i e formulare ipotesi.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2.B</a:t>
                      </a:r>
                      <a:r>
                        <a:rPr lang="it-IT" sz="1100"/>
                        <a:t> Decodificare simboli, segni e immagini sacre.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2.C </a:t>
                      </a:r>
                      <a:r>
                        <a:rPr lang="it-IT" sz="1100"/>
                        <a:t>Intervenire in modo pertinente sull’argomento trattato.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2.D Ricostruire le tappe fondamentali della vita di Gesù nei racconti evangelici.</a:t>
                      </a:r>
                      <a:endParaRPr sz="17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r>
                        <a:rPr lang="it-IT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Ascoltare e conoscere i brani biblici della </a:t>
                      </a:r>
                      <a:r>
                        <a:rPr lang="it-IT" sz="1100"/>
                        <a:t>storia della salvezza.</a:t>
                      </a:r>
                      <a:endParaRPr sz="17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</a:t>
                      </a:r>
                      <a:r>
                        <a:rPr lang="it-IT" sz="1100"/>
                        <a:t> Ascoltare, leggere e saper riferire circa alcune pagine bibliche fondamentali, tra cui le vicende e le figure principali del popolo d’Israele.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2</a:t>
                      </a:r>
                      <a:r>
                        <a:rPr lang="it-IT" u="none" strike="noStrike" cap="none"/>
                        <a:t>.</a:t>
                      </a:r>
                      <a:r>
                        <a:rPr lang="it-IT" sz="1100" u="none" strike="noStrike" cap="none"/>
                        <a:t>A Confrontare la Bib</a:t>
                      </a:r>
                      <a:r>
                        <a:rPr lang="it-IT" sz="1100"/>
                        <a:t>bia con i testi sacri delle altre religioni.</a:t>
                      </a:r>
                      <a:endParaRPr sz="17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/>
                        <a:t>2.B</a:t>
                      </a:r>
                      <a:r>
                        <a:rPr lang="it-IT" sz="1100"/>
                        <a:t> Leggere direttamente pagine bibliche ed evangeliche, riconoscendone genere letterario e individuandone il messaggio principale.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2.C Ricostruire le tappe fondamentali della vita di Gesù a partire dai Vangeli.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2.D Saper attingere informazioni sulla Religione Cattolica anche nella vita di Santi e in Maria la Madre di Gesù.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2.E Decodificare i principali significati dell’iconografia cristiana.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Saper adoperare la Bibbia come documento storico-culturale e apprendere che nella fede della Chiesa  è accolta come Parola di Dio;</a:t>
                      </a:r>
                      <a:endParaRPr sz="11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 dirty="0"/>
                        <a:t/>
                      </a:r>
                      <a:br>
                        <a:rPr lang="it-IT" sz="1100" b="0" u="none" strike="noStrike" cap="none" dirty="0"/>
                      </a:b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 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Comprendere il contenuto centrale di alcuni testi biblici, utilizzando tutte le informazioni necessarie ed avvalendosi correttamente di adeguati metodi interpretativi;</a:t>
                      </a:r>
                      <a:endParaRPr sz="11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 dirty="0"/>
                        <a:t/>
                      </a:r>
                      <a:br>
                        <a:rPr lang="it-IT" sz="1100" b="0" u="none" strike="noStrike" cap="none" dirty="0"/>
                      </a:br>
                      <a:r>
                        <a:rPr lang="it-IT" sz="1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2.C</a:t>
                      </a:r>
                      <a:r>
                        <a:rPr lang="it-IT" sz="1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Individuare i testi biblici che hanno ispirato le principali produzioni artistiche (letterarie, musicali, pittoriche) italiane ed europee.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" name="Google Shape;327;p29"/>
          <p:cNvSpPr txBox="1"/>
          <p:nvPr/>
        </p:nvSpPr>
        <p:spPr>
          <a:xfrm>
            <a:off x="200206" y="1848272"/>
            <a:ext cx="288028" cy="614535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IGIONE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29"/>
          <p:cNvSpPr/>
          <p:nvPr/>
        </p:nvSpPr>
        <p:spPr>
          <a:xfrm>
            <a:off x="496147" y="3576464"/>
            <a:ext cx="288028" cy="2160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29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9"/>
          <p:cNvSpPr/>
          <p:nvPr/>
        </p:nvSpPr>
        <p:spPr>
          <a:xfrm>
            <a:off x="280123" y="1056184"/>
            <a:ext cx="72005" cy="792088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9"/>
          <p:cNvSpPr txBox="1"/>
          <p:nvPr/>
        </p:nvSpPr>
        <p:spPr>
          <a:xfrm>
            <a:off x="0" y="-100088"/>
            <a:ext cx="12801600" cy="54861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lvl="0"/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</a:t>
            </a:r>
            <a:r>
              <a:rPr lang="it-IT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COMPETENZA IN MATERIA DI CITTADINANZA,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COMPETENZE RELIGIOSE</a:t>
            </a:r>
            <a:endParaRPr dirty="0"/>
          </a:p>
        </p:txBody>
      </p:sp>
      <p:sp>
        <p:nvSpPr>
          <p:cNvPr id="332" name="Google Shape;332;p29"/>
          <p:cNvSpPr/>
          <p:nvPr/>
        </p:nvSpPr>
        <p:spPr>
          <a:xfrm>
            <a:off x="10151566" y="45000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" name="Google Shape;337;p30"/>
          <p:cNvGraphicFramePr/>
          <p:nvPr/>
        </p:nvGraphicFramePr>
        <p:xfrm>
          <a:off x="792088" y="520530"/>
          <a:ext cx="12009500" cy="747310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3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140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0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/>
                        <a:t/>
                      </a:r>
                      <a:br>
                        <a:rPr lang="it-IT" sz="1200" u="none" strike="noStrike" cap="none"/>
                      </a:b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</a:t>
                      </a:r>
                      <a:r>
                        <a:rPr lang="it-IT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Sa utilizzare il linguaggio specifico. </a:t>
                      </a:r>
                      <a:endParaRPr sz="1400" b="1" u="none" strike="noStrike" cap="none">
                        <a:highlight>
                          <a:srgbClr val="00FF00"/>
                        </a:highlight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3.A Usare il linguaggio verbale per esprimere bisogni, stati d</a:t>
                      </a:r>
                      <a:r>
                        <a:rPr lang="it-IT" sz="1100"/>
                        <a:t>’animo e sentimenti.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3.B Memorizzare e ripetere filastrocche, poesie e canti religiosi.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 R</a:t>
                      </a:r>
                      <a:r>
                        <a:rPr lang="it-IT" sz="1100"/>
                        <a:t>iconoscere i segni cristiani, in particolare del Natale e della Pasqua, nell’ambiente, nelle celebrazioni e nella pietà e nella tradizione popolare.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3.B Conoscere il significato di gesti e segni liturgici propri della Religione Cattolica.</a:t>
                      </a: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 Intendere il senso religioso del Natale </a:t>
                      </a:r>
                      <a:r>
                        <a:rPr lang="it-IT" sz="1100"/>
                        <a:t>e della Pasqua, a partire dalle narrazioni evangeliche e dalla vita della Chiesa.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3.B Individuare significative espressioni d’arte cristiana, per rilevare come la fede sia stata interpretata e comunicata dagli artisti nel corso dei secoli.</a:t>
                      </a: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3.C Rendersi conto che la comunità ecclesiale esprime, attraverso vocazioni e ministeri, la propria fede e il proprio servizio all’uomo.</a:t>
                      </a:r>
                      <a:endParaRPr sz="1100"/>
                    </a:p>
                    <a:p>
                      <a:pPr marL="177800" marR="0" lvl="0" indent="-1778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 C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omprendere il significato principale dei simboli religiosi, delle celebrazioni liturgiche e dei sacramenti della Chiesa;</a:t>
                      </a:r>
                      <a:endParaRPr sz="11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/>
                        <a:t/>
                      </a:r>
                      <a:br>
                        <a:rPr lang="it-IT" sz="1100" b="0" u="none" strike="noStrike" cap="none"/>
                      </a:b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 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Riconoscere il messaggio cristiano nell’arte e nella cultura in Italia e in Europa, nell’epoca tardo-antica, medievale, moderna e contemporanea;</a:t>
                      </a:r>
                      <a:endParaRPr sz="11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/>
                        <a:t/>
                      </a:r>
                      <a:br>
                        <a:rPr lang="it-IT" sz="1100" b="0" u="none" strike="noStrike" cap="none"/>
                      </a:b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3.C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Focalizzare le strutture e i significati dei luoghi sacri dall’antichità ai nostri giorni.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" name="Google Shape;338;p30"/>
          <p:cNvSpPr txBox="1"/>
          <p:nvPr/>
        </p:nvSpPr>
        <p:spPr>
          <a:xfrm>
            <a:off x="200206" y="1848272"/>
            <a:ext cx="288028" cy="614535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IGIONE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30"/>
          <p:cNvSpPr/>
          <p:nvPr/>
        </p:nvSpPr>
        <p:spPr>
          <a:xfrm>
            <a:off x="488234" y="5176664"/>
            <a:ext cx="288028" cy="2160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0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30"/>
          <p:cNvSpPr/>
          <p:nvPr/>
        </p:nvSpPr>
        <p:spPr>
          <a:xfrm>
            <a:off x="280123" y="1056184"/>
            <a:ext cx="72005" cy="792088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30"/>
          <p:cNvSpPr txBox="1"/>
          <p:nvPr/>
        </p:nvSpPr>
        <p:spPr>
          <a:xfrm>
            <a:off x="0" y="-100088"/>
            <a:ext cx="12801600" cy="54861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lvl="0"/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: </a:t>
            </a:r>
            <a:r>
              <a:rPr lang="it-IT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CITTADINANZA, 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   COMPETENZE RELIGIOSE</a:t>
            </a:r>
            <a:endParaRPr dirty="0"/>
          </a:p>
        </p:txBody>
      </p:sp>
      <p:sp>
        <p:nvSpPr>
          <p:cNvPr id="343" name="Google Shape;343;p30"/>
          <p:cNvSpPr/>
          <p:nvPr/>
        </p:nvSpPr>
        <p:spPr>
          <a:xfrm>
            <a:off x="10314852" y="35359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" name="Google Shape;348;p31"/>
          <p:cNvGraphicFramePr/>
          <p:nvPr/>
        </p:nvGraphicFramePr>
        <p:xfrm>
          <a:off x="792088" y="520530"/>
          <a:ext cx="12009500" cy="747310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3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68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140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5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0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b="1" u="none" strike="noStrike" cap="none"/>
                        <a:t>4) </a:t>
                      </a:r>
                      <a:r>
                        <a:rPr lang="it-IT" b="1">
                          <a:latin typeface="Arial"/>
                          <a:ea typeface="Arial"/>
                          <a:cs typeface="Arial"/>
                          <a:sym typeface="Arial"/>
                        </a:rPr>
                        <a:t>Coglie le implicazione etiche della fede e impara a dare valore ai propri comportamenti.</a:t>
                      </a:r>
                      <a:endParaRPr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/>
                        <a:t/>
                      </a:r>
                      <a:br>
                        <a:rPr lang="it-IT" sz="1200" u="none" strike="noStrike" cap="none"/>
                      </a:b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4.A Riconoscere che i valori del cristianesimo si </a:t>
                      </a:r>
                      <a:r>
                        <a:rPr lang="it-IT" sz="1100"/>
                        <a:t>fondano sul comandamento dell’amore.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u="none" strike="noStrike" cap="none"/>
                        <a:t>4.B </a:t>
                      </a:r>
                      <a:r>
                        <a:rPr lang="it-IT" sz="1100"/>
                        <a:t>Comprendere che tutti gli insegnamenti di Gesù si mettono in pratica nei gesti di vita quotidiana.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4.C Intuire l’appartenenza ad una “grande famiglia”: la Chiesa.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 Riconoscere che la morale cristiana si fonda sul comandamento dell</a:t>
                      </a:r>
                      <a:r>
                        <a:rPr lang="it-IT" sz="1100"/>
                        <a:t>’amore di Dio e del prossimo, come insegnato da Gesù.</a:t>
                      </a:r>
                      <a:endParaRPr sz="17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 Riconoscere l</a:t>
                      </a:r>
                      <a:r>
                        <a:rPr lang="it-IT" sz="1100"/>
                        <a:t>’impegno della comunità cristiana nel porre alla base della convivenza umana la giustizia e la carità.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4.A </a:t>
                      </a: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Scoprire la risposta della Bibbia alle domande di senso dell</a:t>
                      </a:r>
                      <a:r>
                        <a:rPr lang="it-IT" sz="1100"/>
                        <a:t>’uomo e confrontarla con quella delle principali religioni non cristiane.</a:t>
                      </a:r>
                      <a:endParaRPr sz="17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1100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1100"/>
                        <a:t>4.B </a:t>
                      </a:r>
                      <a:r>
                        <a:rPr lang="it-IT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Riconoscere nella vita e negli in</a:t>
                      </a:r>
                      <a:r>
                        <a:rPr lang="it-IT" sz="1100"/>
                        <a:t>segnamenti di Gesù proposte di scelte responsabili, in vista di un personale progetto di vita.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 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Cogliere nelle domande dell’uomo e in tante sue esperienze tracce di una ricerca religiosa</a:t>
                      </a:r>
                      <a:r>
                        <a:rPr lang="it-IT" sz="1100"/>
                        <a:t>.</a:t>
                      </a:r>
                      <a:endParaRPr sz="11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/>
                        <a:t/>
                      </a:r>
                      <a:br>
                        <a:rPr lang="it-IT" sz="1100" b="0" u="none" strike="noStrike" cap="none"/>
                      </a:b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 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Riconoscere l’originalità della speranza cristiana, in risposta al bisogno di salvezza della condizione umana nella sua fragilità, finitezza ed esposizione al male.</a:t>
                      </a:r>
                      <a:endParaRPr sz="11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u="none" strike="noStrike" cap="none"/>
                        <a:t/>
                      </a:r>
                      <a:br>
                        <a:rPr lang="it-IT" sz="1100" b="0" u="none" strike="noStrike" cap="none"/>
                      </a:br>
                      <a:r>
                        <a:rPr lang="it-IT" sz="1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4.C</a:t>
                      </a: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Confrontarsi con la proposta cristiana di vita come contributo originale per la realizzazione di un progetto libero e responsabile.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9" name="Google Shape;349;p31"/>
          <p:cNvSpPr txBox="1"/>
          <p:nvPr/>
        </p:nvSpPr>
        <p:spPr>
          <a:xfrm>
            <a:off x="200206" y="1848272"/>
            <a:ext cx="288028" cy="614535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IGIONE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1"/>
          <p:cNvSpPr/>
          <p:nvPr/>
        </p:nvSpPr>
        <p:spPr>
          <a:xfrm>
            <a:off x="496147" y="3576464"/>
            <a:ext cx="288028" cy="2160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1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1"/>
          <p:cNvSpPr/>
          <p:nvPr/>
        </p:nvSpPr>
        <p:spPr>
          <a:xfrm>
            <a:off x="280123" y="1056184"/>
            <a:ext cx="72005" cy="792088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1"/>
          <p:cNvSpPr txBox="1"/>
          <p:nvPr/>
        </p:nvSpPr>
        <p:spPr>
          <a:xfrm>
            <a:off x="0" y="-100088"/>
            <a:ext cx="12801600" cy="54861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COMPETENZA IN MATERIA DI CITTADINANZA, 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    COMPETENZE RELIGIOSE</a:t>
            </a:r>
            <a:endParaRPr dirty="0"/>
          </a:p>
        </p:txBody>
      </p:sp>
      <p:sp>
        <p:nvSpPr>
          <p:cNvPr id="354" name="Google Shape;354;p31"/>
          <p:cNvSpPr/>
          <p:nvPr/>
        </p:nvSpPr>
        <p:spPr>
          <a:xfrm>
            <a:off x="10331180" y="9517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784175" y="2229099"/>
            <a:ext cx="11392200" cy="71670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25" tIns="63950" rIns="127925" bIns="63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COMPETENZA PERSONALE, SOCIALE E CAPACITA’ DI IMPARARE AD IMPARARE-  COMPETENZA IN MATERIA DI CITTADINANZA- COMPETENZA IN MATERIA DI CONSAPEVOLEZZA ED ESPRESSIONE CULTURALI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784175" y="6344825"/>
            <a:ext cx="3425100" cy="2254200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98000" tIns="45675" rIns="91375" bIns="45675" anchor="t" anchorCtr="0"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AutoNum type="arabicPeriod"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Analizza fonti di diverso tipo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Organizza le informazioni.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Comprende ed utilizza gli strumenti concettuali.</a:t>
            </a:r>
            <a:endParaRPr/>
          </a:p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Produce testi scritti ed orali usando il lessico specifico.</a:t>
            </a:r>
            <a:endParaRPr/>
          </a:p>
          <a:p>
            <a:pPr marL="342900" marR="0" lvl="0" indent="-260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4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5082120" y="3462448"/>
            <a:ext cx="2160271" cy="492386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COMPETENZE 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SPECIFICHE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1376350" y="4654424"/>
            <a:ext cx="1723200" cy="596481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COMPETENZE STORICHE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4898578" y="4683572"/>
            <a:ext cx="2657351" cy="333060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COMPETENZE GEOGRAFICHE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rot="10800000" flipH="1">
            <a:off x="2237950" y="5816886"/>
            <a:ext cx="8051610" cy="30498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4" name="Google Shape;104;p14"/>
          <p:cNvCxnSpPr/>
          <p:nvPr/>
        </p:nvCxnSpPr>
        <p:spPr>
          <a:xfrm>
            <a:off x="6182640" y="5948462"/>
            <a:ext cx="0" cy="450980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5" name="Google Shape;105;p14"/>
          <p:cNvSpPr/>
          <p:nvPr/>
        </p:nvSpPr>
        <p:spPr>
          <a:xfrm>
            <a:off x="4646250" y="6323700"/>
            <a:ext cx="3509100" cy="2254200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45675" rIns="90000" bIns="45675" anchor="t" anchorCtr="0">
            <a:no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AutoNum type="arabicPeriod"/>
            </a:pPr>
            <a:r>
              <a:rPr lang="it-IT" sz="1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 orienta nello spazio</a:t>
            </a:r>
            <a:endParaRPr sz="1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Comprende ed utilizza il linguaggio della geo-</a:t>
            </a:r>
            <a:r>
              <a:rPr lang="it-IT" sz="1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graficità</a:t>
            </a: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AutoNum type="arabicPeriod"/>
            </a:pP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Legge il paesaggio.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Calibri"/>
              <a:buAutoNum type="arabicPeriod"/>
            </a:pP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Comprende il concetto di regione e sistema territoriale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" name="Google Shape;106;p14"/>
          <p:cNvCxnSpPr/>
          <p:nvPr/>
        </p:nvCxnSpPr>
        <p:spPr>
          <a:xfrm>
            <a:off x="6182640" y="5016631"/>
            <a:ext cx="0" cy="1117544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7" name="Google Shape;107;p14"/>
          <p:cNvCxnSpPr>
            <a:stCxn id="101" idx="0"/>
          </p:cNvCxnSpPr>
          <p:nvPr/>
        </p:nvCxnSpPr>
        <p:spPr>
          <a:xfrm rot="-5400000">
            <a:off x="6175450" y="535424"/>
            <a:ext cx="181500" cy="8056500"/>
          </a:xfrm>
          <a:prstGeom prst="bentConnector2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" name="Google Shape;108;p14"/>
          <p:cNvCxnSpPr/>
          <p:nvPr/>
        </p:nvCxnSpPr>
        <p:spPr>
          <a:xfrm>
            <a:off x="10289560" y="4482335"/>
            <a:ext cx="2100" cy="252000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14"/>
          <p:cNvSpPr txBox="1"/>
          <p:nvPr/>
        </p:nvSpPr>
        <p:spPr>
          <a:xfrm>
            <a:off x="719625" y="933751"/>
            <a:ext cx="115212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Partendo dall’analisi dei nuclei fondanti delle discipline, il Dipartimento n. 4 ha individuato, con riferimento alla competenza chiave europee “C</a:t>
            </a: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ompetenza personale, sociale e capacità  di imparare ad imparare -  competenza in materia di cittadinanza - competenza in materia di consapevolezza ed espressione culturali" </a:t>
            </a: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competenze specifiche, i traguardi per lo sviluppo delle competenze al termine della Scuola dell’Infanzia, della Scuola Primaria e della Scuola Sec. di I grado, gli obiettivi di apprendimento relativi alla scuola dell’Infanzia e alle tappe fondamentali del primo ciclo, nonché i contenuti.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6138456" y="2892877"/>
            <a:ext cx="214255" cy="534852"/>
          </a:xfrm>
          <a:prstGeom prst="downArrow">
            <a:avLst>
              <a:gd name="adj1" fmla="val 50000"/>
              <a:gd name="adj2" fmla="val 50000"/>
            </a:avLst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" name="Google Shape;111;p14"/>
          <p:cNvCxnSpPr/>
          <p:nvPr/>
        </p:nvCxnSpPr>
        <p:spPr>
          <a:xfrm>
            <a:off x="11500475" y="6124575"/>
            <a:ext cx="19200" cy="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" name="Google Shape;112;p14"/>
          <p:cNvCxnSpPr>
            <a:stCxn id="101" idx="2"/>
          </p:cNvCxnSpPr>
          <p:nvPr/>
        </p:nvCxnSpPr>
        <p:spPr>
          <a:xfrm>
            <a:off x="2237950" y="5250905"/>
            <a:ext cx="0" cy="1046700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3" name="Google Shape;113;p14"/>
          <p:cNvSpPr/>
          <p:nvPr/>
        </p:nvSpPr>
        <p:spPr>
          <a:xfrm>
            <a:off x="10009413" y="4760735"/>
            <a:ext cx="1278639" cy="558681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COMPETENZE RELIGIOSE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4" name="Google Shape;114;p14"/>
          <p:cNvCxnSpPr/>
          <p:nvPr/>
        </p:nvCxnSpPr>
        <p:spPr>
          <a:xfrm rot="10800000" flipH="1">
            <a:off x="6245583" y="3918132"/>
            <a:ext cx="18172" cy="716603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5" name="Google Shape;115;p14"/>
          <p:cNvSpPr/>
          <p:nvPr/>
        </p:nvSpPr>
        <p:spPr>
          <a:xfrm>
            <a:off x="8707800" y="6344825"/>
            <a:ext cx="3533100" cy="2254200"/>
          </a:xfrm>
          <a:prstGeom prst="rect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it-IT" sz="1400" b="1" i="0" u="none" strike="noStrike" cap="none" dirty="0"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 interrogarsi sul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trascendente e porsi domande di senso. 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Individua, a partire dalla Bibbia, le     tappe essenziali della storia della salvezza.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it-IT" sz="1400" b="1" i="0" u="none" strike="noStrike" cap="none" dirty="0"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Sa utilizzare il linguaggio specifico.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Coglie le implicazione etiche della fede e impara a dare valore ai propri comportamenti.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6" name="Google Shape;116;p14"/>
          <p:cNvCxnSpPr/>
          <p:nvPr/>
        </p:nvCxnSpPr>
        <p:spPr>
          <a:xfrm>
            <a:off x="10289560" y="5803184"/>
            <a:ext cx="0" cy="510473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7" name="Google Shape;117;p14"/>
          <p:cNvCxnSpPr/>
          <p:nvPr/>
        </p:nvCxnSpPr>
        <p:spPr>
          <a:xfrm>
            <a:off x="10289560" y="5319416"/>
            <a:ext cx="0" cy="531728"/>
          </a:xfrm>
          <a:prstGeom prst="straightConnector1">
            <a:avLst/>
          </a:prstGeom>
          <a:noFill/>
          <a:ln w="255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" name="Google Shape;359;p32"/>
          <p:cNvGraphicFramePr/>
          <p:nvPr/>
        </p:nvGraphicFramePr>
        <p:xfrm>
          <a:off x="568153" y="512554"/>
          <a:ext cx="12233475" cy="10828975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406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0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6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80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6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/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2025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300" b="1"/>
                        <a:t>1) </a:t>
                      </a:r>
                      <a:r>
                        <a:rPr lang="it-IT"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Sa interrogarsi sul trascendente e porsi domande di senso. </a:t>
                      </a: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300" b="1"/>
                        <a:t>2) </a:t>
                      </a:r>
                      <a:r>
                        <a:rPr lang="it-IT"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Individua, a partire dalla Bibbia, le     tappe essenziali della storia della salvezza.</a:t>
                      </a:r>
                      <a:endParaRPr sz="13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300" b="1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None/>
                      </a:pPr>
                      <a:endParaRPr sz="13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300" b="1"/>
                        <a:t>3) </a:t>
                      </a:r>
                      <a:r>
                        <a:rPr lang="it-IT"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Sa utilizzare il linguaggio specifico. </a:t>
                      </a:r>
                      <a:endParaRPr sz="1300" b="1">
                        <a:highlight>
                          <a:srgbClr val="00FF00"/>
                        </a:highlight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None/>
                      </a:pPr>
                      <a:endParaRPr sz="13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300" b="1"/>
                        <a:t>4) </a:t>
                      </a:r>
                      <a:r>
                        <a:rPr lang="it-IT"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Coglie le implicazione etiche della fede e impara a dare valore ai propri comportamenti</a:t>
                      </a:r>
                      <a:endParaRPr sz="13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CONTENUTI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946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900" b="1"/>
                        <a:t>D</a:t>
                      </a:r>
                      <a:r>
                        <a:rPr lang="it-IT" sz="1000" b="1"/>
                        <a:t>io e l’uomo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 significati cristiani degli avvenimenti fondamentali dell'esistenza umana;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Concetto di Trascendenza;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mondo e la natura che ci circonda è frutto di un dono di Dio Padre e Creatore;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 segni e le esperienze della presenza di Dio nella Creazione, nella natura e nelle opere degli uomini;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significato della Vita e le domande di senso;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Tempo Reversibile e Il Tempo Irreversibile: per i Cristiani la Vita non finisce con la Morte.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/>
                        <a:t>La Bibbia e le altre fonti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Episodi biblici: la creazione, il diluvio , l'Arca e l'Alleanza;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Racconti biblici sulla storia della salvezza: il diluvio universale, i 10 Comandamenti;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Personaggi biblici più noti: Adamo ed Eva, Caino e Abele, Noè uomo giusto, Mosè;</a:t>
                      </a:r>
                      <a:endParaRPr sz="100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Storie sulla vita di alcuni Santi.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/>
                        <a:t>Il linguaggio religioso</a:t>
                      </a:r>
                      <a:endParaRPr sz="1000" b="1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Le feste religiose, il Natale di Gesù;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L'infanzia e la vita di Gesù, la fuga in Egitto, il ritorno a Nazareth, Gesù al tempio di Gerusalemme;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La vita pubblica di Gesù;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Il mistero Pasquale;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La Pentecoste;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La Chiesa: una grande famiglia;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/>
                        <a:t>- Persone e figure significative del messaggio d'Amore del nostro tempo: Papa Francesco.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 </a:t>
                      </a:r>
                      <a:r>
                        <a:rPr lang="it-IT" sz="1000" b="1"/>
                        <a:t>I valori etici e religiosi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L'ordine del creato;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La vita donata nelle sue diverse forme;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La qualità delle relazioni: il rispetto per se e per gli altri;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Il Rispetto delle Regole di comportamento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Il Rispetto e la cura del proprio corpo;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Il Perdono; L'Amicizia;La Condivisione;La Solidarietà;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Gesù Maestro di Vita;</a:t>
                      </a:r>
                      <a:endParaRPr sz="11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La Chiesa; Maria Madre della Chiesa;</a:t>
                      </a:r>
                      <a:endParaRPr sz="11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/>
                        <a:t>- La Preghiera del Rosario.</a:t>
                      </a:r>
                      <a:endParaRPr sz="11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900" b="1" dirty="0"/>
                        <a:t>D</a:t>
                      </a:r>
                      <a:r>
                        <a:rPr lang="it-IT" sz="1000" b="1" dirty="0"/>
                        <a:t>io e l’uomo</a:t>
                      </a:r>
                      <a:endParaRPr sz="1000" b="1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L’amicizia; Io insieme agli altri;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Creazione, dono di Dio; Il rispetto della natura; San Francesco d’Assisi e il Cantico delle creature;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Dio parla all’uomo; Adamo ed Eva; il Peccato originale; L’arca di Noè; L’Alleanza;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Preghiera;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Il Padre nostro.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 dirty="0"/>
                        <a:t>La Bibbia e le altre fonti</a:t>
                      </a:r>
                      <a:endParaRPr sz="1000" b="1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Bibbia testo sacro dei cristiani;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Elementi principali: A.T. e N.T;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Divisione, formazione, generi letterari;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Bibbia nell’arte;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Gesù e la sua Missione;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Le Parabole e i Miracoli;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Il Comandamento dell’amore;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 - La Palestina al tempo di Gesù: condizioni storico-geografiche;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storia della salvezza veterotestamentaria.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 dirty="0"/>
                        <a:t>l linguaggio religioso</a:t>
                      </a:r>
                      <a:endParaRPr sz="1000" b="1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I Vangeli; L’Avvento; La festa del Natale; Il Presepe e i suoi personaggi; L’Epifania;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Pasqua Ebraica e la Pasqua Cristiana;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L’Ingresso a Gerusalemme;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cena con gli Apostoli; La Crocifissione;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La Morte e la Risurrezione di Gesù;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L’importanza della Domenica,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Gesù insegna a chiamare Dio Padre.</a:t>
                      </a:r>
                      <a:endParaRPr sz="1000" b="1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 dirty="0"/>
                        <a:t>I valori etici e religiosi</a:t>
                      </a:r>
                      <a:endParaRPr sz="1000" b="1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Lo Spirito Santo; La Nascita della Chiesa;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Le prime comunità cristiane a Gerusalemme;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L’annuncio del Vangelo; L’amore per il prossimo; - La grande famiglia dei battezzati: la Chiesa; 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 dirty="0"/>
                        <a:t>- I Sacramenti.</a:t>
                      </a:r>
                      <a:endParaRPr sz="10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dirty="0"/>
                        <a:t>- Maria Madre di Cristo e dei Cristiani.</a:t>
                      </a:r>
                      <a:endParaRPr sz="900" b="1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900" b="1"/>
                        <a:t>D</a:t>
                      </a:r>
                      <a:r>
                        <a:rPr lang="it-IT" sz="1000" b="1"/>
                        <a:t>io e l’uomo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it-IT" sz="1000"/>
                        <a:t> Le domande di senso;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Dio si rivela in Gesù Cristo; 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Gesù vero Dio e vero uomo;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visione ecologica del creato.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Le Religioni naturali e rivelate.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Religione monoteiste: Ebraismo, Cristianesimo e Islamismo;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Religioni Orientali: Buddhismo, Induismo. 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/>
                        <a:t>La Bibbia e le altre fonti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Le fonti storiche;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 Vangeli: la loro composizione e formazione. 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Gli evangelisti; I generi letterari; 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Gesù: il Messia e Signore;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chiamata degli Apostoli;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L’annuncio del Regno dei cieli.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Le Beatitudini;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Le Parabole e i Miracoli;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Comandamento dell’amore.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/>
                        <a:t>Il linguaggio religioso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Palestina fisica e politica;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Le feste ebraiche, il Tempio, la Sinagoga.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Figlio di Dio si fa uomo; 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festa del Natale;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Presepe e i suoi personaggi;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L’Epifania;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Battesimo.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Pasqua di Gesù;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L’Ingresso a Gerusalemme;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L’Anno Liturgico;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 Sacramenti;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Santa Messa.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000" b="1"/>
                        <a:t>I valori etici e religiosi</a:t>
                      </a:r>
                      <a:endParaRPr sz="1000" b="1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comunità dei Cristiani: la Chiesa;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storia della Chiesa;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monachesimo; Gli ordini religiosi;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Chiesa missionaria;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Chiesa si divide;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La Chiesa Protestante;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Il Concilio di Trento;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L’Ecumenismo;</a:t>
                      </a:r>
                      <a:endParaRPr sz="1000"/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000"/>
                        <a:t>- L’arte cristiane delle varie epoche.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900" b="1" u="none" strike="noStrike" cap="none" dirty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it-IT" sz="1000" b="1" u="none" strike="noStrike" cap="none" dirty="0">
                          <a:solidFill>
                            <a:srgbClr val="000000"/>
                          </a:solidFill>
                        </a:rPr>
                        <a:t>io e l’uomo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 tappe principali della storia del popolo ebraico da Abramo a Gesù;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La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vicenda storica di Gesù (nascita, predicazione, morte e risurrezione);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Lo Spirito Santo nella vita della Chiesa;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La Chiesa nell’età medieval</a:t>
                      </a: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e,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moderna e contemporanea;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Teismo, ateismo, agnosticismo;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Le caratteristiche fondamentali delle grandi religioni diffuse sulla terra;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Le origini secondo la Bibbia;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Le origini secondo la scienza;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Fede e scienza in dialogo.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Bibbia e le altre fonti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Il valore culturale e religioso della Bibbia;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testi dell’Antico e del Nuovo Testamento;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generi letterari della Bibbia; 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Il materiale scrittorio;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L’arte miniata nella Bibbia;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La Bibbia nella cultura e nell’arte.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 linguaggio religioso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L’organizzazione della Chiesa Cattolica;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segni sacramentali; 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sacramenti dell’iniziazione;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sacramenti della guarigione;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sacramenti del servizio;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L’anno liturgico;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I simboli cristiani antichi;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I cimiteri cristiani antichi;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Le basiliche </a:t>
                      </a:r>
                      <a:r>
                        <a:rPr lang="it-IT" sz="1000" b="0" i="0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circiformi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Le Chiese nel tempo.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valori etici e religiosi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Da sempre tante domande;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Dalla religiosità alla religione;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 - Le caratteristiche fondamentali della religione dei popoli antichi;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 Il racconto della creazione nel libro della Genesi;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Il problema del male nel mondo;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Il Decalogo; 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Il discorso della Montagna; 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Il comandamento dell’amore;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</a:t>
                      </a:r>
                      <a:r>
                        <a:rPr lang="it-IT" sz="1000" dirty="0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valori costitutivi della persona;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- Autonomia e progettualità.</a:t>
                      </a:r>
                      <a:endParaRPr sz="13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strike="noStrike" cap="none" dirty="0">
                        <a:highlight>
                          <a:srgbClr val="00FFFF"/>
                        </a:highlight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 dirty="0"/>
                        <a:t/>
                      </a:r>
                      <a:br>
                        <a:rPr lang="it-IT" sz="1400" u="none" strike="noStrike" cap="none" dirty="0"/>
                      </a:b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u="none" strike="noStrike" cap="none" dirty="0"/>
                        <a:t/>
                      </a:r>
                      <a:br>
                        <a:rPr lang="it-IT" sz="1200" u="none" strike="noStrike" cap="none" dirty="0"/>
                      </a:b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0" name="Google Shape;360;p32"/>
          <p:cNvSpPr txBox="1"/>
          <p:nvPr/>
        </p:nvSpPr>
        <p:spPr>
          <a:xfrm>
            <a:off x="176023" y="2999141"/>
            <a:ext cx="312300" cy="577614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GIONE 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32"/>
          <p:cNvSpPr/>
          <p:nvPr/>
        </p:nvSpPr>
        <p:spPr>
          <a:xfrm>
            <a:off x="488323" y="4783992"/>
            <a:ext cx="288000" cy="216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32"/>
          <p:cNvSpPr/>
          <p:nvPr/>
        </p:nvSpPr>
        <p:spPr>
          <a:xfrm>
            <a:off x="280120" y="1200200"/>
            <a:ext cx="1800300" cy="216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32"/>
          <p:cNvSpPr/>
          <p:nvPr/>
        </p:nvSpPr>
        <p:spPr>
          <a:xfrm>
            <a:off x="280123" y="1272208"/>
            <a:ext cx="72000" cy="1728300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32"/>
          <p:cNvSpPr txBox="1"/>
          <p:nvPr/>
        </p:nvSpPr>
        <p:spPr>
          <a:xfrm>
            <a:off x="-147484" y="101250"/>
            <a:ext cx="12801600" cy="37530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</a:t>
            </a: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</a:t>
            </a: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   COMPETENZE RELIGIOSE</a:t>
            </a:r>
            <a:endParaRPr sz="1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32"/>
          <p:cNvSpPr/>
          <p:nvPr/>
        </p:nvSpPr>
        <p:spPr>
          <a:xfrm>
            <a:off x="10253902" y="238500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4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STORICHE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4"/>
          <p:cNvSpPr txBox="1"/>
          <p:nvPr/>
        </p:nvSpPr>
        <p:spPr>
          <a:xfrm>
            <a:off x="424136" y="912170"/>
            <a:ext cx="3096344" cy="57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SCUOLA PRIMARIA- </a:t>
            </a:r>
            <a:r>
              <a:rPr lang="it-IT" sz="16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CLASSE 1/2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4"/>
          <p:cNvSpPr/>
          <p:nvPr/>
        </p:nvSpPr>
        <p:spPr>
          <a:xfrm>
            <a:off x="3403429" y="998579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4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3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4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34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81" name="Google Shape;381;p34"/>
          <p:cNvGraphicFramePr/>
          <p:nvPr>
            <p:extLst>
              <p:ext uri="{D42A27DB-BD31-4B8C-83A1-F6EECF244321}">
                <p14:modId xmlns="" xmlns:p14="http://schemas.microsoft.com/office/powerpoint/2010/main" val="1219633688"/>
              </p:ext>
            </p:extLst>
          </p:nvPr>
        </p:nvGraphicFramePr>
        <p:xfrm>
          <a:off x="639763" y="2239964"/>
          <a:ext cx="11809708" cy="5563696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2828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6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708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75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5484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  <a:sym typeface="Calibri"/>
                        </a:rPr>
                        <a:t>NUCLEI  TEMATICI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OBIETTIVI OGGETTO DI VALUTAZIONE DEL PERIODO DIDATTICO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* LIVELLO RAGGIUNTO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99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 – Conoscenza e comprensione di fatti e di eventi.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  - Individua elementi di successione, contemporaneità, di sviluppo e di durata nel tempo di fatti ed eventi.</a:t>
                      </a:r>
                      <a:endParaRPr lang="it-IT"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Usare la linea del tempo per organizzare informazioni, conoscenze e periodi; individuare successioni, contemporaneità, durate e periodizzazioni.</a:t>
                      </a:r>
                      <a:endParaRPr lang="it-IT" sz="1100" dirty="0">
                        <a:effectLst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9355">
                <a:tc gridSpan="4">
                  <a:txBody>
                    <a:bodyPr/>
                    <a:lstStyle/>
                    <a:p>
                      <a:pPr indent="-228600"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*LIVELLI DI APPRENDIMENTO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AVANZATO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INTERMEDIO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BASE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 VIA DI PRIMA ACQUISIZIONE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dirty="0">
                        <a:effectLst/>
                      </a:endParaRPr>
                    </a:p>
                    <a:p>
                      <a:pPr fontAlgn="ctr"/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marL="47625" marR="47625" marT="3810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2" name="Google Shape;382;p34"/>
          <p:cNvSpPr txBox="1"/>
          <p:nvPr/>
        </p:nvSpPr>
        <p:spPr>
          <a:xfrm>
            <a:off x="639762" y="1797540"/>
            <a:ext cx="11809709" cy="441567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t-IT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 – Competenze storiche 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4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STORICHE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4"/>
          <p:cNvSpPr txBox="1"/>
          <p:nvPr/>
        </p:nvSpPr>
        <p:spPr>
          <a:xfrm>
            <a:off x="280219" y="912170"/>
            <a:ext cx="3240261" cy="57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SCUOLA PRIMARIA- CLASSE 3/4/5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4"/>
          <p:cNvSpPr/>
          <p:nvPr/>
        </p:nvSpPr>
        <p:spPr>
          <a:xfrm>
            <a:off x="3520480" y="998579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4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34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4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34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81" name="Google Shape;381;p34"/>
          <p:cNvGraphicFramePr/>
          <p:nvPr>
            <p:extLst>
              <p:ext uri="{D42A27DB-BD31-4B8C-83A1-F6EECF244321}">
                <p14:modId xmlns="" xmlns:p14="http://schemas.microsoft.com/office/powerpoint/2010/main" val="2964000807"/>
              </p:ext>
            </p:extLst>
          </p:nvPr>
        </p:nvGraphicFramePr>
        <p:xfrm>
          <a:off x="639763" y="2239964"/>
          <a:ext cx="11809708" cy="5563696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2828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6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708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475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5484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  <a:sym typeface="Calibri"/>
                        </a:rPr>
                        <a:t>NUCLEI  TEMATICI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OBIETTIVI OGGETTO DI VALUTAZIONE DEL PERIODO DIDATTICO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* LIVELLO RAGGIUNTO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9949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 – Conoscenza e comprensione di fatti e di eventi.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  - Individua elementi di successione, contemporaneità, di sviluppo e di durata nel tempo di fatti ed eventi.</a:t>
                      </a:r>
                      <a:endParaRPr lang="it-IT"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Collocare i fatti storici nel tempo e nello spazio utilizzando il linguaggio specifico.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9355">
                <a:tc gridSpan="4">
                  <a:txBody>
                    <a:bodyPr/>
                    <a:lstStyle/>
                    <a:p>
                      <a:pPr indent="-228600"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*LIVELLI DI APPRENDIMENTO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AVANZATO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INTERMEDIO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BASE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dirty="0">
                        <a:effectLst/>
                      </a:endParaRPr>
                    </a:p>
                    <a:p>
                      <a:pPr indent="-22860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 VIA DI PRIMA ACQUISIZIONE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dirty="0">
                        <a:effectLst/>
                      </a:endParaRPr>
                    </a:p>
                    <a:p>
                      <a:pPr fontAlgn="ctr"/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r>
                        <a:rPr lang="it-IT" dirty="0">
                          <a:effectLst/>
                        </a:rPr>
                        <a:t/>
                      </a:r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marL="47625" marR="47625" marT="3810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2" name="Google Shape;382;p34"/>
          <p:cNvSpPr txBox="1"/>
          <p:nvPr/>
        </p:nvSpPr>
        <p:spPr>
          <a:xfrm>
            <a:off x="639762" y="1797540"/>
            <a:ext cx="11809709" cy="441567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t-IT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 – Competenze storiche 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5366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5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STORICHE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35"/>
          <p:cNvSpPr txBox="1"/>
          <p:nvPr/>
        </p:nvSpPr>
        <p:spPr>
          <a:xfrm>
            <a:off x="424136" y="912170"/>
            <a:ext cx="3096344" cy="375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Scuola secondaria I grado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35"/>
          <p:cNvSpPr/>
          <p:nvPr/>
        </p:nvSpPr>
        <p:spPr>
          <a:xfrm>
            <a:off x="3520480" y="992121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35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5"/>
          <p:cNvSpPr txBox="1"/>
          <p:nvPr/>
        </p:nvSpPr>
        <p:spPr>
          <a:xfrm>
            <a:off x="280122" y="1848275"/>
            <a:ext cx="12169350" cy="390832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 – Competenze storiche 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35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35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94" name="Google Shape;394;p35"/>
          <p:cNvGraphicFramePr/>
          <p:nvPr/>
        </p:nvGraphicFramePr>
        <p:xfrm>
          <a:off x="424136" y="2240105"/>
          <a:ext cx="12025325" cy="6874400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1186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98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9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82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52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8142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460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0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Dimensioni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Criteri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Indicatori/evidenze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avanzato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intermedio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base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iniziale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87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Uso delle fonti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– Discriminazione di fonti diverse per la ricostruzione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storica.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1.2 - Ricostruzione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 fatti ed eventi mediante l’uso delle fonti.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– Riconosce e confronta fonti diverse.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1.2 - Interpreta e utilizza fonti.</a:t>
                      </a: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 e utilizza le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diverse tipologie di fonti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storiche in modo critico 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Ricava ,utilizza e approfondisce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autonomamente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informazioni da fonti diverse.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Seleziona le diverse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tipologie di fonti storiche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 ricavare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informazioni.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Ricava ed utilizza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modo corretto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informazioni da fonti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diverse.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le varie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tipologie di fonti storiche.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Ricava informazioni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essenziali da fonti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diverse e le utilizza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modo frammentario.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le varie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tipologie di fonti storiche, solo se guidato.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Riesce a ricavare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informazioni essenziali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anche se guidato.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3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 Organizzazione delle informazioni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1 - Conoscenza e comprensione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 fatti ed eventi.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2.1 - Individua elementi di contemporaneità,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sviluppo e di durata nel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 di fatti ed eventi.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fatti ed eventi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modo completo ed approfondito.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fatti ed eventi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modo completo e sa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collocarli nello spazio 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nel tempo.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gli aspetti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essenziali di eventi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storici e li sa collocare solo cronologicamente.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parzialmente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gli aspetti essenziali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eventi storici e li colloca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Cronologicamente, solo se guidato.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9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Strumenti concettuali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–  Conoscenza ed uso dei concetti temporali relativi a: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-trasformazione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-cambiamento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-successione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-durata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-contemporaneità.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3.2 - Uso del linguaggio specifico.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3.1 - Interpreta e descrive  fatti ed eventi in base a concetti temporali.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3.2 - Utilizza il linguaggio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specifico della disciplina.</a:t>
                      </a: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 e descrive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fatti ed eventi , operando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collegamenti e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critico e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i linguaggi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logico,preciso e coerente.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 e descrive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fatti ed eventi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corretto ed autonomo.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i linguaggi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specifici con sicurezza 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modo corretto.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 e descrive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fatti ed eventi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essenziale.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i linguaggi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specifici, ma non sempre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 usa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Appropriato.</a:t>
                      </a:r>
                      <a:endParaRPr/>
                    </a:p>
                  </a:txBody>
                  <a:tcPr marL="48975" marR="48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parzialmente gli eventi storici ed ha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difficoltà a collocarli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nello spazio e nel tempo.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 una conoscenza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frammentaria dei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 specifici e non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è in grado di utilizzarli.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3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 Produzione scritta e orale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1 - Rielaborazione delle conoscenze.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4.1 - Coglie relazioni, collega informazioni 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produce elaborati.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Organizza autonomamente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 conoscenze acquisite e le rielabora anche in schemi, mappe e grafici.</a:t>
                      </a:r>
                      <a:endParaRPr sz="17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Stabilisce con sicurezza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relazioni fra eventi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storici e rielabora le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informazioni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corretto.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Stabilisce semplici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relazioni fra eventi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storici e rielabora le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informazioni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essenziale.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Incontra difficoltà nel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mettere in relazione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eventi storici e rielabora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semplici informazioni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it-IT" sz="9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solo se guidato.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6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GEOGRAFICHE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6"/>
          <p:cNvSpPr txBox="1"/>
          <p:nvPr/>
        </p:nvSpPr>
        <p:spPr>
          <a:xfrm>
            <a:off x="424136" y="912170"/>
            <a:ext cx="3096344" cy="375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lvl="0">
              <a:buSzPts val="1600"/>
            </a:pP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 b="1" dirty="0">
                <a:latin typeface="Calibri"/>
                <a:ea typeface="Calibri"/>
                <a:cs typeface="Calibri"/>
                <a:sym typeface="Calibri"/>
              </a:rPr>
              <a:t>SCUOLA PRIMARIA-  CLASSE 1/2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36"/>
          <p:cNvSpPr/>
          <p:nvPr/>
        </p:nvSpPr>
        <p:spPr>
          <a:xfrm>
            <a:off x="3556481" y="973267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6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36"/>
          <p:cNvSpPr txBox="1"/>
          <p:nvPr/>
        </p:nvSpPr>
        <p:spPr>
          <a:xfrm>
            <a:off x="280122" y="1848276"/>
            <a:ext cx="12169350" cy="404786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VALUTATIVA: Competenze geografiche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36"/>
          <p:cNvSpPr txBox="1"/>
          <p:nvPr/>
        </p:nvSpPr>
        <p:spPr>
          <a:xfrm>
            <a:off x="9857187" y="1017312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36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E6F8C98-FB0F-4949-AE33-BC7FDD556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8934436"/>
              </p:ext>
            </p:extLst>
          </p:nvPr>
        </p:nvGraphicFramePr>
        <p:xfrm>
          <a:off x="424136" y="2289513"/>
          <a:ext cx="12025335" cy="5514145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2879686">
                  <a:extLst>
                    <a:ext uri="{9D8B030D-6E8A-4147-A177-3AD203B41FA5}">
                      <a16:colId xmlns="" xmlns:a16="http://schemas.microsoft.com/office/drawing/2014/main" val="1522044607"/>
                    </a:ext>
                  </a:extLst>
                </a:gridCol>
                <a:gridCol w="2816519">
                  <a:extLst>
                    <a:ext uri="{9D8B030D-6E8A-4147-A177-3AD203B41FA5}">
                      <a16:colId xmlns="" xmlns:a16="http://schemas.microsoft.com/office/drawing/2014/main" val="1599770651"/>
                    </a:ext>
                  </a:extLst>
                </a:gridCol>
                <a:gridCol w="3126957">
                  <a:extLst>
                    <a:ext uri="{9D8B030D-6E8A-4147-A177-3AD203B41FA5}">
                      <a16:colId xmlns="" xmlns:a16="http://schemas.microsoft.com/office/drawing/2014/main" val="3687735621"/>
                    </a:ext>
                  </a:extLst>
                </a:gridCol>
                <a:gridCol w="3202173">
                  <a:extLst>
                    <a:ext uri="{9D8B030D-6E8A-4147-A177-3AD203B41FA5}">
                      <a16:colId xmlns="" xmlns:a16="http://schemas.microsoft.com/office/drawing/2014/main" val="775992911"/>
                    </a:ext>
                  </a:extLst>
                </a:gridCol>
              </a:tblGrid>
              <a:tr h="6490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  <a:sym typeface="Calibri"/>
                        </a:rPr>
                        <a:t>NUCLEI  TEMATICI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OBIETTIVI OGGETTO DI VALUTAZIONE DEL PERIODO DIDATTICO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dirty="0"/>
                        <a:t>LIVELLO RAGGIUNTO.   </a:t>
                      </a:r>
                    </a:p>
                    <a:p>
                      <a:pPr marL="171450" marR="0" lvl="0" indent="-1714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endParaRPr lang="it-IT" sz="1100" b="1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1046475"/>
                  </a:ext>
                </a:extLst>
              </a:tr>
              <a:tr h="2179903">
                <a:tc>
                  <a:txBody>
                    <a:bodyPr/>
                    <a:lstStyle/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1) Orientamento</a:t>
                      </a:r>
                      <a:endParaRPr lang="it-IT" sz="1100" b="0" dirty="0">
                        <a:effectLst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  - Si orienta nello spazio utilizzando punti di riferimento.</a:t>
                      </a:r>
                      <a:endParaRPr lang="it-IT" sz="1100" b="0" dirty="0">
                        <a:effectLst/>
                      </a:endParaRPr>
                    </a:p>
                    <a:p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endParaRPr lang="it-IT"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  Sapersi orientare nello spazio circostante e riconoscere i principali elementi fisici e antropici nei vari ambienti geografici.</a:t>
                      </a:r>
                      <a:endParaRPr lang="it-IT" sz="1100" dirty="0"/>
                    </a:p>
                    <a:p>
                      <a:pPr rtl="0"/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41240"/>
                  </a:ext>
                </a:extLst>
              </a:tr>
              <a:tr h="2685225">
                <a:tc gridSpan="4">
                  <a:txBody>
                    <a:bodyPr/>
                    <a:lstStyle/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*LIVELLI DI APPRENDIMENTO</a:t>
                      </a:r>
                      <a:endParaRPr lang="it-IT" sz="1100" b="0" dirty="0">
                        <a:effectLst/>
                      </a:endParaRPr>
                    </a:p>
                    <a:p>
                      <a:pPr rtl="0"/>
                      <a:r>
                        <a:rPr lang="it-IT" sz="1100" b="0" dirty="0">
                          <a:effectLst/>
                        </a:rPr>
                        <a:t/>
                      </a:r>
                      <a:br>
                        <a:rPr lang="it-IT" sz="1100" b="0" dirty="0">
                          <a:effectLst/>
                        </a:rPr>
                      </a:b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AVANZATO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1100" b="0" dirty="0">
                        <a:effectLst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INTERMEDIO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1100" b="0" dirty="0">
                        <a:effectLst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BASE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1100" b="0" dirty="0">
                        <a:effectLst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 VIA DI PRIMA ACQUISIZIONE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1100" b="0" dirty="0">
                        <a:effectLst/>
                      </a:endParaRPr>
                    </a:p>
                    <a:p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r>
                        <a:rPr lang="it-IT" sz="1100" dirty="0">
                          <a:effectLst/>
                        </a:rPr>
                        <a:t/>
                      </a:r>
                      <a:br>
                        <a:rPr lang="it-IT" sz="1100" dirty="0">
                          <a:effectLst/>
                        </a:rPr>
                      </a:br>
                      <a:r>
                        <a:rPr lang="it-IT" sz="1100" dirty="0">
                          <a:effectLst/>
                        </a:rPr>
                        <a:t/>
                      </a:r>
                      <a:br>
                        <a:rPr lang="it-IT" sz="1100" dirty="0">
                          <a:effectLst/>
                        </a:rPr>
                      </a:br>
                      <a:endParaRPr lang="it-IT" sz="1100" dirty="0">
                        <a:effectLst/>
                      </a:endParaRPr>
                    </a:p>
                  </a:txBody>
                  <a:tcPr marL="47625" marR="47625" marT="3810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92744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6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GEOGRAFICHE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6"/>
          <p:cNvSpPr txBox="1"/>
          <p:nvPr/>
        </p:nvSpPr>
        <p:spPr>
          <a:xfrm>
            <a:off x="280122" y="912170"/>
            <a:ext cx="3240358" cy="49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lvl="0">
              <a:buSzPts val="1600"/>
            </a:pPr>
            <a:r>
              <a:rPr lang="it-IT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 b="1" dirty="0">
                <a:latin typeface="Calibri"/>
                <a:ea typeface="Calibri"/>
                <a:cs typeface="Calibri"/>
                <a:sym typeface="Calibri"/>
              </a:rPr>
              <a:t>SCUOLA PRIMARIA-  CLASSE 3/4/5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36"/>
          <p:cNvSpPr/>
          <p:nvPr/>
        </p:nvSpPr>
        <p:spPr>
          <a:xfrm>
            <a:off x="3556481" y="973267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6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36"/>
          <p:cNvSpPr txBox="1"/>
          <p:nvPr/>
        </p:nvSpPr>
        <p:spPr>
          <a:xfrm>
            <a:off x="280122" y="1848276"/>
            <a:ext cx="12169350" cy="404786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VALUTATIVA: Competenze geografiche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36"/>
          <p:cNvSpPr txBox="1"/>
          <p:nvPr/>
        </p:nvSpPr>
        <p:spPr>
          <a:xfrm>
            <a:off x="9857187" y="1017312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36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="" xmlns:a16="http://schemas.microsoft.com/office/drawing/2014/main" id="{3E6F8C98-FB0F-4949-AE33-BC7FDD556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3907608"/>
              </p:ext>
            </p:extLst>
          </p:nvPr>
        </p:nvGraphicFramePr>
        <p:xfrm>
          <a:off x="424136" y="2289513"/>
          <a:ext cx="12025335" cy="5514145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2879686">
                  <a:extLst>
                    <a:ext uri="{9D8B030D-6E8A-4147-A177-3AD203B41FA5}">
                      <a16:colId xmlns="" xmlns:a16="http://schemas.microsoft.com/office/drawing/2014/main" val="1522044607"/>
                    </a:ext>
                  </a:extLst>
                </a:gridCol>
                <a:gridCol w="2816519">
                  <a:extLst>
                    <a:ext uri="{9D8B030D-6E8A-4147-A177-3AD203B41FA5}">
                      <a16:colId xmlns="" xmlns:a16="http://schemas.microsoft.com/office/drawing/2014/main" val="1599770651"/>
                    </a:ext>
                  </a:extLst>
                </a:gridCol>
                <a:gridCol w="3126957">
                  <a:extLst>
                    <a:ext uri="{9D8B030D-6E8A-4147-A177-3AD203B41FA5}">
                      <a16:colId xmlns="" xmlns:a16="http://schemas.microsoft.com/office/drawing/2014/main" val="3687735621"/>
                    </a:ext>
                  </a:extLst>
                </a:gridCol>
                <a:gridCol w="3202173">
                  <a:extLst>
                    <a:ext uri="{9D8B030D-6E8A-4147-A177-3AD203B41FA5}">
                      <a16:colId xmlns="" xmlns:a16="http://schemas.microsoft.com/office/drawing/2014/main" val="775992911"/>
                    </a:ext>
                  </a:extLst>
                </a:gridCol>
              </a:tblGrid>
              <a:tr h="6490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cs typeface="Calibri"/>
                          <a:sym typeface="Calibri"/>
                        </a:rPr>
                        <a:t>NUCLEI  TEMATICI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dirty="0"/>
                        <a:t>OBIETTIVI OGGETTO DI VALUTAZIONE DEL PERIODO DIDATTICO</a:t>
                      </a: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dirty="0"/>
                        <a:t>LIVELLO RAGGIUNTO.   </a:t>
                      </a:r>
                    </a:p>
                    <a:p>
                      <a:pPr marL="171450" marR="0" lvl="0" indent="-1714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endParaRPr lang="it-IT" sz="1100" b="1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1046475"/>
                  </a:ext>
                </a:extLst>
              </a:tr>
              <a:tr h="2179903">
                <a:tc>
                  <a:txBody>
                    <a:bodyPr/>
                    <a:lstStyle/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t-IT" sz="1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) Linguaggio della </a:t>
                      </a:r>
                      <a:r>
                        <a:rPr lang="it-IT" sz="1400" b="1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geograficità</a:t>
                      </a:r>
                      <a:r>
                        <a:rPr lang="it-IT" sz="1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it-IT" sz="1100" b="0" dirty="0">
                        <a:effectLst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 Comprensione ed uso del linguaggio della </a:t>
                      </a:r>
                      <a:r>
                        <a:rPr lang="it-IT" sz="14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geograficità</a:t>
                      </a: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it-IT" sz="1100" b="0" dirty="0">
                        <a:effectLst/>
                      </a:endParaRPr>
                    </a:p>
                    <a:p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endParaRPr lang="it-IT" sz="1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1.1 Utilizzare il linguaggio della geo-</a:t>
                      </a:r>
                      <a:r>
                        <a:rPr lang="it-IT" sz="14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graficità</a:t>
                      </a:r>
                      <a:r>
                        <a:rPr lang="it-IT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per interpretare carte geografiche, riconoscendo gli elementi che connotano i vari paesaggi. </a:t>
                      </a:r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it-IT" sz="1100"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41240"/>
                  </a:ext>
                </a:extLst>
              </a:tr>
              <a:tr h="2685225">
                <a:tc gridSpan="4">
                  <a:txBody>
                    <a:bodyPr/>
                    <a:lstStyle/>
                    <a:p>
                      <a:pPr algn="ctr"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*LIVELLI DI APPRENDIMENTO</a:t>
                      </a:r>
                      <a:endParaRPr lang="it-IT" sz="11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rtl="0"/>
                      <a:r>
                        <a:rPr lang="it-IT" sz="1100" b="0" dirty="0">
                          <a:effectLst/>
                          <a:latin typeface="Garamond" panose="02020404030301010803" pitchFamily="18" charset="0"/>
                        </a:rPr>
                        <a:t/>
                      </a:r>
                      <a:br>
                        <a:rPr lang="it-IT" sz="1100" b="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AVANZATO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: l’alunno porta a termine compiti in situazioni note e non note, mobilitando una varietà di risorse sia fornite dal docente sia reperite altrove, in modo autonomo e con continuità.</a:t>
                      </a:r>
                      <a:endParaRPr lang="it-IT" sz="11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INTERMEDIO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: l’alunno porta a termine compiti in situazioni note in modo autonomo e continuo; risolve compiti in situazioni non note utilizzando le risorse fornite dal docente o reperite altrove, anche se in modo discontinuo e non del tutto autonomo.</a:t>
                      </a:r>
                      <a:endParaRPr lang="it-IT" sz="11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BASE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: l’alunno porta a termine compiti solo in situazioni note e utilizzando le risorse fornite dal docente, sia in modo autonomo ma discontinuo, sia in modo non autonomo, ma con continuità.</a:t>
                      </a:r>
                      <a:endParaRPr lang="it-IT" sz="11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rtl="0"/>
                      <a:r>
                        <a:rPr lang="it-IT" sz="11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IN VIA DI PRIMA ACQUISIZIONE</a:t>
                      </a:r>
                      <a:r>
                        <a:rPr lang="it-IT" sz="11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Arial"/>
                          <a:cs typeface="Arial"/>
                          <a:sym typeface="Arial"/>
                        </a:rPr>
                        <a:t>: l’alunno porta a termine compiti solo in situazioni note e unicamente con il supporto del docente e di risorse fornite appositamente</a:t>
                      </a:r>
                      <a:endParaRPr lang="it-IT" sz="11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r>
                        <a:rPr lang="it-IT" sz="1100" dirty="0"/>
                        <a:t/>
                      </a:r>
                      <a:br>
                        <a:rPr lang="it-IT" sz="1100" dirty="0"/>
                      </a:br>
                      <a:r>
                        <a:rPr lang="it-IT" sz="1100" dirty="0">
                          <a:effectLst/>
                        </a:rPr>
                        <a:t/>
                      </a:r>
                      <a:br>
                        <a:rPr lang="it-IT" sz="1100" dirty="0">
                          <a:effectLst/>
                        </a:rPr>
                      </a:br>
                      <a:r>
                        <a:rPr lang="it-IT" sz="1100" dirty="0">
                          <a:effectLst/>
                        </a:rPr>
                        <a:t/>
                      </a:r>
                      <a:br>
                        <a:rPr lang="it-IT" sz="1100" dirty="0">
                          <a:effectLst/>
                        </a:rPr>
                      </a:br>
                      <a:endParaRPr lang="it-IT" sz="1100" dirty="0">
                        <a:effectLst/>
                      </a:endParaRPr>
                    </a:p>
                  </a:txBody>
                  <a:tcPr marL="47625" marR="47625" marT="3810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9274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83135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7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</a:t>
            </a: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COMPETENZE GEOGRAFICHE</a:t>
            </a:r>
            <a:endParaRPr sz="1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37"/>
          <p:cNvSpPr txBox="1"/>
          <p:nvPr/>
        </p:nvSpPr>
        <p:spPr>
          <a:xfrm>
            <a:off x="424136" y="912170"/>
            <a:ext cx="3096344" cy="375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Scuola secondaria I grado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37"/>
          <p:cNvSpPr/>
          <p:nvPr/>
        </p:nvSpPr>
        <p:spPr>
          <a:xfrm>
            <a:off x="3690274" y="1086001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37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37"/>
          <p:cNvSpPr txBox="1"/>
          <p:nvPr/>
        </p:nvSpPr>
        <p:spPr>
          <a:xfrm>
            <a:off x="280122" y="1848276"/>
            <a:ext cx="12169350" cy="404786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VALUTATIVA: Competenze geografiche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37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37"/>
          <p:cNvSpPr/>
          <p:nvPr/>
        </p:nvSpPr>
        <p:spPr>
          <a:xfrm>
            <a:off x="7063816" y="332286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18" name="Google Shape;418;p37"/>
          <p:cNvGraphicFramePr/>
          <p:nvPr/>
        </p:nvGraphicFramePr>
        <p:xfrm>
          <a:off x="280121" y="2358203"/>
          <a:ext cx="12169375" cy="6573550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1212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211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65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161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6644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17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Dimensioni</a:t>
                      </a:r>
                      <a:endParaRPr sz="9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Criteri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avanzato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intermedio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base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iniziale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1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ORIENTAMENTO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1.1 - Orientamento nello spazio.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1.2 - Consapevolezza di orientarsi e muoversi nello spazio grazie alle proprie carte mentali.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1.1 - </a:t>
                      </a:r>
                      <a:r>
                        <a:rPr lang="it-IT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orienta nello spazio anche utilizzando punti di riferimento,  mappe, carte e strumenti.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1.2 - </a:t>
                      </a: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 acquisito la consapevolezza dello spazio geografico grazie ad esperienze, descrizioni,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rappresentazioni ed uso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degli strumenti per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l’osservazione diretta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(spazio codificato).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orienta nello spazio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utilizzando punti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riferimento in modo corretto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consapevole.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gli strumenti per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organizzare carte mentali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modo corretto e consapevole.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orienta nello spazio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utilizzando punti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riferimento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gli strumenti per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organizzare carte mentali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modo corretto.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orienta nello spazio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utilizzando punti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riferimento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sostanzialmente corretto.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gli strumenti per organizzare carte mentali in maniera essenziale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 orienta nello spazio ed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punti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riferimento solo se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guidato.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gli strumenti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necessari per organizzare carte mentali solo se  guidato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9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DELLA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GEOGRAFICITA’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 – Lettura e costruzione di vari tipi di carte.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2.2 -Comprensione ed uso del linguaggio della geograficità.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 – </a:t>
                      </a:r>
                      <a:r>
                        <a:rPr lang="it-IT" sz="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Legge, interpreta e costruisce carte di diversa tipologia.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2.2 - </a:t>
                      </a: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Comprende ed usa il linguaggio specifico della disciplina.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ed utilizza simboli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convenzionali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corretto ed autonomo,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operando collegamenti 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i linguaggi specifici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modo logico, preciso,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coerente.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ed utilizza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simboli convenzionali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modo corretto ed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autonomo.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Utilizza i linguaggi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specifici con sicurezza ed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modo corretto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ed utilizza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simboli convenzionali in modo essenziale.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i linguaggi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specifici, ma non sempre li usa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appropriato.</a:t>
                      </a:r>
                      <a:endParaRPr/>
                    </a:p>
                  </a:txBody>
                  <a:tcPr marL="48975" marR="48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Riconosce ed utilizza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simboli convenzionali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solo se guidato.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 una conoscenza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frammentaria dei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 specifici e non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è in grado di utilizzarli.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7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PAESAGGIO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3.1 - Osservazione, descrizione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conoscenza dei vari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quadri ambientali.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3.1 - Individua, conosce, confronta e descrive gli elementi caratterizzanti di un paesaggio.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gli elementi fisici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 antropologici che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caratterizzano i vari tipi di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paesaggio in modo corretto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 autonomo, operando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collegamenti.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gli elementi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fisici ed antropologici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 caratterizzano i vari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tipi di paesaggio in modo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sicuro e corretto.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gli elementi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fisici ed antropologici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 caratterizzano i vari tipi di paesaggio in modo  essenziale.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 gli elementi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fisici ed antropologici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 caratterizzano i vari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tipi di paesaggio solo se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guidato.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52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 REGIONE 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TERRITORIO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4.1 -Conoscenza del concetto polisemico di regione.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4.2 - Conoscenza del rapporto tra i bisogni dell’uomo e l’organizzazione degli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spazi. 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4.1 - Conosce gli aspetti significativi di una  regione.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4.2 - Comprende che il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territorio è costituito da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elementi fisici ed antropici connessi ed interdipendenti.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in modo corretto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 autonomo gli aspetti significativi di una regione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 opera collegamenti.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ed analizza relazioni tra gli elementi di un territorio in modo critico e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in modo sicuro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 corretto gli aspetti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significativi di una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regione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relazioni tra gli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elementi che costituiscono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 territorio in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modo corretto.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Conosce in maniera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essenziale gli aspetti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significativi di una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regione.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 relazioni tra gli elementi che costituiscono un territorio in modo essenziale.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 gli aspetti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significativi di una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regione, solo se guidato.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Riesce ad individuare relazioni tra gli elementi fisici ed antropici di un territorio, solo se guidato.</a:t>
                      </a:r>
                      <a:endParaRPr dirty="0"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8"/>
          <p:cNvSpPr txBox="1"/>
          <p:nvPr/>
        </p:nvSpPr>
        <p:spPr>
          <a:xfrm>
            <a:off x="5" y="-5898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</a:t>
            </a: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CITTADINANZA, </a:t>
            </a: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CULTURALI-          COMPETENZE RELIGIOSE</a:t>
            </a:r>
            <a:endParaRPr sz="1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38"/>
          <p:cNvSpPr txBox="1"/>
          <p:nvPr/>
        </p:nvSpPr>
        <p:spPr>
          <a:xfrm>
            <a:off x="424136" y="912170"/>
            <a:ext cx="3096344" cy="375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Scuola Primaria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38"/>
          <p:cNvSpPr/>
          <p:nvPr/>
        </p:nvSpPr>
        <p:spPr>
          <a:xfrm>
            <a:off x="3690274" y="1086001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38"/>
          <p:cNvSpPr txBox="1"/>
          <p:nvPr/>
        </p:nvSpPr>
        <p:spPr>
          <a:xfrm>
            <a:off x="4332081" y="960524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8"/>
          <p:cNvSpPr txBox="1"/>
          <p:nvPr/>
        </p:nvSpPr>
        <p:spPr>
          <a:xfrm>
            <a:off x="280122" y="1848276"/>
            <a:ext cx="12169350" cy="404786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VALUTATIVA: Competenze religiose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38"/>
          <p:cNvSpPr txBox="1"/>
          <p:nvPr/>
        </p:nvSpPr>
        <p:spPr>
          <a:xfrm>
            <a:off x="9929192" y="912170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8"/>
          <p:cNvSpPr/>
          <p:nvPr/>
        </p:nvSpPr>
        <p:spPr>
          <a:xfrm>
            <a:off x="11928151" y="79658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30" name="Google Shape;430;p38"/>
          <p:cNvGraphicFramePr/>
          <p:nvPr/>
        </p:nvGraphicFramePr>
        <p:xfrm>
          <a:off x="431788" y="2319725"/>
          <a:ext cx="11866000" cy="7100948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1233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4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8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80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341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6222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4329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28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Dimensioni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Criteri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Indicatori/evidenze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avanzato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intermedio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base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iniziale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48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Dio e l’uomo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Comprende testi ed espone contenuti. Pone domande e confronta risposte e ne verifica la correttezza.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Conosce le origini del senso religioso del cristianesimo e delle grandi religioni.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ampie ed approfondite degli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argomenti trattati ed utilizza in modo creativo i concetti acquisiti anche in contesti nuovi. Applica con precisione i processi. Si esprime con padronanza e ricchezza di linguaggio.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fatti ed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eventi in modo completo. Si esprime con un linguaggio vario ed appropriato. Comincia a porsi domande di senso e cerca risposte soddisfacenti.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gli aspetti essenziali degli eventi e si esprime con un linguaggio essenzialmente 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Comincia a porsi domande di senso e cerca risposte adeguate.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gli argomenti e gli eventi in modo frammentario e si esprime con un linguaggio essenziale. Riesce ad esporre concetti semplici solo se guidato.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113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 La Bibbia e le altre fonti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 Conosce e comprende gli eventi e i personaggi chiave della Bibbia e di altri testi religiosi.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 Riconosce le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principali tappe della storia della salvezza attraverso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figure significative.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ampie ed approfondite degli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argomenti trattati ed utilizza in modo creativo i concetti acquisiti anche in contesti nuovi. Applica con precisione i processi. Si esprime con padronanza e ricchezza di linguaggio.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e concetti degli argomenti trattati e dei concetti fondamentali in modo sicuro. Applica in modo corretto 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processi. Si esprime con un linguaggio vario ed 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generali e corrette degli argomenti trattati e dei concetti fondamentali. Applica in modo complessivamente corretto i processi utilizzandoli in situazioni note. Si esprime adeguatamente con un linguaggio 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basilari degli argomenti trattati e dei concetti essenziali. Applica i processi in modo accettabile solo in situazioni note. Si esprime utilizzando un linguaggio semplice e consueto.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23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Il linguaggio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religioso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Interpreta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correttamente il linguaggio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espressivo della fede cristiana.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Riconosce 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usa il linguaggio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religioso nelle sue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espressioni verbali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 non ( feste, segni,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simboli...)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Molto interessato alla conoscenza dei testi della Bibbia. Rileva autonomamente somiglianze e differenze. Comprende in modo esaustivo il loro significato, Sa riferire con precisione e linguaggio 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e comprende in modo chiaro i testi della Bibbia, riferisce con precisione. Sa confrontarli rilevando somiglianze e differenze.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e comprende in modo semplice i racconti biblici, prova a confrontarli con altri brani religiosi proposti.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Conosce e comprende parzialmente i racconti biblici proposti. Li riferisce in modo frammentario. Con l'aiuto dell'insegnante cerca di fare semplici confronti.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113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 I valori etici 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religiosi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 Conosce i valori cristiani e ne riconosce l’importanza e l’universalità.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4.1 Distinguere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correttamente i valori etici e religiosi per 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consapevole crescita del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senso morale e civile.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ampie ed approfondite degli argomenti trattati ed utilizza in modo creativo i concetti acquisiti anche in contesti nuovi. Applica con precisione i processi. Si esprime con padronanza e ricchezza di linguaggio.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e concetti degli argomenti trattati in modo sicuro. Applica in modo corretto 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processi. Si esprime con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 linguaggio vario ed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generali e corrette degli argomenti trattati. Applica in modo complessivamente corretto i processi utilizzandoli in situazioni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note. Si esprime adeguatamente con un linguaggio appropriato.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Possiede conoscenze basilari degli argomenti trattati ed i concetti essenziali. Applica 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processi in modo accettabile solo in situazioni note. Si esprime utilizzando un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linguaggio semplice 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consueto.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9"/>
          <p:cNvSpPr txBox="1"/>
          <p:nvPr/>
        </p:nvSpPr>
        <p:spPr>
          <a:xfrm>
            <a:off x="5" y="11"/>
            <a:ext cx="12801596" cy="57606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 CHIAVE EUROPEE: : COMPETENZA IN MATERIA DI CITTADINANZA, </a:t>
            </a:r>
            <a:r>
              <a:rPr lang="it-IT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CULTURALI-          COMPETENZE RELIGIOSE</a:t>
            </a:r>
            <a:endParaRPr sz="1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39"/>
          <p:cNvSpPr txBox="1"/>
          <p:nvPr/>
        </p:nvSpPr>
        <p:spPr>
          <a:xfrm>
            <a:off x="424136" y="912170"/>
            <a:ext cx="3096344" cy="57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Scuola Secondaria di I grado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39"/>
          <p:cNvSpPr/>
          <p:nvPr/>
        </p:nvSpPr>
        <p:spPr>
          <a:xfrm>
            <a:off x="3690274" y="1086001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39"/>
          <p:cNvSpPr txBox="1"/>
          <p:nvPr/>
        </p:nvSpPr>
        <p:spPr>
          <a:xfrm>
            <a:off x="4332081" y="960524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RELIGIONE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39"/>
          <p:cNvSpPr txBox="1"/>
          <p:nvPr/>
        </p:nvSpPr>
        <p:spPr>
          <a:xfrm>
            <a:off x="280122" y="1598310"/>
            <a:ext cx="12169350" cy="39985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RUBRICA VALUTATIVA: Competenze religiose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39"/>
          <p:cNvSpPr/>
          <p:nvPr/>
        </p:nvSpPr>
        <p:spPr>
          <a:xfrm>
            <a:off x="8582373" y="173223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41" name="Google Shape;441;p39"/>
          <p:cNvGraphicFramePr/>
          <p:nvPr/>
        </p:nvGraphicFramePr>
        <p:xfrm>
          <a:off x="280121" y="2079230"/>
          <a:ext cx="12169375" cy="7348725"/>
        </p:xfrm>
        <a:graphic>
          <a:graphicData uri="http://schemas.openxmlformats.org/drawingml/2006/table">
            <a:tbl>
              <a:tblPr>
                <a:noFill/>
                <a:tableStyleId>{86FAB521-D91D-46E3-9463-AACBD9562469}</a:tableStyleId>
              </a:tblPr>
              <a:tblGrid>
                <a:gridCol w="1212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211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7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65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161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6644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5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Dimensioni</a:t>
                      </a:r>
                      <a:endParaRPr sz="9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Criteri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Evidenze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avanzato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intermedio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base</a:t>
                      </a:r>
                      <a:endParaRPr sz="11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Livello iniziale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5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Dio e l’uomo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 Cogliere nelle domande dell’uomo e in tante sue esperienze tracce di una ricerca religiosa.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 Utilizzare gli strumenti di conoscenza per riconoscere ed apprezzare le diverse identità, le tradizioni culturali e religiose in un’ottica di dialogo e rispetto reciproco.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1.1 L’alunno è aperto alla ricerca sincera della verità, sa interrogarsi sul trascendente e porsi domande di senso, cogliendo l’intreccio tra dimensione religiosa e culturale.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 A partire dal contesto in cui vive, sa interagire con persone di religione differente, sviluppando un’identità capace di accoglienza, confronto e dialogo.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interroga sul senso e sul valore della vita e partecipa al dialogo educativo portando eccellenti  contributi di rielaborazione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capace di accogliere, dialogare e confrontarsi con persone di cultura diversa, esprimendo il proprio pensiero attraverso l’uso dell’assertività.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interroga sul senso e sul valore della vita e partecipa al dialogo educativo portando soddisfacenti contributi di rielaborazione personale.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capace  di accogliere e dialogare con persone di cultura diversa, rispettando opinioni diverse dalle proprie.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interroga sul senso e sul valore della vita e partecipa al dialogo educativo portando qualche contributo di rielaborazione personale.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capace di dialogare con persone di cultura diversa accettando opinioni differenti dalle proprie.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pone domande di senso solo se opportunamente guidato dall’insegnante.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Inizia a sviluppare la capacità di dialogare con persone di cultura diversa.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8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</a:t>
                      </a: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</a:rPr>
                        <a:t> La Bibbia e le altre fonti</a:t>
                      </a:r>
                      <a:endParaRPr sz="8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2.1 Ricostruire, a partire dalla Bibbia, le tappe essenziali e i dati oggettivi della storia della salvezza.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2.1 Individua i testi biblici e della letteratura cristiana che hanno ispirato le principali produzioni artistiche (letterarie, musicali, pittoriche) italiane ed europee.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Seleziona le fonti ebraico-cristiane in modo personale e costruttivo, rielaborandole in forma organica e creativa. Collega pericopi e relazioni in modo razionale e funzionale.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Seleziona le fonti ebraico-cristiane in modo pertinente, rielaborandole in forma organica. Collega pericopi e relazioni in modo ordinato e corretto.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Seleziona le fonti ebraico-cristiane in modo abbastanza soddisfacente, rielaborandole in forma adeguata. Collega pericopi e relazioni in modo corretto.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8975" marR="48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Seleziona le fonti ebraico-cristiane in modo disorganico. Collega pericopi e relazioni in modo dispersivo.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44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3) Il linguaggio religioso</a:t>
                      </a:r>
                      <a:endParaRPr/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3.1 Focalizzare l’attenzione sulle strutture e sui  luoghi di culto delle grandi religioni.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3.1 Riconosce i linguaggi espressivi della fede (simboli, preghiere, riti) e ne individua le tracce presenti in ambito locale, italiano ed europeo.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Comprende ed utilizza i linguaggi espressivi della fede in modo accurato e personale.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Comprende ed utilizza i linguaggi espressivi della fede in modo soddisfacente ed appropriato.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Comprende ed utilizza i linguaggi espressivi della fede in modo essenziale.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Comprende ed utilizza i linguaggi espressivi della fede in modo lacunoso e superficiale.</a:t>
                      </a: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84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endParaRPr sz="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4)</a:t>
                      </a:r>
                      <a:r>
                        <a:rPr lang="it-IT" sz="800" b="1" i="0" u="none" strike="noStrike" cap="none">
                          <a:solidFill>
                            <a:schemeClr val="dk1"/>
                          </a:solidFill>
                        </a:rPr>
                        <a:t> I valori etici e religiosi</a:t>
                      </a:r>
                      <a:endParaRPr sz="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4.1 Confrontarsi con la proposta cristiana di vita come contributo originale per la realizzazione di un progetto libero e responsabile.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4.2 Utilizzare gli strumenti di conoscenza per comprendere se stesso e gli altri.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4.1 Coglie le implicazioni etiche della fede cristiana e le rende oggetto di riflessione in vista di scelte di vita progettuali e responsabili.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4.2 Inizia a confrontarsi con la complessità dell’esistenza e impara a dare valore ai propri comportamenti, per relazionarsi in maniera armoniosa con se stesso, con gli altri, con il mondo che lo circonda.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in grado di operare scelte in modo consapevole, responsabile ed efficace.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Adotta comportamenti esemplari in contesti  formali/informali e offre il proprio aiuto e la propria solidarietà ai compagni in difficoltà.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in grado di operare scelte in modo consapevole e responsabile.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Adotta comportamenti adeguati alle situazioni formali/informali e collabora con i compagni.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in grado di operare scelte in modo consapevole.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Adotta comportamenti accettabili in contesti formali/informali e dialoga con i compagni.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È in grado di operare scelte solo se opportunamente guidato.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Adotta comportamenti poco adeguati alle situazioni formali/informali e manifesta atteggiamenti oppositivi nei confronti dei compagni e dei docenti.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5300" marR="65300" marT="32650" marB="3265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/>
        </p:nvSpPr>
        <p:spPr>
          <a:xfrm>
            <a:off x="5" y="12"/>
            <a:ext cx="12801596" cy="449352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it-IT" sz="105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    </a:t>
            </a:r>
            <a:r>
              <a:rPr lang="it-IT" sz="105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           COMPETENZE STORICHE</a:t>
            </a:r>
            <a:endParaRPr sz="105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</a:t>
            </a:r>
            <a:r>
              <a:rPr lang="it-IT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dell’Infanzia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2872411" y="624136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Campo di esperienza: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SE’ E L’ALTRO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2872411" y="1056184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Sec. di I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2872411" y="1488232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Disciplina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t-IT" sz="1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PER LO SVILUPPO DELLE COMPETENZE</a:t>
            </a:r>
            <a:endParaRPr sz="1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DELL’INFANZIA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SEC DI    I 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 txBox="1"/>
          <p:nvPr/>
        </p:nvSpPr>
        <p:spPr>
          <a:xfrm>
            <a:off x="9929192" y="928499"/>
            <a:ext cx="2872408" cy="830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>
            <a:off x="8115300" y="2586025"/>
            <a:ext cx="4686300" cy="7015200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 b="1" i="0" u="sng" strike="noStrike" cap="none">
              <a:solidFill>
                <a:schemeClr val="dk1"/>
              </a:solidFill>
              <a:highlight>
                <a:srgbClr val="00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L'alunno si informa in modo autonomo su fatti e problemi storici anche mediante l’uso  di risorse digitali.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Ricava informazioni da fonti di tipo diverso, anche digitali, al fine di produrre informazioni storiche.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conosce  aspetti e processi fondamentali della storia europea medievale, moderna e contemporanea, anche con possibilità di aperture e confronti con il mondo antico.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 aspetti e processi fondamentali della storia mondiale, dalla civilizzazione neolitica, alla rivoluzione industriale, alla globalizzazione.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3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usa le conoscenze e le abilità per orientarsi nella complessità del presente, comprende opinioni e culture diverse, capisce i problemi fondamentali del mondo contemporaneo.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Comprende  aspetti, processi e avvenimenti fondamentali della storia italiana dalle forme di insediamento e di potere medievali alla formazione dello stato unitario, fino alla nascita della  Repubblica,  anche con possibilità di aperture e confronti con il mondo antico.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  aspetti e processi  essenziali della storia del suo ambiente. 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 e apprezza aspetti del patrimonio culturale, italiano e dell'umanità e li sa mettere in relazione con i fenomeni  storici studiati.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6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4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Espone oralmente e con scritture- anche digitali- le conoscenze storiche acquisite operando collegamenti e  argomentando le proprie riflessioni. </a:t>
            </a:r>
            <a:endParaRPr/>
          </a:p>
          <a:p>
            <a:pPr marL="342900" marR="0" lvl="0" indent="-342900" algn="l" rtl="0">
              <a:lnSpc>
                <a:spcPct val="107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comprende testi storici e li sa rielaborare  con un personale metodo di studio.</a:t>
            </a:r>
            <a:endParaRPr/>
          </a:p>
          <a:p>
            <a:pPr marL="342900" marR="0" lvl="0" indent="-292100" algn="l" rtl="0">
              <a:lnSpc>
                <a:spcPct val="107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highlight>
                <a:srgbClr val="00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4256021" y="2734600"/>
            <a:ext cx="3786300" cy="68079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1778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marR="0" lvl="0" indent="-40005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riconosce ed esplora in modo via via più approfondito le tracce storiche, presenti nel territorio e comprende l'importanza del patrimonio artistico e culturale.</a:t>
            </a:r>
            <a:endParaRPr/>
          </a:p>
          <a:p>
            <a:pPr marL="400050" marR="0" lvl="0" indent="-40005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Ricava informazioni da fonti di tipo diverso.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4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usa la linea del tempo  per organizzare informazioni, conoscenze, periodi e individuare successioni, contemporaneità, durate, periodizzazioni.</a:t>
            </a:r>
            <a:endParaRPr/>
          </a:p>
          <a:p>
            <a:pPr marL="342900" marR="0" lvl="0" indent="-34290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 le relazioni tra gruppi umani e contesti spaziali.</a:t>
            </a:r>
            <a:endParaRPr/>
          </a:p>
          <a:p>
            <a:pPr marL="342900" marR="0" lvl="0" indent="-342900" algn="just" rtl="0">
              <a:lnSpc>
                <a:spcPct val="98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	carte geo-storiche , per rappresentare le conoscenze studiate.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3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Organizza le informazioni e le conoscenze, tematizzando e usando le concettualizzazioni pertinenti.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4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3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L'alunno riconosce elementi significativi del passato del suo ambiente di vita.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Comprende avvenimenti , fatti e fenomeni delle società e civiltà che hanno caratterizzato la storia dell’umanità dal Paleolitico alla fine del mondo antico con possibilità di apertura e di confronto con la contemporaneità.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4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4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L’alunno comprende i testi storici proposti  e sa individuarne le caratteristiche.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Usa carte geo-storiche per ricavare e produrre informazioni.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Racconta i fatti studiati e sa produrre semplici testi storici, anche con risorse digitali.</a:t>
            </a:r>
            <a:endParaRPr sz="11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301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301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301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111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5"/>
          <p:cNvSpPr txBox="1"/>
          <p:nvPr/>
        </p:nvSpPr>
        <p:spPr>
          <a:xfrm>
            <a:off x="0" y="2568352"/>
            <a:ext cx="4168552" cy="677719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marR="0" lvl="0" indent="-203200" algn="just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 Il bambino riconosce i più importanti segni della sua cultura e del territorio.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8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bambino si orienta nelle prime generalizzazioni di passato, presente e futuro.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8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bambino sa collocare le azioni quotidiane nel tempo della giornata e della settimana.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9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3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3200" marR="0" lvl="0" indent="-203200" algn="just" rtl="0">
              <a:lnSpc>
                <a:spcPct val="103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 Il bambino sa di avere una storia personale e familiare, conosce le tradizioni della famiglia, della comunità e le mette a confronto con altre.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4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89535" lvl="0" indent="-342900" algn="just" rtl="0">
              <a:lnSpc>
                <a:spcPct val="9800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bambino  gioca in modo costruttivo e creativo con gli altri, sa argomentare, confrontarsi, sostenere le proprie ragioni con adulti e bambini.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89535" lvl="0" indent="-342900" algn="just" rtl="0">
              <a:lnSpc>
                <a:spcPct val="98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Sviluppa il senso dell’identità personale, percepisce le proprie esigenze e i propri sentimenti sa esprimerli in modo  sempre più adeguato. 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89535" lvl="0" indent="-342900" algn="just" rtl="0">
              <a:lnSpc>
                <a:spcPct val="98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Riflette,  si confronta, discute con gli adulti e con gli altri bambini e comincia a riconoscere la reciprocità di attenzione  tra chi parla e  chi ascolta.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89535" lvl="0" indent="-342900" algn="just" rtl="0">
              <a:lnSpc>
                <a:spcPct val="107000"/>
              </a:lnSpc>
              <a:spcBef>
                <a:spcPts val="45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AutoNum type="romanUcPeriod"/>
            </a:pPr>
            <a:r>
              <a:rPr lang="it-IT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Riferisce correttamente eventi del passato recente; sa dire che cosa potrà succedere in un futuro immediato e prossimo.</a:t>
            </a:r>
            <a:endParaRPr sz="11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1835493" y="191131"/>
            <a:ext cx="504000" cy="20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/>
        </p:nvSpPr>
        <p:spPr>
          <a:xfrm>
            <a:off x="4" y="-14049"/>
            <a:ext cx="12801596" cy="463171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</a:t>
            </a:r>
            <a:r>
              <a:rPr lang="it-IT" sz="11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 COMPETENZE  GEOGRAFICHE</a:t>
            </a: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6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</a:t>
            </a:r>
            <a:r>
              <a:rPr lang="it-IT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dell’Infanzia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2872411" y="624136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6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Campo di esperienza: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SE’ E L’ALTRO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6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2872411" y="1056184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4240566" y="91218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Sec. di I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2872411" y="1488232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GEOGRAFIA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6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t-IT" sz="1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PER LO SVILUPPO DELLE COMPETENZE</a:t>
            </a:r>
            <a:endParaRPr sz="1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6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DELL’INFANZIA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6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6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SEC DI    I 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6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6"/>
          <p:cNvSpPr txBox="1"/>
          <p:nvPr/>
        </p:nvSpPr>
        <p:spPr>
          <a:xfrm>
            <a:off x="9857184" y="840160"/>
            <a:ext cx="2944416" cy="1077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6"/>
          <p:cNvSpPr/>
          <p:nvPr/>
        </p:nvSpPr>
        <p:spPr>
          <a:xfrm>
            <a:off x="2542394" y="256913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6"/>
          <p:cNvSpPr/>
          <p:nvPr/>
        </p:nvSpPr>
        <p:spPr>
          <a:xfrm>
            <a:off x="8128991" y="2586023"/>
            <a:ext cx="4672610" cy="6915695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0" y="2568352"/>
            <a:ext cx="4168552" cy="691569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orienta e si muove con crescente sicurezza e autonomia negli spazi che gli sono familiari, modulando progressivamente voce e movimento anche in rapporto con gli altri e con le regole condivise.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 sz="11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Riconosce i più importanti segni della sua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cultura e del territorio, le istituzioni , i servizi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pubblici, il funzionamento delle piccole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comunità e delle città.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6"/>
          <p:cNvSpPr txBox="1"/>
          <p:nvPr/>
        </p:nvSpPr>
        <p:spPr>
          <a:xfrm>
            <a:off x="4259400" y="2537589"/>
            <a:ext cx="3811988" cy="696413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rgbClr val="000000"/>
              </a:solidFill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L’alunno si orienta nello spazio circostante e sulle carte geografiche, utilizzando riferimenti topologici e punti cardinali.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Utilizza il linguaggio della geo-graficità per interpretare carte geografiche e globo terrestre, realizzare semplici schizzi cartografici e carte tematiche, progettare percorsi e itinerari di viaggio.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Ricava informazioni geografiche da una pluralità di fonti (cartografiche e satellitari, tecnologie digitali fotografiche, artistico –letterarie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3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Riconosce e denomina i principali oggetti geografici fisici (fiumi, monti, pianure, coste, colline, laghi, mari, oceani .)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Individua i caratteri che connotano i paesaggi (montagna, collina, pianura, vulcanici.  ecc… ) con particolare attenzione a quelli italiani, e individua analogie e differenze con i principali paesaggi europei e di altri continenti.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Coglie nei paesaggi mondiali della storia le progressive trasformazioni operate dall’uomo sul paesaggio naturale.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4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rende conto che lo spazio geografico è un sistema territoriale costituito da elementi fisici e antropici legati da rapporti di connessione e/o di interdipendenza .</a:t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8122146" y="2614763"/>
            <a:ext cx="4672610" cy="330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1 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 studente si orienta nello spazio e sulle carte di diversa scala in base ai punti cardinali e alle coordinate geografiche; sa orientare una carta geografica a grande scala facendo ricorso a punti di riferimento fissi.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2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 startAt="2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Comunica efficacemente informazioni  spaziali 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 startAt="2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mediante l’ uso  opportuno di  carte geografiche, fotografie attuali e d’epoca, immagini di telerilevamento, elaborazioni digitali, grafici, dati statistici, sistemi informatici geografici.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3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Riconosce nei paesaggi europei e mondiali, raffrontandoli in particolare a quelli italiani, gli elementi fisici significativi e le emergenze storiche, artistiche e architettoniche, come patrimonio naturale e culturale da tutelare e valorizzare.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specifica 4</a:t>
            </a:r>
            <a:endParaRPr/>
          </a:p>
          <a:p>
            <a:pPr marL="40005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AutoNum type="romanUcPeriod"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Osserva, legge e analizza sistemi territoriali vicini e lontani, nello spazio e nel tempo e valuta gli effetti di azioni dell’uomo sui sistemi territoriali alle diverse scale geografiche.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7"/>
          <p:cNvSpPr txBox="1"/>
          <p:nvPr/>
        </p:nvSpPr>
        <p:spPr>
          <a:xfrm>
            <a:off x="4" y="119846"/>
            <a:ext cx="12801596" cy="329276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</a:t>
            </a:r>
            <a:r>
              <a:rPr lang="it-IT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IN MATERIA DI CITTADINANZA</a:t>
            </a: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CONSAPEVOLEZZA ED ESPRESSIONE CULTURALI            COMPETENZE RELIGIOSE</a:t>
            </a:r>
            <a:endParaRPr sz="11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7"/>
          <p:cNvSpPr txBox="1"/>
          <p:nvPr/>
        </p:nvSpPr>
        <p:spPr>
          <a:xfrm>
            <a:off x="424136" y="408113"/>
            <a:ext cx="2822714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</a:t>
            </a:r>
            <a:r>
              <a:rPr lang="it-IT"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dell’Infanzia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2872411" y="624136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7"/>
          <p:cNvSpPr txBox="1"/>
          <p:nvPr/>
        </p:nvSpPr>
        <p:spPr>
          <a:xfrm>
            <a:off x="4240562" y="480128"/>
            <a:ext cx="5357395" cy="3754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Campo di esperienza: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SE’ E L’ALTRO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7"/>
          <p:cNvSpPr txBox="1"/>
          <p:nvPr/>
        </p:nvSpPr>
        <p:spPr>
          <a:xfrm>
            <a:off x="784178" y="912170"/>
            <a:ext cx="1944216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2872411" y="1056184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7"/>
          <p:cNvSpPr txBox="1"/>
          <p:nvPr/>
        </p:nvSpPr>
        <p:spPr>
          <a:xfrm>
            <a:off x="4254963" y="912170"/>
            <a:ext cx="5328592" cy="37544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RELIGIONE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7"/>
          <p:cNvSpPr txBox="1"/>
          <p:nvPr/>
        </p:nvSpPr>
        <p:spPr>
          <a:xfrm>
            <a:off x="280122" y="1344217"/>
            <a:ext cx="2973219" cy="43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 Sec. di I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7"/>
          <p:cNvSpPr/>
          <p:nvPr/>
        </p:nvSpPr>
        <p:spPr>
          <a:xfrm>
            <a:off x="2872411" y="1488232"/>
            <a:ext cx="504056" cy="201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7"/>
          <p:cNvSpPr txBox="1"/>
          <p:nvPr/>
        </p:nvSpPr>
        <p:spPr>
          <a:xfrm>
            <a:off x="4240566" y="1344227"/>
            <a:ext cx="5328592" cy="375443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 di riferimento: </a:t>
            </a:r>
            <a:r>
              <a:rPr lang="it-IT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RELIGIONE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7"/>
          <p:cNvSpPr txBox="1"/>
          <p:nvPr/>
        </p:nvSpPr>
        <p:spPr>
          <a:xfrm>
            <a:off x="0" y="1848275"/>
            <a:ext cx="12801600" cy="390832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it-IT" sz="1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PER LO SVILUPPO DELLE COMPETENZE</a:t>
            </a:r>
            <a:endParaRPr sz="17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7"/>
          <p:cNvSpPr txBox="1"/>
          <p:nvPr/>
        </p:nvSpPr>
        <p:spPr>
          <a:xfrm>
            <a:off x="0" y="2208312"/>
            <a:ext cx="4168552" cy="3292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DELL’INFANZIA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7"/>
          <p:cNvSpPr txBox="1"/>
          <p:nvPr/>
        </p:nvSpPr>
        <p:spPr>
          <a:xfrm>
            <a:off x="4240562" y="2208314"/>
            <a:ext cx="3830826" cy="3292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PRIMARIA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7"/>
          <p:cNvSpPr txBox="1"/>
          <p:nvPr/>
        </p:nvSpPr>
        <p:spPr>
          <a:xfrm>
            <a:off x="8128991" y="2208314"/>
            <a:ext cx="4672610" cy="32927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TRAGUARDI AL TERMINE DELLA SC. SEC DI    I  GRADO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7"/>
          <p:cNvSpPr txBox="1"/>
          <p:nvPr/>
        </p:nvSpPr>
        <p:spPr>
          <a:xfrm>
            <a:off x="856183" y="5808722"/>
            <a:ext cx="3326770" cy="513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7"/>
          <p:cNvSpPr txBox="1"/>
          <p:nvPr/>
        </p:nvSpPr>
        <p:spPr>
          <a:xfrm>
            <a:off x="9857184" y="840160"/>
            <a:ext cx="2944416" cy="1077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7"/>
          <p:cNvSpPr/>
          <p:nvPr/>
        </p:nvSpPr>
        <p:spPr>
          <a:xfrm>
            <a:off x="10084995" y="263690"/>
            <a:ext cx="186000" cy="10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8128991" y="2586023"/>
            <a:ext cx="4672610" cy="6915695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975" marR="0" lvl="0" indent="-1238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7"/>
          <p:cNvSpPr txBox="1"/>
          <p:nvPr/>
        </p:nvSpPr>
        <p:spPr>
          <a:xfrm>
            <a:off x="86411" y="2607845"/>
            <a:ext cx="4168552" cy="691569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it-IT" sz="1100" b="1" u="sng"/>
              <a:t>o</a:t>
            </a: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mpetenza specifica 1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Il bambino  pone domande sui temi esistenziali e religiosi,  su ciò che è bene o male e sulla giustizia.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2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Il bambino  riconosce  alcuni linguaggi simbolici delle tradizioni e della vita dei cristiani (segni, feste, preghiere, canti, gestualità), per potere esprimere con creatività il proprio vissuto religioso.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3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Il bambino impara alcuni termini del linguaggio cristiano, ascoltando</a:t>
            </a:r>
            <a:r>
              <a:rPr lang="it-IT"/>
              <a:t>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semplici racconti biblici.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4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/>
              <a:t>I.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bambino  pone domande sulle diversità culturali</a:t>
            </a:r>
            <a:r>
              <a:rPr lang="it-IT" sz="1100"/>
              <a:t>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ha raggiunto una prima consapevolezza dei propri diritti e doveri, delle regole del vivere insieme.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/>
              <a:t>II.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Scopre  nei racconti del Vangelo la persona e l’insegnamento di Gesù, da cui apprende che Dio è Padre di tutti e che la Chiesa e la comunità di uomini e donne unita nel suo nome, per sviluppare un positivo senso di sé e sperimentare relazioni serene con gli altri, anche appartenenti a differenti tradizioni culturali e religiose.</a:t>
            </a:r>
            <a:endParaRPr/>
          </a:p>
        </p:txBody>
      </p:sp>
      <p:sp>
        <p:nvSpPr>
          <p:cNvPr id="190" name="Google Shape;190;p17"/>
          <p:cNvSpPr txBox="1"/>
          <p:nvPr/>
        </p:nvSpPr>
        <p:spPr>
          <a:xfrm>
            <a:off x="4259400" y="2586949"/>
            <a:ext cx="3786300" cy="6936591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1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L’alunno riflette su Dio Creatore e Padre, sui dati fondamentali della vita di Gesù e sa collegare i contenuti principali del suo insegnamento alle tradizioni dell’ambiente in cui vive.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2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/>
              <a:t>I.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L’alunno riconosce che la Bibbia è il libro sacro per cristiani ed ebrei e documento fondamentale della nostra cultura, sapendola distinguere da altre tipologie di testi, tra cui quelli di altre religioni;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/>
              <a:t>II. </a:t>
            </a: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Identifica le caratteristiche essenziali di un brano biblico, sa farsi accompagnare nell’analisi delle pagine a lui più accessibili, per collegarle alla propria esperienza.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3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L'alunno riconosce il significato cristiano del Natale e della Pasqua, traendone motivo per interrogarsi sul valore di tali festività nell’esperienza personale, familiare e sociale.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4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L’alunno si confronta con l’esperienza religiosa e distingue la specificità della proposta di salvezza del cristianesimo; identifica nella Chiesa la comunità di coloro che credono in Gesù Cristo e si impegnano per mettere in pratica il suo insegnamento; coglie il significato dei Sacramenti e si interroga sul valore che essi hanno nella vita dei cristiani.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8143392" y="2727785"/>
            <a:ext cx="4658208" cy="453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1</a:t>
            </a: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L’alunno è aperto alla sincera ricerca della verità e sa interrogarsi sul trascendente e porsi   domande di senso, cogliendo l’intreccio tra dimensione religiosa e culturale. II. A partire dal contesto in cui vive, sa interagire con persone di religione differente, sviluppando un’identità capace di accoglienza, confronto e dialogo.</a:t>
            </a:r>
            <a:b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2</a:t>
            </a: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Individua, a partire dalla Bibbia, le tappe essenziali e i dati oggettivi della storia della salvezza, della vita e dell’insegnamento di Gesù, del Cristianesimo delle origini</a:t>
            </a:r>
            <a:r>
              <a:rPr lang="it-IT" sz="1100"/>
              <a:t>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II. Ricostruisce gli elementi fondamentali della storia della Chiesa e li confronta con le vicende della storia civile passata e recente elaborando criteri per avviarne un’interpretazione consapevole.</a:t>
            </a:r>
            <a:endParaRPr sz="11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ompetenza specifica 3</a:t>
            </a: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Riconosce linguaggi espressivi della fede (simboli, preghiere, riti, ecc…), ne individua le tracce presenti in ambito locale, italiano, europeo e nel mondo imparando ad apprezzarli dal punto di vista artistico, culturale e spirituale.</a:t>
            </a:r>
            <a:endParaRPr sz="11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Competenza specifica 4</a:t>
            </a:r>
            <a:endParaRPr sz="1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I. Coglie le indicazioni etiche della fede cristiana e le rende oggetto di riflessione in vista di scelte di vita progettuali e responsabili. Inizia a confrontarsi con la complessità dell’esistenza e impara a dare valore ai propri comportamenti, per relazionarsi in maniera armoniosa con se stesso, con gli altri, con il mondo che lo circonda.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" name="Google Shape;196;p18"/>
          <p:cNvGraphicFramePr/>
          <p:nvPr/>
        </p:nvGraphicFramePr>
        <p:xfrm>
          <a:off x="568153" y="-75122"/>
          <a:ext cx="12233475" cy="802385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2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1" u="none" strike="noStrike" cap="none"/>
                    </a:p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AutoNum type="arabicPeriod"/>
                      </a:pPr>
                      <a:r>
                        <a:rPr lang="it-IT" sz="13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Analizza fonti di diverso tipo</a:t>
                      </a:r>
                      <a:endParaRPr/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1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/>
                        <a:t>Uso delle fonti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1A) Individuare semplici documenti e fonti del proprio vissuto . 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1B) Ricavare da fonti di vario tipo informazioni sulla propria storia personale. 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Uso delle fonti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Individuare le tracce e usarle come fonti per produrre conoscenze sul proprio passato, della generazione degli adulti e della comunità di appartenenza.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1.B. Ricavare da fonti di tipo diverso informazioni e conoscenze su aspetti del passato.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Uso delle font</a:t>
                      </a: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Produrre informazioni con fonti di diversa natura utili alla ricostruzione di un fenomeno storico.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1.B. Rappresentare, in un quadro storico-sociale, le informazioni che scaturiscono dalle tracce del passato presenti sul territorio vissuto.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Uso delle fonti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1.A. Usare fonti di diverso tipo (documentarie, iconografiche, narrative, materiali, orali, digitali, ecc.) per produrre conoscenze su temi definiti.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1.B.  Conoscere alcune procedure e tecniche di lavoro nei siti archeologici, nelle biblioteche, negli archivi.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800" u="none" strike="noStrike" cap="none"/>
                        <a:t/>
                      </a:r>
                      <a:br>
                        <a:rPr lang="it-IT" sz="800" u="none" strike="noStrike" cap="none"/>
                      </a:br>
                      <a:endParaRPr sz="800" b="1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7" name="Google Shape;197;p18"/>
          <p:cNvSpPr txBox="1"/>
          <p:nvPr/>
        </p:nvSpPr>
        <p:spPr>
          <a:xfrm>
            <a:off x="194969" y="3000400"/>
            <a:ext cx="293266" cy="533696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8"/>
          <p:cNvSpPr/>
          <p:nvPr/>
        </p:nvSpPr>
        <p:spPr>
          <a:xfrm rot="5400000">
            <a:off x="-298326" y="8830664"/>
            <a:ext cx="1143750" cy="1571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8"/>
          <p:cNvSpPr txBox="1"/>
          <p:nvPr/>
        </p:nvSpPr>
        <p:spPr>
          <a:xfrm>
            <a:off x="0" y="-242717"/>
            <a:ext cx="12801600" cy="60153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   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COMPETENZE  STORICHE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4244448" y="58705"/>
            <a:ext cx="186000" cy="6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" name="Google Shape;208;p19"/>
          <p:cNvGraphicFramePr/>
          <p:nvPr/>
        </p:nvGraphicFramePr>
        <p:xfrm>
          <a:off x="568153" y="-75122"/>
          <a:ext cx="12233475" cy="802385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2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2. Organizza le informazioni.</a:t>
                      </a:r>
                      <a:endParaRPr sz="1400" b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/>
                        <a:t>Organizzazione delle informazioni</a:t>
                      </a: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2A) Rappresentare il proprio albero genealogico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2B) Cogliere la successione temporale nei giorni della settimana ,nei mesi e nelle stagioni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2C) Utilizzare semplici strumenti di misurazione del tempo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Organizzazione delle informazioni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 Rappresentare graficamente e verbalmente le attività, i fatti vissuti e narrati.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 Riconoscere relazioni di successione e di contemporaneità, durate, periodi, cicli temporali, mutamenti, in fenomeni ed esperienze vissute e narrate.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2.C. Comprendere la funzione e l’uso degli strumenti convenzionali per la misurazione e la rappresentazione del tempo (orologio, calendario, linea temporale …).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Organizzazione delle informazioni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2.A. Leggere una carta storico-geografica relativa alle civiltà studiate.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 Usare cronologie e carte storico-geografiche per rappresentare le conoscenze.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Confrontare i quadri storici delle civiltà affrontate.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Organizzazione delle informazioni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2.A. Selezionare e organizzare le informazioni con mappe, schemi, tabelle, grafici e risorse digitali.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2.B. Costruire grafici e mappe spazio-temporali, per organizzare le conoscenze studiate.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2.C.Collocare la storia locale in relazione con la storia italiana, europea, mondiale.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2.D.Formulare e verificare ipotesi sulla base delle informazioni prodotte e delle conoscenze elaborate.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b="1" i="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9" name="Google Shape;209;p19"/>
          <p:cNvSpPr txBox="1"/>
          <p:nvPr/>
        </p:nvSpPr>
        <p:spPr>
          <a:xfrm>
            <a:off x="194969" y="3000400"/>
            <a:ext cx="293266" cy="533696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9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9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9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9"/>
          <p:cNvSpPr/>
          <p:nvPr/>
        </p:nvSpPr>
        <p:spPr>
          <a:xfrm rot="5400000">
            <a:off x="-298326" y="8830664"/>
            <a:ext cx="1143750" cy="1571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9"/>
          <p:cNvSpPr txBox="1"/>
          <p:nvPr/>
        </p:nvSpPr>
        <p:spPr>
          <a:xfrm>
            <a:off x="0" y="-242717"/>
            <a:ext cx="12801600" cy="60153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   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COMPETENZE STORICHE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9"/>
          <p:cNvSpPr/>
          <p:nvPr/>
        </p:nvSpPr>
        <p:spPr>
          <a:xfrm>
            <a:off x="4244448" y="58705"/>
            <a:ext cx="186000" cy="6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Google Shape;220;p20"/>
          <p:cNvGraphicFramePr/>
          <p:nvPr/>
        </p:nvGraphicFramePr>
        <p:xfrm>
          <a:off x="568153" y="-75122"/>
          <a:ext cx="12233475" cy="802385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2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42900" marR="0" lvl="0" indent="-2603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3. Comprende ed utilizza gli strumenti concettuali.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/>
                        <a:t>Strumenti concettuali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3A) Comprendere i concetti temporali: prima, adesso, dopo, ieri, oggi domani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3B) Individuare i cambiamenti su se stesso, sulle persone e sulle cose.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3C) Prendere consapevolezza del trascorrere del tempo durante le fasi della giornata scolastica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3D) Conoscere gli elementi culturali di base del proprio territorio .</a:t>
                      </a:r>
                      <a:b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3E) Conoscere gli aspetti fondamentali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della propria tradizione culturale 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Strumenti concettuali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Seguire e comprendere vicende storiche attraverso l’ascolto o lettura di testi dell’antichità, di storie, racconti, biografie di grandi del passato.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3.B. Organizzare le conoscenze acquisite in semplici schemi temporali.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3.C. Individuare analogie e differenze attraverso il confronto tra quadri storico-sociali diversi, lontani nello spazio e nel tempo.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Strumenti concettuali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Usare il sistema di misura occidentale del tempo storico (avanti Cristo – dopo Cristo) e comprendere i sistemi di misura del tempo storico di altre civiltà.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3.B. Elaborare rappresentazioni sintetiche delle società studiate, mettendo in rilievo le relazioni fra gli elementi caratterizzanti.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Strumenti concettuali </a:t>
                      </a:r>
                      <a:endParaRPr sz="1200" b="0" i="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3.A. Comprendere aspetti e strutture dei processi storici italiani, europei e mondiali.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3.b.Conoscere il patrimonio culturale collegato con i temi affrontati.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3.c. Usare le conoscenze apprese per comprendere problemi ecologici, interculturali e di convivenza civile.</a:t>
                      </a:r>
                      <a:endParaRPr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b="1" i="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1" name="Google Shape;221;p20"/>
          <p:cNvSpPr txBox="1"/>
          <p:nvPr/>
        </p:nvSpPr>
        <p:spPr>
          <a:xfrm>
            <a:off x="194969" y="3000400"/>
            <a:ext cx="293266" cy="533696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0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0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0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0"/>
          <p:cNvSpPr/>
          <p:nvPr/>
        </p:nvSpPr>
        <p:spPr>
          <a:xfrm rot="5400000">
            <a:off x="-298326" y="8830664"/>
            <a:ext cx="1143750" cy="1571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0"/>
          <p:cNvSpPr txBox="1"/>
          <p:nvPr/>
        </p:nvSpPr>
        <p:spPr>
          <a:xfrm>
            <a:off x="0" y="-242717"/>
            <a:ext cx="12801600" cy="60153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   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COMPETENZE STORICHE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0"/>
          <p:cNvSpPr/>
          <p:nvPr/>
        </p:nvSpPr>
        <p:spPr>
          <a:xfrm>
            <a:off x="4244448" y="58705"/>
            <a:ext cx="186000" cy="6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" name="Google Shape;232;p21"/>
          <p:cNvGraphicFramePr/>
          <p:nvPr/>
        </p:nvGraphicFramePr>
        <p:xfrm>
          <a:off x="568153" y="-75122"/>
          <a:ext cx="12233475" cy="8023850"/>
        </p:xfrm>
        <a:graphic>
          <a:graphicData uri="http://schemas.openxmlformats.org/drawingml/2006/table">
            <a:tbl>
              <a:tblPr bandRow="1">
                <a:noFill/>
                <a:tableStyleId>{02C88012-CCBC-4E58-A5AD-2FC2BAA0A9BF}</a:tableStyleId>
              </a:tblPr>
              <a:tblGrid>
                <a:gridCol w="1359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185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345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endParaRPr sz="25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/>
                        <a:t>SCUOLA DELL’INFANZIA</a:t>
                      </a: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PRIMO TRIENNIO SCUOLA  PRIM.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BIENNIO FIN. SCUOLA  PRIMARIA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/>
                    </a:p>
                  </a:txBody>
                  <a:tcPr marL="91450" marR="9145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SCUOLA SECOND. DI   I   GRADO</a:t>
                      </a:r>
                      <a:endParaRPr sz="1400" u="none" strike="noStrike" cap="none"/>
                    </a:p>
                  </a:txBody>
                  <a:tcPr marL="91450" marR="9145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b="1" i="1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OBIETTIVI DI APPRENDIMENTO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52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r>
                        <a:rPr lang="it-IT" sz="1300" u="none" strike="noStrike" cap="none"/>
                        <a:t>4</a:t>
                      </a:r>
                      <a:r>
                        <a:rPr lang="it-IT" sz="1400" u="none" strike="noStrike" cap="none"/>
                        <a:t>.</a:t>
                      </a:r>
                      <a:r>
                        <a:rPr lang="it-IT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Produce testi scritti ed orali usando il lessico specifico.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Calibri"/>
                        <a:buNone/>
                      </a:pPr>
                      <a:endParaRPr sz="13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/>
                        <a:t>Rappresentazione grafica ed orale</a:t>
                      </a:r>
                      <a:endParaRPr sz="1200"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4A) Raccontare in forma orale la propria storia personale e rappresentare graficamente i fatti vissuti.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4B) Partecipare alle iniziative delle funzioni pubbliche ,associazioni ,club service volte a migliorare le condizioni del nostro territorio e della comunità. </a:t>
                      </a: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i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Produzione scritta e orale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 Rappresentare conoscenze e concetti appresi mediante grafismi, disegni, testi scritti e con risorse digitali.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4.B.Riferire in modo semplice e coerente le conoscenze acquisite.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Produzione scritta e orale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4.A.Confrontare aspetti caratterizzanti le diverse società studiate anche in rapporto al presente.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 Ricavare e produrre informazioni da grafici, tabelle, carte storiche, reperti iconografici e consultare testi di genere diverso, manualistici e non, cartacei e digitali. 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4.C. Esporre con coerenza  le conoscenze acquisite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it-IT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Produzione scritta e orale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4.A. Produrre testi, utilizzando conoscenze selezionate da fonti di informazione diverse, manualistiche e non, cartacee e digitali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4.B. Argomentare su conoscenze e concetti appresi usando il linguaggio specifico della disciplina.</a:t>
                      </a:r>
                      <a:endParaRPr sz="1200" b="0" i="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i="0" u="none" strike="noStrike" cap="none"/>
                        <a:t/>
                      </a:r>
                      <a:br>
                        <a:rPr lang="it-IT" sz="1200" i="0" u="none" strike="noStrike" cap="none"/>
                      </a:br>
                      <a:endParaRPr sz="1200" b="1" i="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3" name="Google Shape;233;p21"/>
          <p:cNvSpPr txBox="1"/>
          <p:nvPr/>
        </p:nvSpPr>
        <p:spPr>
          <a:xfrm>
            <a:off x="194969" y="3000400"/>
            <a:ext cx="293266" cy="5336968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COMPETENZA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STORIA</a:t>
            </a:r>
            <a:r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21"/>
          <p:cNvSpPr/>
          <p:nvPr/>
        </p:nvSpPr>
        <p:spPr>
          <a:xfrm>
            <a:off x="496148" y="4728603"/>
            <a:ext cx="36004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1"/>
          <p:cNvSpPr/>
          <p:nvPr/>
        </p:nvSpPr>
        <p:spPr>
          <a:xfrm>
            <a:off x="280119" y="984185"/>
            <a:ext cx="1800200" cy="21602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1"/>
          <p:cNvSpPr/>
          <p:nvPr/>
        </p:nvSpPr>
        <p:spPr>
          <a:xfrm>
            <a:off x="280122" y="1056184"/>
            <a:ext cx="72007" cy="1944216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1"/>
          <p:cNvSpPr/>
          <p:nvPr/>
        </p:nvSpPr>
        <p:spPr>
          <a:xfrm rot="5400000">
            <a:off x="-298326" y="8830664"/>
            <a:ext cx="1143750" cy="1571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1"/>
          <p:cNvSpPr txBox="1"/>
          <p:nvPr/>
        </p:nvSpPr>
        <p:spPr>
          <a:xfrm>
            <a:off x="0" y="-242717"/>
            <a:ext cx="12801600" cy="60153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127950" tIns="63975" rIns="127950" bIns="63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COMPETENZE CHIAVE EUROPEE:      </a:t>
            </a:r>
            <a:r>
              <a:rPr lang="it-IT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COMPETENZA IN MATERIA DI CITTADINANZA- COMPETENZA IN MATERIA DI CONSAPEVOLEZZA ED ESPRESSIONE CULTURALI- COMPETENZA COMPETENZA PERSONALE, SOCIALE E CAPACITA’ DI IMPARARE AD IMPARARE            COMPETENZE  STORICHE</a:t>
            </a:r>
            <a:endParaRPr sz="1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1"/>
          <p:cNvSpPr/>
          <p:nvPr/>
        </p:nvSpPr>
        <p:spPr>
          <a:xfrm>
            <a:off x="4244448" y="58705"/>
            <a:ext cx="186000" cy="6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2150" tIns="61075" rIns="122150" bIns="61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8792</Words>
  <Application>Microsoft Office PowerPoint</Application>
  <PresentationFormat>Formato A3 (297x420 mm)</PresentationFormat>
  <Paragraphs>1969</Paragraphs>
  <Slides>28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Utente2019</dc:creator>
  <cp:lastModifiedBy>Palazzo</cp:lastModifiedBy>
  <cp:revision>13</cp:revision>
  <dcterms:modified xsi:type="dcterms:W3CDTF">2021-01-26T11:57:38Z</dcterms:modified>
</cp:coreProperties>
</file>