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  <p:sldMasterId id="2147483693" r:id="rId2"/>
    <p:sldMasterId id="2147483694" r:id="rId3"/>
    <p:sldMasterId id="2147483695" r:id="rId4"/>
    <p:sldMasterId id="2147483696" r:id="rId5"/>
  </p:sldMasterIdLst>
  <p:notesMasterIdLst>
    <p:notesMasterId r:id="rId31"/>
  </p:notesMasterIdLst>
  <p:sldIdLst>
    <p:sldId id="256" r:id="rId6"/>
    <p:sldId id="257" r:id="rId7"/>
    <p:sldId id="258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5" r:id="rId29"/>
    <p:sldId id="286" r:id="rId30"/>
  </p:sldIdLst>
  <p:sldSz cx="12801600" cy="9601200" type="A3"/>
  <p:notesSz cx="6858000" cy="10013950"/>
  <p:embeddedFontLs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Arial Narrow" pitchFamily="34" charset="0"/>
      <p:regular r:id="rId36"/>
      <p:bold r:id="rId37"/>
      <p:italic r:id="rId38"/>
      <p:boldItalic r:id="rId39"/>
    </p:embeddedFont>
    <p:embeddedFont>
      <p:font typeface="Garamond" pitchFamily="18" charset="0"/>
      <p:regular r:id="rId40"/>
      <p:bold r:id="rId41"/>
      <p: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55">
          <p15:clr>
            <a:srgbClr val="000000"/>
          </p15:clr>
        </p15:guide>
        <p15:guide id="4" pos="2161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C88F49-4CC5-4F14-A99D-176D61978F14}" v="9" dt="2021-01-25T17:31:56.508"/>
  </p1510:revLst>
</p1510:revInfo>
</file>

<file path=ppt/tableStyles.xml><?xml version="1.0" encoding="utf-8"?>
<a:tblStyleLst xmlns:a="http://schemas.openxmlformats.org/drawingml/2006/main" def="{1357623F-AE87-46E7-886A-2B6003903ADB}">
  <a:tblStyle styleId="{1357623F-AE87-46E7-886A-2B6003903AD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398BD6A-4031-4177-80C0-94EF947DB24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-1464" y="-11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orient="horz" pos="3155"/>
        <p:guide pos="2160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10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seppa Alba Passerini" userId="27f7cb9dd2aed70b" providerId="LiveId" clId="{38C88F49-4CC5-4F14-A99D-176D61978F14}"/>
    <pc:docChg chg="undo custSel addSld delSld modSld sldOrd">
      <pc:chgData name="Giuseppa Alba Passerini" userId="27f7cb9dd2aed70b" providerId="LiveId" clId="{38C88F49-4CC5-4F14-A99D-176D61978F14}" dt="2021-01-25T17:32:03.383" v="22"/>
      <pc:docMkLst>
        <pc:docMk/>
      </pc:docMkLst>
      <pc:sldChg chg="addSp delSp mod">
        <pc:chgData name="Giuseppa Alba Passerini" userId="27f7cb9dd2aed70b" providerId="LiveId" clId="{38C88F49-4CC5-4F14-A99D-176D61978F14}" dt="2021-01-25T17:18:53.272" v="1" actId="22"/>
        <pc:sldMkLst>
          <pc:docMk/>
          <pc:sldMk cId="0" sldId="282"/>
        </pc:sldMkLst>
        <pc:spChg chg="add del">
          <ac:chgData name="Giuseppa Alba Passerini" userId="27f7cb9dd2aed70b" providerId="LiveId" clId="{38C88F49-4CC5-4F14-A99D-176D61978F14}" dt="2021-01-25T17:18:53.272" v="1" actId="22"/>
          <ac:spMkLst>
            <pc:docMk/>
            <pc:sldMk cId="0" sldId="282"/>
            <ac:spMk id="5" creationId="{26829D98-CF52-4A44-8451-9F4BB7B811F6}"/>
          </ac:spMkLst>
        </pc:spChg>
      </pc:sldChg>
      <pc:sldChg chg="add del ord modNotes">
        <pc:chgData name="Giuseppa Alba Passerini" userId="27f7cb9dd2aed70b" providerId="LiveId" clId="{38C88F49-4CC5-4F14-A99D-176D61978F14}" dt="2021-01-25T17:31:00.144" v="12"/>
        <pc:sldMkLst>
          <pc:docMk/>
          <pc:sldMk cId="0" sldId="284"/>
        </pc:sldMkLst>
      </pc:sldChg>
      <pc:sldChg chg="add del">
        <pc:chgData name="Giuseppa Alba Passerini" userId="27f7cb9dd2aed70b" providerId="LiveId" clId="{38C88F49-4CC5-4F14-A99D-176D61978F14}" dt="2021-01-25T17:28:53.897" v="7" actId="2890"/>
        <pc:sldMkLst>
          <pc:docMk/>
          <pc:sldMk cId="3977293137" sldId="284"/>
        </pc:sldMkLst>
      </pc:sldChg>
      <pc:sldChg chg="add del ord">
        <pc:chgData name="Giuseppa Alba Passerini" userId="27f7cb9dd2aed70b" providerId="LiveId" clId="{38C88F49-4CC5-4F14-A99D-176D61978F14}" dt="2021-01-25T17:31:36.925" v="17"/>
        <pc:sldMkLst>
          <pc:docMk/>
          <pc:sldMk cId="0" sldId="285"/>
        </pc:sldMkLst>
      </pc:sldChg>
      <pc:sldChg chg="add ord">
        <pc:chgData name="Giuseppa Alba Passerini" userId="27f7cb9dd2aed70b" providerId="LiveId" clId="{38C88F49-4CC5-4F14-A99D-176D61978F14}" dt="2021-01-25T17:32:03.383" v="22"/>
        <pc:sldMkLst>
          <pc:docMk/>
          <pc:sldMk cId="0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3"/>
            <a:ext cx="2971799" cy="50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3"/>
            <a:ext cx="2971799" cy="50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3925" y="750888"/>
            <a:ext cx="501015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1" y="4756628"/>
            <a:ext cx="5486400" cy="450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511515"/>
            <a:ext cx="2971799" cy="50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9511515"/>
            <a:ext cx="2971799" cy="50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:notes"/>
          <p:cNvSpPr txBox="1">
            <a:spLocks noGrp="1"/>
          </p:cNvSpPr>
          <p:nvPr>
            <p:ph type="body" idx="1"/>
          </p:nvPr>
        </p:nvSpPr>
        <p:spPr>
          <a:xfrm>
            <a:off x="685801" y="4756628"/>
            <a:ext cx="5486400" cy="450627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50888"/>
            <a:ext cx="501015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0:notes"/>
          <p:cNvSpPr txBox="1">
            <a:spLocks noGrp="1"/>
          </p:cNvSpPr>
          <p:nvPr>
            <p:ph type="body" idx="1"/>
          </p:nvPr>
        </p:nvSpPr>
        <p:spPr>
          <a:xfrm>
            <a:off x="685801" y="4756628"/>
            <a:ext cx="5486400" cy="450627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50888"/>
            <a:ext cx="501015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1:notes"/>
          <p:cNvSpPr txBox="1">
            <a:spLocks noGrp="1"/>
          </p:cNvSpPr>
          <p:nvPr>
            <p:ph type="body" idx="1"/>
          </p:nvPr>
        </p:nvSpPr>
        <p:spPr>
          <a:xfrm>
            <a:off x="685801" y="4756628"/>
            <a:ext cx="5486400" cy="450627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50888"/>
            <a:ext cx="501015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2:notes"/>
          <p:cNvSpPr txBox="1">
            <a:spLocks noGrp="1"/>
          </p:cNvSpPr>
          <p:nvPr>
            <p:ph type="body" idx="1"/>
          </p:nvPr>
        </p:nvSpPr>
        <p:spPr>
          <a:xfrm>
            <a:off x="685801" y="4756628"/>
            <a:ext cx="5486400" cy="450627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50888"/>
            <a:ext cx="501015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3:notes"/>
          <p:cNvSpPr txBox="1">
            <a:spLocks noGrp="1"/>
          </p:cNvSpPr>
          <p:nvPr>
            <p:ph type="body" idx="1"/>
          </p:nvPr>
        </p:nvSpPr>
        <p:spPr>
          <a:xfrm>
            <a:off x="685801" y="4756628"/>
            <a:ext cx="5486400" cy="450627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50888"/>
            <a:ext cx="501015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945c206c23_0_24:notes"/>
          <p:cNvSpPr txBox="1">
            <a:spLocks noGrp="1"/>
          </p:cNvSpPr>
          <p:nvPr>
            <p:ph type="body" idx="1"/>
          </p:nvPr>
        </p:nvSpPr>
        <p:spPr>
          <a:xfrm>
            <a:off x="685801" y="4756628"/>
            <a:ext cx="5486400" cy="4506300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g945c206c2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50888"/>
            <a:ext cx="5010300" cy="37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4:notes"/>
          <p:cNvSpPr txBox="1">
            <a:spLocks noGrp="1"/>
          </p:cNvSpPr>
          <p:nvPr>
            <p:ph type="body" idx="1"/>
          </p:nvPr>
        </p:nvSpPr>
        <p:spPr>
          <a:xfrm>
            <a:off x="685801" y="4756628"/>
            <a:ext cx="5486400" cy="450627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50888"/>
            <a:ext cx="501015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5:notes"/>
          <p:cNvSpPr txBox="1">
            <a:spLocks noGrp="1"/>
          </p:cNvSpPr>
          <p:nvPr>
            <p:ph type="body" idx="1"/>
          </p:nvPr>
        </p:nvSpPr>
        <p:spPr>
          <a:xfrm>
            <a:off x="685801" y="4756628"/>
            <a:ext cx="5486400" cy="450627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50888"/>
            <a:ext cx="501015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6:notes"/>
          <p:cNvSpPr txBox="1">
            <a:spLocks noGrp="1"/>
          </p:cNvSpPr>
          <p:nvPr>
            <p:ph type="body" idx="1"/>
          </p:nvPr>
        </p:nvSpPr>
        <p:spPr>
          <a:xfrm>
            <a:off x="685801" y="4756628"/>
            <a:ext cx="5486400" cy="450627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50888"/>
            <a:ext cx="501015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7:notes"/>
          <p:cNvSpPr txBox="1">
            <a:spLocks noGrp="1"/>
          </p:cNvSpPr>
          <p:nvPr>
            <p:ph type="body" idx="1"/>
          </p:nvPr>
        </p:nvSpPr>
        <p:spPr>
          <a:xfrm>
            <a:off x="685801" y="4756628"/>
            <a:ext cx="5486400" cy="450627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50888"/>
            <a:ext cx="501015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0:notes"/>
          <p:cNvSpPr txBox="1">
            <a:spLocks noGrp="1"/>
          </p:cNvSpPr>
          <p:nvPr>
            <p:ph type="body" idx="1"/>
          </p:nvPr>
        </p:nvSpPr>
        <p:spPr>
          <a:xfrm>
            <a:off x="685801" y="4756628"/>
            <a:ext cx="5486400" cy="450627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50888"/>
            <a:ext cx="501015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:notes"/>
          <p:cNvSpPr txBox="1">
            <a:spLocks noGrp="1"/>
          </p:cNvSpPr>
          <p:nvPr>
            <p:ph type="sldNum" idx="12"/>
          </p:nvPr>
        </p:nvSpPr>
        <p:spPr>
          <a:xfrm>
            <a:off x="3884614" y="9511515"/>
            <a:ext cx="2971799" cy="50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320" name="Google Shape;3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890588"/>
            <a:ext cx="5856287" cy="4391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1" name="Google Shape;321;p2:notes"/>
          <p:cNvSpPr txBox="1">
            <a:spLocks noGrp="1"/>
          </p:cNvSpPr>
          <p:nvPr>
            <p:ph type="body" idx="1"/>
          </p:nvPr>
        </p:nvSpPr>
        <p:spPr>
          <a:xfrm>
            <a:off x="755652" y="5561569"/>
            <a:ext cx="6048375" cy="5269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9:notes"/>
          <p:cNvSpPr txBox="1">
            <a:spLocks noGrp="1"/>
          </p:cNvSpPr>
          <p:nvPr>
            <p:ph type="body" idx="1"/>
          </p:nvPr>
        </p:nvSpPr>
        <p:spPr>
          <a:xfrm>
            <a:off x="685801" y="4756628"/>
            <a:ext cx="5486400" cy="450627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50888"/>
            <a:ext cx="501015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2:notes"/>
          <p:cNvSpPr txBox="1">
            <a:spLocks noGrp="1"/>
          </p:cNvSpPr>
          <p:nvPr>
            <p:ph type="body" idx="1"/>
          </p:nvPr>
        </p:nvSpPr>
        <p:spPr>
          <a:xfrm>
            <a:off x="685801" y="4756628"/>
            <a:ext cx="5486400" cy="450627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50888"/>
            <a:ext cx="501015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4:notes"/>
          <p:cNvSpPr txBox="1">
            <a:spLocks noGrp="1"/>
          </p:cNvSpPr>
          <p:nvPr>
            <p:ph type="body" idx="1"/>
          </p:nvPr>
        </p:nvSpPr>
        <p:spPr>
          <a:xfrm>
            <a:off x="685801" y="4756628"/>
            <a:ext cx="5486400" cy="450627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50888"/>
            <a:ext cx="501015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tabLst/>
              <a:defRPr/>
            </a:pPr>
            <a:fld id="{00000000-1234-1234-1234-123412341234}" type="slidenum"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  <a:tabLst/>
                <a:defRPr/>
              </a:pPr>
              <a:t>24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85813"/>
            <a:ext cx="5164137" cy="387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" name="Google Shape;160;p2:notes"/>
          <p:cNvSpPr txBox="1">
            <a:spLocks noGrp="1"/>
          </p:cNvSpPr>
          <p:nvPr>
            <p:ph type="body" idx="1"/>
          </p:nvPr>
        </p:nvSpPr>
        <p:spPr>
          <a:xfrm>
            <a:off x="755650" y="4911725"/>
            <a:ext cx="6045200" cy="465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724dd72ee_1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tabLst/>
              <a:defRPr/>
            </a:pPr>
            <a:fld id="{00000000-1234-1234-1234-123412341234}" type="slidenum"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  <a:tabLst/>
                <a:defRPr/>
              </a:pPr>
              <a:t>25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gb724dd72ee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85813"/>
            <a:ext cx="5164137" cy="387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7" name="Google Shape;177;gb724dd72ee_1_12:notes"/>
          <p:cNvSpPr txBox="1">
            <a:spLocks noGrp="1"/>
          </p:cNvSpPr>
          <p:nvPr>
            <p:ph type="body" idx="1"/>
          </p:nvPr>
        </p:nvSpPr>
        <p:spPr>
          <a:xfrm>
            <a:off x="755650" y="4911725"/>
            <a:ext cx="6045300" cy="46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:notes"/>
          <p:cNvSpPr txBox="1">
            <a:spLocks noGrp="1"/>
          </p:cNvSpPr>
          <p:nvPr>
            <p:ph type="body" idx="1"/>
          </p:nvPr>
        </p:nvSpPr>
        <p:spPr>
          <a:xfrm>
            <a:off x="685801" y="4756628"/>
            <a:ext cx="5486400" cy="450627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50888"/>
            <a:ext cx="501015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:notes"/>
          <p:cNvSpPr txBox="1">
            <a:spLocks noGrp="1"/>
          </p:cNvSpPr>
          <p:nvPr>
            <p:ph type="body" idx="1"/>
          </p:nvPr>
        </p:nvSpPr>
        <p:spPr>
          <a:xfrm>
            <a:off x="685801" y="4756628"/>
            <a:ext cx="5486400" cy="450627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50888"/>
            <a:ext cx="501015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:notes"/>
          <p:cNvSpPr txBox="1">
            <a:spLocks noGrp="1"/>
          </p:cNvSpPr>
          <p:nvPr>
            <p:ph type="body" idx="1"/>
          </p:nvPr>
        </p:nvSpPr>
        <p:spPr>
          <a:xfrm>
            <a:off x="685801" y="4756628"/>
            <a:ext cx="5486400" cy="450627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50888"/>
            <a:ext cx="501015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:notes"/>
          <p:cNvSpPr txBox="1">
            <a:spLocks noGrp="1"/>
          </p:cNvSpPr>
          <p:nvPr>
            <p:ph type="body" idx="1"/>
          </p:nvPr>
        </p:nvSpPr>
        <p:spPr>
          <a:xfrm>
            <a:off x="685801" y="4756628"/>
            <a:ext cx="5486400" cy="450627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50888"/>
            <a:ext cx="501015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:notes"/>
          <p:cNvSpPr txBox="1">
            <a:spLocks noGrp="1"/>
          </p:cNvSpPr>
          <p:nvPr>
            <p:ph type="body" idx="1"/>
          </p:nvPr>
        </p:nvSpPr>
        <p:spPr>
          <a:xfrm>
            <a:off x="685801" y="4756628"/>
            <a:ext cx="5486400" cy="450627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50888"/>
            <a:ext cx="501015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8:notes"/>
          <p:cNvSpPr txBox="1">
            <a:spLocks noGrp="1"/>
          </p:cNvSpPr>
          <p:nvPr>
            <p:ph type="body" idx="1"/>
          </p:nvPr>
        </p:nvSpPr>
        <p:spPr>
          <a:xfrm>
            <a:off x="685801" y="4756628"/>
            <a:ext cx="5486400" cy="450627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50888"/>
            <a:ext cx="501015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9:notes"/>
          <p:cNvSpPr txBox="1">
            <a:spLocks noGrp="1"/>
          </p:cNvSpPr>
          <p:nvPr>
            <p:ph type="body" idx="1"/>
          </p:nvPr>
        </p:nvSpPr>
        <p:spPr>
          <a:xfrm>
            <a:off x="685801" y="4756628"/>
            <a:ext cx="5486400" cy="450627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50888"/>
            <a:ext cx="501015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400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373880" y="8898902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1744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232626" y="-352264"/>
            <a:ext cx="6336348" cy="1152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400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373880" y="8898902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91744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9275615" y="4257199"/>
            <a:ext cx="11470323" cy="403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103471" y="330041"/>
            <a:ext cx="11470323" cy="1188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400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373880" y="8898902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91744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640080" y="2240289"/>
            <a:ext cx="11521440" cy="633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640080" y="8898908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373880" y="8898908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9174480" y="8898908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640080" y="8898908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4373880" y="8898908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9174480" y="8898908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ctrTitle"/>
          </p:nvPr>
        </p:nvSpPr>
        <p:spPr>
          <a:xfrm>
            <a:off x="960120" y="2982613"/>
            <a:ext cx="10881360" cy="205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t" anchorCtr="0">
            <a:no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dt" idx="10"/>
          </p:nvPr>
        </p:nvSpPr>
        <p:spPr>
          <a:xfrm>
            <a:off x="640080" y="8898908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4373880" y="8898908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9174480" y="8898908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1011240" y="6169678"/>
            <a:ext cx="10881360" cy="190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 sz="53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1011240" y="4069400"/>
            <a:ext cx="10881360" cy="210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b" anchorCtr="0">
            <a:no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640080" y="8898908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4373880" y="8898908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9174480" y="8898908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693421" y="2240289"/>
            <a:ext cx="6134100" cy="633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t" anchorCtr="0">
            <a:noAutofit/>
          </a:bodyPr>
          <a:lstStyle>
            <a:lvl1pPr marL="457200" lvl="0" indent="-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7040881" y="2240289"/>
            <a:ext cx="6134100" cy="633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t" anchorCtr="0">
            <a:noAutofit/>
          </a:bodyPr>
          <a:lstStyle>
            <a:lvl1pPr marL="457200" lvl="0" indent="-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640080" y="8898908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4373880" y="8898908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9174480" y="8898908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b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640080" y="3044825"/>
            <a:ext cx="5656263" cy="553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6503038" y="2149158"/>
            <a:ext cx="5658486" cy="89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b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"/>
          </p:nvPr>
        </p:nvSpPr>
        <p:spPr>
          <a:xfrm>
            <a:off x="6503038" y="3044825"/>
            <a:ext cx="5658486" cy="553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640080" y="8898908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4373880" y="8898908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9174480" y="8898908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640080" y="8898908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4373880" y="8898908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9174480" y="8898908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640081" y="382270"/>
            <a:ext cx="4211640" cy="162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5005071" y="382279"/>
            <a:ext cx="7156450" cy="8194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t" anchorCtr="0">
            <a:no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 sz="36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640081" y="2009145"/>
            <a:ext cx="4211640" cy="656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marL="2286000" lvl="4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marL="2743200" lvl="5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marL="3200400" lvl="6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marL="3657600" lvl="7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marL="4114800" lvl="8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640080" y="8898908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4373880" y="8898908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9174480" y="8898908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400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373880" y="8898902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91744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2509203" y="857885"/>
            <a:ext cx="7680960" cy="57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t" anchorCtr="0">
            <a:no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2509203" y="7514273"/>
            <a:ext cx="7680960" cy="1126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marL="2286000" lvl="4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marL="2743200" lvl="5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marL="3200400" lvl="6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marL="3657600" lvl="7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marL="4114800" lvl="8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640080" y="8898908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4373880" y="8898908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9174480" y="8898908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3232626" y="-352257"/>
            <a:ext cx="6336348" cy="1152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640080" y="8898908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4373880" y="8898908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9174480" y="8898908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7518726" y="2920383"/>
            <a:ext cx="8192135" cy="312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1171270" y="-93327"/>
            <a:ext cx="8192135" cy="914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640080" y="8898908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4373880" y="8898908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9174480" y="8898908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dt" idx="10"/>
          </p:nvPr>
        </p:nvSpPr>
        <p:spPr>
          <a:xfrm>
            <a:off x="6400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ftr" idx="11"/>
          </p:nvPr>
        </p:nvSpPr>
        <p:spPr>
          <a:xfrm>
            <a:off x="4373880" y="8898902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sldNum" idx="12"/>
          </p:nvPr>
        </p:nvSpPr>
        <p:spPr>
          <a:xfrm>
            <a:off x="91744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ctrTitle"/>
          </p:nvPr>
        </p:nvSpPr>
        <p:spPr>
          <a:xfrm>
            <a:off x="960120" y="2982607"/>
            <a:ext cx="10881360" cy="205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lvl="0" algn="ctr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80"/>
              </a:spcBef>
              <a:spcAft>
                <a:spcPts val="0"/>
              </a:spcAft>
              <a:buClr>
                <a:srgbClr val="888888"/>
              </a:buClr>
              <a:buSzPts val="3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dt" idx="10"/>
          </p:nvPr>
        </p:nvSpPr>
        <p:spPr>
          <a:xfrm>
            <a:off x="6400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ftr" idx="11"/>
          </p:nvPr>
        </p:nvSpPr>
        <p:spPr>
          <a:xfrm>
            <a:off x="4373880" y="8898902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sldNum" idx="12"/>
          </p:nvPr>
        </p:nvSpPr>
        <p:spPr>
          <a:xfrm>
            <a:off x="91744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1011238" y="6169672"/>
            <a:ext cx="10881360" cy="190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alibri"/>
              <a:buNone/>
              <a:defRPr sz="56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dt" idx="10"/>
          </p:nvPr>
        </p:nvSpPr>
        <p:spPr>
          <a:xfrm>
            <a:off x="6400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ftr" idx="11"/>
          </p:nvPr>
        </p:nvSpPr>
        <p:spPr>
          <a:xfrm>
            <a:off x="4373880" y="8898902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sldNum" idx="12"/>
          </p:nvPr>
        </p:nvSpPr>
        <p:spPr>
          <a:xfrm>
            <a:off x="91744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895670" y="3135948"/>
            <a:ext cx="7958772" cy="887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marL="457200" lvl="0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1pPr>
            <a:lvl2pPr marL="914400" lvl="1" indent="-4445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–"/>
              <a:defRPr sz="3400"/>
            </a:lvl2pPr>
            <a:lvl3pPr marL="1371600" lvl="2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marL="2743200" lvl="5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marL="3200400" lvl="6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marL="3657600" lvl="7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marL="4114800" lvl="8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2"/>
          </p:nvPr>
        </p:nvSpPr>
        <p:spPr>
          <a:xfrm>
            <a:off x="9067800" y="3135948"/>
            <a:ext cx="7958773" cy="887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marL="457200" lvl="0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1pPr>
            <a:lvl2pPr marL="914400" lvl="1" indent="-4445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–"/>
              <a:defRPr sz="3400"/>
            </a:lvl2pPr>
            <a:lvl3pPr marL="1371600" lvl="2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marL="2743200" lvl="5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marL="3200400" lvl="6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marL="3657600" lvl="7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marL="4114800" lvl="8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dt" idx="10"/>
          </p:nvPr>
        </p:nvSpPr>
        <p:spPr>
          <a:xfrm>
            <a:off x="6400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ftr" idx="11"/>
          </p:nvPr>
        </p:nvSpPr>
        <p:spPr>
          <a:xfrm>
            <a:off x="4373880" y="8898902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sldNum" idx="12"/>
          </p:nvPr>
        </p:nvSpPr>
        <p:spPr>
          <a:xfrm>
            <a:off x="91744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b" anchorCtr="0">
            <a:noAutofit/>
          </a:bodyPr>
          <a:lstStyle>
            <a:lvl1pPr marL="457200" lvl="0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2"/>
          </p:nvPr>
        </p:nvSpPr>
        <p:spPr>
          <a:xfrm>
            <a:off x="640080" y="3044825"/>
            <a:ext cx="5656263" cy="553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marL="457200" lvl="0" indent="-4445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3"/>
          </p:nvPr>
        </p:nvSpPr>
        <p:spPr>
          <a:xfrm>
            <a:off x="6503047" y="2149158"/>
            <a:ext cx="5658485" cy="89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b" anchorCtr="0">
            <a:noAutofit/>
          </a:bodyPr>
          <a:lstStyle>
            <a:lvl1pPr marL="457200" lvl="0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4"/>
          </p:nvPr>
        </p:nvSpPr>
        <p:spPr>
          <a:xfrm>
            <a:off x="6503047" y="3044825"/>
            <a:ext cx="5658485" cy="553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marL="457200" lvl="0" indent="-4445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dt" idx="10"/>
          </p:nvPr>
        </p:nvSpPr>
        <p:spPr>
          <a:xfrm>
            <a:off x="6400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ftr" idx="11"/>
          </p:nvPr>
        </p:nvSpPr>
        <p:spPr>
          <a:xfrm>
            <a:off x="4373880" y="8898902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sldNum" idx="12"/>
          </p:nvPr>
        </p:nvSpPr>
        <p:spPr>
          <a:xfrm>
            <a:off x="91744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dt" idx="10"/>
          </p:nvPr>
        </p:nvSpPr>
        <p:spPr>
          <a:xfrm>
            <a:off x="6400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ftr" idx="11"/>
          </p:nvPr>
        </p:nvSpPr>
        <p:spPr>
          <a:xfrm>
            <a:off x="4373880" y="8898902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sldNum" idx="12"/>
          </p:nvPr>
        </p:nvSpPr>
        <p:spPr>
          <a:xfrm>
            <a:off x="91744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dt" idx="10"/>
          </p:nvPr>
        </p:nvSpPr>
        <p:spPr>
          <a:xfrm>
            <a:off x="6400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ftr" idx="11"/>
          </p:nvPr>
        </p:nvSpPr>
        <p:spPr>
          <a:xfrm>
            <a:off x="4373880" y="8898902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91744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960120" y="2982607"/>
            <a:ext cx="10881360" cy="205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lvl="0" algn="ctr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80"/>
              </a:spcBef>
              <a:spcAft>
                <a:spcPts val="0"/>
              </a:spcAft>
              <a:buClr>
                <a:srgbClr val="888888"/>
              </a:buClr>
              <a:buSzPts val="3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400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373880" y="8898902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91744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body" idx="1"/>
          </p:nvPr>
        </p:nvSpPr>
        <p:spPr>
          <a:xfrm>
            <a:off x="5005070" y="382272"/>
            <a:ext cx="7156450" cy="8194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marL="457200" lvl="0" indent="-51435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1pPr>
            <a:lvl2pPr marL="914400" lvl="1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–"/>
              <a:defRPr sz="3900"/>
            </a:lvl2pPr>
            <a:lvl3pPr marL="1371600" lvl="2" indent="-4445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3pPr>
            <a:lvl4pPr marL="1828800" lvl="3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4pPr>
            <a:lvl5pPr marL="2286000" lvl="4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»"/>
              <a:defRPr sz="2800"/>
            </a:lvl5pPr>
            <a:lvl6pPr marL="2743200" lvl="5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marL="3200400" lvl="6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marL="3657600" lvl="7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marL="4114800" lvl="8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body" idx="2"/>
          </p:nvPr>
        </p:nvSpPr>
        <p:spPr>
          <a:xfrm>
            <a:off x="640082" y="2009142"/>
            <a:ext cx="4211638" cy="656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marL="2286000" lvl="4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marL="2743200" lvl="5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marL="3200400" lvl="6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marL="3657600" lvl="7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marL="4114800" lvl="8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dt" idx="10"/>
          </p:nvPr>
        </p:nvSpPr>
        <p:spPr>
          <a:xfrm>
            <a:off x="6400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ftr" idx="11"/>
          </p:nvPr>
        </p:nvSpPr>
        <p:spPr>
          <a:xfrm>
            <a:off x="4373880" y="8898902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sldNum" idx="12"/>
          </p:nvPr>
        </p:nvSpPr>
        <p:spPr>
          <a:xfrm>
            <a:off x="91744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4"/>
          <p:cNvSpPr>
            <a:spLocks noGrp="1"/>
          </p:cNvSpPr>
          <p:nvPr>
            <p:ph type="pic" idx="2"/>
          </p:nvPr>
        </p:nvSpPr>
        <p:spPr>
          <a:xfrm>
            <a:off x="2509203" y="857885"/>
            <a:ext cx="7680960" cy="57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marR="0" lvl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body" idx="1"/>
          </p:nvPr>
        </p:nvSpPr>
        <p:spPr>
          <a:xfrm>
            <a:off x="2509203" y="7514273"/>
            <a:ext cx="7680960" cy="1126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marL="2286000" lvl="4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marL="2743200" lvl="5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marL="3200400" lvl="6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marL="3657600" lvl="7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marL="4114800" lvl="8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dt" idx="10"/>
          </p:nvPr>
        </p:nvSpPr>
        <p:spPr>
          <a:xfrm>
            <a:off x="6400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ftr" idx="11"/>
          </p:nvPr>
        </p:nvSpPr>
        <p:spPr>
          <a:xfrm>
            <a:off x="4373880" y="8898902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sldNum" idx="12"/>
          </p:nvPr>
        </p:nvSpPr>
        <p:spPr>
          <a:xfrm>
            <a:off x="91744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1"/>
          </p:nvPr>
        </p:nvSpPr>
        <p:spPr>
          <a:xfrm rot="5400000">
            <a:off x="3232626" y="-352264"/>
            <a:ext cx="6336348" cy="1152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dt" idx="10"/>
          </p:nvPr>
        </p:nvSpPr>
        <p:spPr>
          <a:xfrm>
            <a:off x="6400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ftr" idx="11"/>
          </p:nvPr>
        </p:nvSpPr>
        <p:spPr>
          <a:xfrm>
            <a:off x="4373880" y="8898902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sldNum" idx="12"/>
          </p:nvPr>
        </p:nvSpPr>
        <p:spPr>
          <a:xfrm>
            <a:off x="91744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 rot="5400000">
            <a:off x="9275615" y="4257199"/>
            <a:ext cx="11470323" cy="403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 rot="5400000">
            <a:off x="1103471" y="330041"/>
            <a:ext cx="11470323" cy="1188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dt" idx="10"/>
          </p:nvPr>
        </p:nvSpPr>
        <p:spPr>
          <a:xfrm>
            <a:off x="6400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ftr" idx="11"/>
          </p:nvPr>
        </p:nvSpPr>
        <p:spPr>
          <a:xfrm>
            <a:off x="4373880" y="8898902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sldNum" idx="12"/>
          </p:nvPr>
        </p:nvSpPr>
        <p:spPr>
          <a:xfrm>
            <a:off x="91744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dt" idx="10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ftr" idx="11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sldNum" idx="12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>
            <a:spLocks noGrp="1"/>
          </p:cNvSpPr>
          <p:nvPr>
            <p:ph type="ctrTitle"/>
          </p:nvPr>
        </p:nvSpPr>
        <p:spPr>
          <a:xfrm>
            <a:off x="960120" y="2982599"/>
            <a:ext cx="10881360" cy="205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9"/>
          <p:cNvSpPr txBox="1"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lvl="0" algn="ctr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80"/>
              </a:spcBef>
              <a:spcAft>
                <a:spcPts val="0"/>
              </a:spcAft>
              <a:buClr>
                <a:srgbClr val="888888"/>
              </a:buClr>
              <a:buSzPts val="3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39"/>
          <p:cNvSpPr txBox="1">
            <a:spLocks noGrp="1"/>
          </p:cNvSpPr>
          <p:nvPr>
            <p:ph type="dt" idx="10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9"/>
          <p:cNvSpPr txBox="1">
            <a:spLocks noGrp="1"/>
          </p:cNvSpPr>
          <p:nvPr>
            <p:ph type="ftr" idx="11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sldNum" idx="12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>
            <a:spLocks noGrp="1"/>
          </p:cNvSpPr>
          <p:nvPr>
            <p:ph type="title"/>
          </p:nvPr>
        </p:nvSpPr>
        <p:spPr>
          <a:xfrm>
            <a:off x="1011238" y="6169664"/>
            <a:ext cx="10881360" cy="190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alibri"/>
              <a:buNone/>
              <a:defRPr sz="56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0"/>
          <p:cNvSpPr txBox="1"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40"/>
          <p:cNvSpPr txBox="1">
            <a:spLocks noGrp="1"/>
          </p:cNvSpPr>
          <p:nvPr>
            <p:ph type="dt" idx="10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0"/>
          <p:cNvSpPr txBox="1">
            <a:spLocks noGrp="1"/>
          </p:cNvSpPr>
          <p:nvPr>
            <p:ph type="ftr" idx="11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0"/>
          <p:cNvSpPr txBox="1">
            <a:spLocks noGrp="1"/>
          </p:cNvSpPr>
          <p:nvPr>
            <p:ph type="sldNum" idx="12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1"/>
          <p:cNvSpPr txBox="1">
            <a:spLocks noGrp="1"/>
          </p:cNvSpPr>
          <p:nvPr>
            <p:ph type="body" idx="1"/>
          </p:nvPr>
        </p:nvSpPr>
        <p:spPr>
          <a:xfrm>
            <a:off x="895670" y="3135948"/>
            <a:ext cx="7958772" cy="887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marL="457200" lvl="0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1pPr>
            <a:lvl2pPr marL="914400" lvl="1" indent="-4445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–"/>
              <a:defRPr sz="3400"/>
            </a:lvl2pPr>
            <a:lvl3pPr marL="1371600" lvl="2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marL="2743200" lvl="5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marL="3200400" lvl="6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marL="3657600" lvl="7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marL="4114800" lvl="8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>
            <a:endParaRPr/>
          </a:p>
        </p:txBody>
      </p:sp>
      <p:sp>
        <p:nvSpPr>
          <p:cNvPr id="261" name="Google Shape;261;p41"/>
          <p:cNvSpPr txBox="1">
            <a:spLocks noGrp="1"/>
          </p:cNvSpPr>
          <p:nvPr>
            <p:ph type="body" idx="2"/>
          </p:nvPr>
        </p:nvSpPr>
        <p:spPr>
          <a:xfrm>
            <a:off x="9067800" y="3135948"/>
            <a:ext cx="7958773" cy="887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marL="457200" lvl="0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1pPr>
            <a:lvl2pPr marL="914400" lvl="1" indent="-4445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–"/>
              <a:defRPr sz="3400"/>
            </a:lvl2pPr>
            <a:lvl3pPr marL="1371600" lvl="2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marL="2743200" lvl="5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marL="3200400" lvl="6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marL="3657600" lvl="7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marL="4114800" lvl="8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>
            <a:endParaRPr/>
          </a:p>
        </p:txBody>
      </p:sp>
      <p:sp>
        <p:nvSpPr>
          <p:cNvPr id="262" name="Google Shape;262;p41"/>
          <p:cNvSpPr txBox="1">
            <a:spLocks noGrp="1"/>
          </p:cNvSpPr>
          <p:nvPr>
            <p:ph type="dt" idx="10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1"/>
          <p:cNvSpPr txBox="1">
            <a:spLocks noGrp="1"/>
          </p:cNvSpPr>
          <p:nvPr>
            <p:ph type="ftr" idx="11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sldNum" idx="12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2"/>
          <p:cNvSpPr txBox="1"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b" anchorCtr="0">
            <a:noAutofit/>
          </a:bodyPr>
          <a:lstStyle>
            <a:lvl1pPr marL="457200" lvl="0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68" name="Google Shape;268;p42"/>
          <p:cNvSpPr txBox="1">
            <a:spLocks noGrp="1"/>
          </p:cNvSpPr>
          <p:nvPr>
            <p:ph type="body" idx="2"/>
          </p:nvPr>
        </p:nvSpPr>
        <p:spPr>
          <a:xfrm>
            <a:off x="640080" y="3044825"/>
            <a:ext cx="5656263" cy="553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marL="457200" lvl="0" indent="-4445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269" name="Google Shape;269;p42"/>
          <p:cNvSpPr txBox="1">
            <a:spLocks noGrp="1"/>
          </p:cNvSpPr>
          <p:nvPr>
            <p:ph type="body" idx="3"/>
          </p:nvPr>
        </p:nvSpPr>
        <p:spPr>
          <a:xfrm>
            <a:off x="6503039" y="2149158"/>
            <a:ext cx="5658485" cy="89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b" anchorCtr="0">
            <a:noAutofit/>
          </a:bodyPr>
          <a:lstStyle>
            <a:lvl1pPr marL="457200" lvl="0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70" name="Google Shape;270;p42"/>
          <p:cNvSpPr txBox="1">
            <a:spLocks noGrp="1"/>
          </p:cNvSpPr>
          <p:nvPr>
            <p:ph type="body" idx="4"/>
          </p:nvPr>
        </p:nvSpPr>
        <p:spPr>
          <a:xfrm>
            <a:off x="6503039" y="3044825"/>
            <a:ext cx="5658485" cy="553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marL="457200" lvl="0" indent="-4445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dt" idx="10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2"/>
          <p:cNvSpPr txBox="1">
            <a:spLocks noGrp="1"/>
          </p:cNvSpPr>
          <p:nvPr>
            <p:ph type="ftr" idx="11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2"/>
          <p:cNvSpPr txBox="1">
            <a:spLocks noGrp="1"/>
          </p:cNvSpPr>
          <p:nvPr>
            <p:ph type="sldNum" idx="12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3"/>
          <p:cNvSpPr txBox="1">
            <a:spLocks noGrp="1"/>
          </p:cNvSpPr>
          <p:nvPr>
            <p:ph type="dt" idx="10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3"/>
          <p:cNvSpPr txBox="1">
            <a:spLocks noGrp="1"/>
          </p:cNvSpPr>
          <p:nvPr>
            <p:ph type="ftr" idx="11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3"/>
          <p:cNvSpPr txBox="1">
            <a:spLocks noGrp="1"/>
          </p:cNvSpPr>
          <p:nvPr>
            <p:ph type="sldNum" idx="12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011238" y="6169672"/>
            <a:ext cx="10881360" cy="190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alibri"/>
              <a:buNone/>
              <a:defRPr sz="56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400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373880" y="8898902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91744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 txBox="1">
            <a:spLocks noGrp="1"/>
          </p:cNvSpPr>
          <p:nvPr>
            <p:ph type="dt" idx="10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4"/>
          <p:cNvSpPr txBox="1">
            <a:spLocks noGrp="1"/>
          </p:cNvSpPr>
          <p:nvPr>
            <p:ph type="ftr" idx="11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4"/>
          <p:cNvSpPr txBox="1">
            <a:spLocks noGrp="1"/>
          </p:cNvSpPr>
          <p:nvPr>
            <p:ph type="sldNum" idx="12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5"/>
          <p:cNvSpPr txBox="1"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5"/>
          <p:cNvSpPr txBox="1">
            <a:spLocks noGrp="1"/>
          </p:cNvSpPr>
          <p:nvPr>
            <p:ph type="body" idx="1"/>
          </p:nvPr>
        </p:nvSpPr>
        <p:spPr>
          <a:xfrm>
            <a:off x="5005070" y="382272"/>
            <a:ext cx="7156450" cy="8194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marL="457200" lvl="0" indent="-51435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1pPr>
            <a:lvl2pPr marL="914400" lvl="1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–"/>
              <a:defRPr sz="3900"/>
            </a:lvl2pPr>
            <a:lvl3pPr marL="1371600" lvl="2" indent="-4445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3pPr>
            <a:lvl4pPr marL="1828800" lvl="3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4pPr>
            <a:lvl5pPr marL="2286000" lvl="4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»"/>
              <a:defRPr sz="2800"/>
            </a:lvl5pPr>
            <a:lvl6pPr marL="2743200" lvl="5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marL="3200400" lvl="6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marL="3657600" lvl="7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marL="4114800" lvl="8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>
            <a:endParaRPr/>
          </a:p>
        </p:txBody>
      </p:sp>
      <p:sp>
        <p:nvSpPr>
          <p:cNvPr id="286" name="Google Shape;286;p45"/>
          <p:cNvSpPr txBox="1">
            <a:spLocks noGrp="1"/>
          </p:cNvSpPr>
          <p:nvPr>
            <p:ph type="body" idx="2"/>
          </p:nvPr>
        </p:nvSpPr>
        <p:spPr>
          <a:xfrm>
            <a:off x="640082" y="2009142"/>
            <a:ext cx="4211638" cy="656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marL="2286000" lvl="4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marL="2743200" lvl="5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marL="3200400" lvl="6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marL="3657600" lvl="7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marL="4114800" lvl="8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87" name="Google Shape;287;p45"/>
          <p:cNvSpPr txBox="1">
            <a:spLocks noGrp="1"/>
          </p:cNvSpPr>
          <p:nvPr>
            <p:ph type="dt" idx="10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5"/>
          <p:cNvSpPr txBox="1">
            <a:spLocks noGrp="1"/>
          </p:cNvSpPr>
          <p:nvPr>
            <p:ph type="ftr" idx="11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5"/>
          <p:cNvSpPr txBox="1">
            <a:spLocks noGrp="1"/>
          </p:cNvSpPr>
          <p:nvPr>
            <p:ph type="sldNum" idx="12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6"/>
          <p:cNvSpPr>
            <a:spLocks noGrp="1"/>
          </p:cNvSpPr>
          <p:nvPr>
            <p:ph type="pic" idx="2"/>
          </p:nvPr>
        </p:nvSpPr>
        <p:spPr>
          <a:xfrm>
            <a:off x="2509203" y="857885"/>
            <a:ext cx="7680960" cy="57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marR="0" lvl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Google Shape;293;p46"/>
          <p:cNvSpPr txBox="1">
            <a:spLocks noGrp="1"/>
          </p:cNvSpPr>
          <p:nvPr>
            <p:ph type="body" idx="1"/>
          </p:nvPr>
        </p:nvSpPr>
        <p:spPr>
          <a:xfrm>
            <a:off x="2509203" y="7514273"/>
            <a:ext cx="7680960" cy="1126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marL="2286000" lvl="4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marL="2743200" lvl="5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marL="3200400" lvl="6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marL="3657600" lvl="7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marL="4114800" lvl="8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94" name="Google Shape;294;p46"/>
          <p:cNvSpPr txBox="1">
            <a:spLocks noGrp="1"/>
          </p:cNvSpPr>
          <p:nvPr>
            <p:ph type="dt" idx="10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6"/>
          <p:cNvSpPr txBox="1">
            <a:spLocks noGrp="1"/>
          </p:cNvSpPr>
          <p:nvPr>
            <p:ph type="ftr" idx="11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46"/>
          <p:cNvSpPr txBox="1">
            <a:spLocks noGrp="1"/>
          </p:cNvSpPr>
          <p:nvPr>
            <p:ph type="sldNum" idx="12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7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7"/>
          <p:cNvSpPr txBox="1">
            <a:spLocks noGrp="1"/>
          </p:cNvSpPr>
          <p:nvPr>
            <p:ph type="body" idx="1"/>
          </p:nvPr>
        </p:nvSpPr>
        <p:spPr>
          <a:xfrm rot="5400000">
            <a:off x="3232626" y="-352264"/>
            <a:ext cx="6336348" cy="1152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47"/>
          <p:cNvSpPr txBox="1">
            <a:spLocks noGrp="1"/>
          </p:cNvSpPr>
          <p:nvPr>
            <p:ph type="dt" idx="10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7"/>
          <p:cNvSpPr txBox="1">
            <a:spLocks noGrp="1"/>
          </p:cNvSpPr>
          <p:nvPr>
            <p:ph type="ftr" idx="11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7"/>
          <p:cNvSpPr txBox="1">
            <a:spLocks noGrp="1"/>
          </p:cNvSpPr>
          <p:nvPr>
            <p:ph type="sldNum" idx="12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/>
          <p:cNvSpPr txBox="1">
            <a:spLocks noGrp="1"/>
          </p:cNvSpPr>
          <p:nvPr>
            <p:ph type="title"/>
          </p:nvPr>
        </p:nvSpPr>
        <p:spPr>
          <a:xfrm rot="5400000">
            <a:off x="9275607" y="4257199"/>
            <a:ext cx="11470323" cy="403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8"/>
          <p:cNvSpPr txBox="1">
            <a:spLocks noGrp="1"/>
          </p:cNvSpPr>
          <p:nvPr>
            <p:ph type="body" idx="1"/>
          </p:nvPr>
        </p:nvSpPr>
        <p:spPr>
          <a:xfrm rot="5400000">
            <a:off x="1103471" y="330041"/>
            <a:ext cx="11470323" cy="1188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48"/>
          <p:cNvSpPr txBox="1">
            <a:spLocks noGrp="1"/>
          </p:cNvSpPr>
          <p:nvPr>
            <p:ph type="dt" idx="10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48"/>
          <p:cNvSpPr txBox="1">
            <a:spLocks noGrp="1"/>
          </p:cNvSpPr>
          <p:nvPr>
            <p:ph type="ftr" idx="11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48"/>
          <p:cNvSpPr txBox="1">
            <a:spLocks noGrp="1"/>
          </p:cNvSpPr>
          <p:nvPr>
            <p:ph type="sldNum" idx="12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Diapositiva tito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5"/>
          <p:cNvGrpSpPr/>
          <p:nvPr/>
        </p:nvGrpSpPr>
        <p:grpSpPr>
          <a:xfrm>
            <a:off x="-17781" y="0"/>
            <a:ext cx="12842718" cy="9598700"/>
            <a:chOff x="-16934" y="0"/>
            <a:chExt cx="12231160" cy="6856214"/>
          </a:xfrm>
        </p:grpSpPr>
        <p:pic>
          <p:nvPicPr>
            <p:cNvPr id="22" name="Google Shape;22;p5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3;p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" name="Google Shape;24;p5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5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2827019" y="2619584"/>
            <a:ext cx="7156452" cy="212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67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2827019" y="5120636"/>
            <a:ext cx="7156452" cy="184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41"/>
              </a:spcBef>
              <a:spcAft>
                <a:spcPts val="0"/>
              </a:spcAft>
              <a:buSzPts val="2415"/>
              <a:buNone/>
              <a:defRPr sz="2205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30"/>
              </a:spcBef>
              <a:spcAft>
                <a:spcPts val="63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8382394" y="7052728"/>
            <a:ext cx="94234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2827017" y="7052728"/>
            <a:ext cx="5475367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9404746" y="7052728"/>
            <a:ext cx="57872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31" name="Google Shape;31;p5"/>
          <p:cNvCxnSpPr/>
          <p:nvPr/>
        </p:nvCxnSpPr>
        <p:spPr>
          <a:xfrm>
            <a:off x="2827019" y="4930983"/>
            <a:ext cx="7156451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xmlns="" val="1023504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Vuota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9111376" y="8356600"/>
            <a:ext cx="168021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360171" y="8356600"/>
            <a:ext cx="767119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0871597" y="8356600"/>
            <a:ext cx="569832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16441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1465977" y="3390052"/>
            <a:ext cx="9877663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1360172" y="1374985"/>
            <a:ext cx="10081256" cy="182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60171" y="3579705"/>
            <a:ext cx="10081256" cy="464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0060" lvl="0" indent="-378047" algn="l">
              <a:lnSpc>
                <a:spcPct val="100000"/>
              </a:lnSpc>
              <a:spcBef>
                <a:spcPts val="378"/>
              </a:spcBef>
              <a:spcAft>
                <a:spcPts val="0"/>
              </a:spcAft>
              <a:buSzPts val="2070"/>
              <a:buChar char="•"/>
              <a:defRPr/>
            </a:lvl1pPr>
            <a:lvl2pPr marL="960120" lvl="1" indent="-378046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2pPr>
            <a:lvl3pPr marL="1440180" lvl="2" indent="-378046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3pPr>
            <a:lvl4pPr marL="1920240" lvl="3" indent="-378046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4pPr>
            <a:lvl5pPr marL="2400300" lvl="4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5pPr>
            <a:lvl6pPr marL="2880360" lvl="5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6pPr>
            <a:lvl7pPr marL="3360420" lvl="6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7pPr>
            <a:lvl8pPr marL="3840480" lvl="7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8pPr>
            <a:lvl9pPr marL="4320540" lvl="8" indent="-378047" algn="l">
              <a:lnSpc>
                <a:spcPct val="100000"/>
              </a:lnSpc>
              <a:spcBef>
                <a:spcPts val="630"/>
              </a:spcBef>
              <a:spcAft>
                <a:spcPts val="63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9111376" y="8356600"/>
            <a:ext cx="168021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1360171" y="8356600"/>
            <a:ext cx="767119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0871597" y="8356600"/>
            <a:ext cx="569832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817768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Intestazione sezion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2115823" y="2453648"/>
            <a:ext cx="8566622" cy="255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62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2115820" y="5384472"/>
            <a:ext cx="8566625" cy="133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0060" lvl="0" indent="-240030" algn="ctr">
              <a:lnSpc>
                <a:spcPct val="100000"/>
              </a:lnSpc>
              <a:spcBef>
                <a:spcPts val="504"/>
              </a:spcBef>
              <a:spcAft>
                <a:spcPts val="0"/>
              </a:spcAft>
              <a:buSzPts val="2760"/>
              <a:buNone/>
              <a:defRPr sz="2520">
                <a:solidFill>
                  <a:schemeClr val="dk1"/>
                </a:solidFill>
              </a:defRPr>
            </a:lvl1pPr>
            <a:lvl2pPr marL="960120" lvl="1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None/>
              <a:defRPr sz="1890">
                <a:solidFill>
                  <a:srgbClr val="888888"/>
                </a:solidFill>
              </a:defRPr>
            </a:lvl2pPr>
            <a:lvl3pPr marL="1440180" lvl="2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840"/>
              <a:buNone/>
              <a:defRPr sz="1680">
                <a:solidFill>
                  <a:srgbClr val="888888"/>
                </a:solidFill>
              </a:defRPr>
            </a:lvl3pPr>
            <a:lvl4pPr marL="1920240" lvl="3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4pPr>
            <a:lvl5pPr marL="2400300" lvl="4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5pPr>
            <a:lvl6pPr marL="2880360" lvl="5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6pPr>
            <a:lvl7pPr marL="3360420" lvl="6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7pPr>
            <a:lvl8pPr marL="3840480" lvl="7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8pPr>
            <a:lvl9pPr marL="4320540" lvl="8" indent="-240030" algn="l">
              <a:lnSpc>
                <a:spcPct val="100000"/>
              </a:lnSpc>
              <a:spcBef>
                <a:spcPts val="630"/>
              </a:spcBef>
              <a:spcAft>
                <a:spcPts val="63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9111376" y="8356600"/>
            <a:ext cx="168021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1360171" y="8356600"/>
            <a:ext cx="767119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10871597" y="8356600"/>
            <a:ext cx="569832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49" name="Google Shape;49;p8"/>
          <p:cNvCxnSpPr/>
          <p:nvPr/>
        </p:nvCxnSpPr>
        <p:spPr>
          <a:xfrm>
            <a:off x="2113359" y="5194819"/>
            <a:ext cx="8571549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xmlns="" val="3904436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Due contenuti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9"/>
          <p:cNvCxnSpPr/>
          <p:nvPr/>
        </p:nvCxnSpPr>
        <p:spPr>
          <a:xfrm>
            <a:off x="1465977" y="3390052"/>
            <a:ext cx="9877663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360172" y="1374985"/>
            <a:ext cx="10081256" cy="182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1363371" y="3584448"/>
            <a:ext cx="4954219" cy="463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0060" lvl="0" indent="-378047" algn="l">
              <a:lnSpc>
                <a:spcPct val="100000"/>
              </a:lnSpc>
              <a:spcBef>
                <a:spcPts val="378"/>
              </a:spcBef>
              <a:spcAft>
                <a:spcPts val="0"/>
              </a:spcAft>
              <a:buSzPts val="2070"/>
              <a:buChar char="•"/>
              <a:defRPr/>
            </a:lvl1pPr>
            <a:lvl2pPr marL="960120" lvl="1" indent="-378046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2pPr>
            <a:lvl3pPr marL="1440180" lvl="2" indent="-378046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3pPr>
            <a:lvl4pPr marL="1920240" lvl="3" indent="-378046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4pPr>
            <a:lvl5pPr marL="2400300" lvl="4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5pPr>
            <a:lvl6pPr marL="2880360" lvl="5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6pPr>
            <a:lvl7pPr marL="3360420" lvl="6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7pPr>
            <a:lvl8pPr marL="3840480" lvl="7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8pPr>
            <a:lvl9pPr marL="4320540" lvl="8" indent="-378047" algn="l">
              <a:lnSpc>
                <a:spcPct val="100000"/>
              </a:lnSpc>
              <a:spcBef>
                <a:spcPts val="630"/>
              </a:spcBef>
              <a:spcAft>
                <a:spcPts val="63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6490411" y="3584448"/>
            <a:ext cx="4954219" cy="463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0060" lvl="0" indent="-378047" algn="l">
              <a:lnSpc>
                <a:spcPct val="100000"/>
              </a:lnSpc>
              <a:spcBef>
                <a:spcPts val="378"/>
              </a:spcBef>
              <a:spcAft>
                <a:spcPts val="0"/>
              </a:spcAft>
              <a:buSzPts val="2070"/>
              <a:buChar char="•"/>
              <a:defRPr/>
            </a:lvl1pPr>
            <a:lvl2pPr marL="960120" lvl="1" indent="-378046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2pPr>
            <a:lvl3pPr marL="1440180" lvl="2" indent="-378046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3pPr>
            <a:lvl4pPr marL="1920240" lvl="3" indent="-378046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4pPr>
            <a:lvl5pPr marL="2400300" lvl="4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5pPr>
            <a:lvl6pPr marL="2880360" lvl="5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6pPr>
            <a:lvl7pPr marL="3360420" lvl="6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7pPr>
            <a:lvl8pPr marL="3840480" lvl="7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8pPr>
            <a:lvl9pPr marL="4320540" lvl="8" indent="-378047" algn="l">
              <a:lnSpc>
                <a:spcPct val="100000"/>
              </a:lnSpc>
              <a:spcBef>
                <a:spcPts val="630"/>
              </a:spcBef>
              <a:spcAft>
                <a:spcPts val="63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9111376" y="8356600"/>
            <a:ext cx="168021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360171" y="8356600"/>
            <a:ext cx="767119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10871597" y="8356600"/>
            <a:ext cx="569832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7028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95670" y="3135948"/>
            <a:ext cx="7958772" cy="887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marL="457200" lvl="0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1pPr>
            <a:lvl2pPr marL="914400" lvl="1" indent="-4445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–"/>
              <a:defRPr sz="3400"/>
            </a:lvl2pPr>
            <a:lvl3pPr marL="1371600" lvl="2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marL="2743200" lvl="5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marL="3200400" lvl="6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marL="3657600" lvl="7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marL="4114800" lvl="8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9067800" y="3135948"/>
            <a:ext cx="7958773" cy="887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marL="457200" lvl="0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1pPr>
            <a:lvl2pPr marL="914400" lvl="1" indent="-4445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–"/>
              <a:defRPr sz="3400"/>
            </a:lvl2pPr>
            <a:lvl3pPr marL="1371600" lvl="2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marL="2743200" lvl="5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marL="3200400" lvl="6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marL="3657600" lvl="7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marL="4114800" lvl="8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400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373880" y="8898902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91744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Confront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360172" y="1374985"/>
            <a:ext cx="10081256" cy="182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360170" y="3721946"/>
            <a:ext cx="4954219" cy="80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80060" lvl="0" indent="-240030" algn="l">
              <a:lnSpc>
                <a:spcPct val="100000"/>
              </a:lnSpc>
              <a:spcBef>
                <a:spcPts val="706"/>
              </a:spcBef>
              <a:spcAft>
                <a:spcPts val="0"/>
              </a:spcAft>
              <a:buSzPts val="3220"/>
              <a:buNone/>
              <a:defRPr sz="2940" b="0">
                <a:solidFill>
                  <a:schemeClr val="accent1"/>
                </a:solidFill>
              </a:defRPr>
            </a:lvl1pPr>
            <a:lvl2pPr marL="960120" lvl="1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300"/>
              <a:buNone/>
              <a:defRPr sz="2100" b="1"/>
            </a:lvl2pPr>
            <a:lvl3pPr marL="1440180" lvl="2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None/>
              <a:defRPr sz="1890" b="1"/>
            </a:lvl3pPr>
            <a:lvl4pPr marL="1920240" lvl="3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840"/>
              <a:buNone/>
              <a:defRPr sz="1680" b="1"/>
            </a:lvl4pPr>
            <a:lvl5pPr marL="2400300" lvl="4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840"/>
              <a:buNone/>
              <a:defRPr sz="1680" b="1"/>
            </a:lvl5pPr>
            <a:lvl6pPr marL="2880360" lvl="5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840"/>
              <a:buNone/>
              <a:defRPr sz="1680" b="1"/>
            </a:lvl6pPr>
            <a:lvl7pPr marL="3360420" lvl="6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840"/>
              <a:buNone/>
              <a:defRPr sz="1680" b="1"/>
            </a:lvl7pPr>
            <a:lvl8pPr marL="3840480" lvl="7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840"/>
              <a:buNone/>
              <a:defRPr sz="1680" b="1"/>
            </a:lvl8pPr>
            <a:lvl9pPr marL="4320540" lvl="8" indent="-240030" algn="l">
              <a:lnSpc>
                <a:spcPct val="100000"/>
              </a:lnSpc>
              <a:spcBef>
                <a:spcPts val="630"/>
              </a:spcBef>
              <a:spcAft>
                <a:spcPts val="630"/>
              </a:spcAft>
              <a:buSzPts val="1840"/>
              <a:buNone/>
              <a:defRPr sz="168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1360170" y="4540568"/>
            <a:ext cx="4954219" cy="368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0060" lvl="0" indent="-378047" algn="l">
              <a:lnSpc>
                <a:spcPct val="100000"/>
              </a:lnSpc>
              <a:spcBef>
                <a:spcPts val="378"/>
              </a:spcBef>
              <a:spcAft>
                <a:spcPts val="0"/>
              </a:spcAft>
              <a:buSzPts val="2070"/>
              <a:buChar char="•"/>
              <a:defRPr/>
            </a:lvl1pPr>
            <a:lvl2pPr marL="960120" lvl="1" indent="-378046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2pPr>
            <a:lvl3pPr marL="1440180" lvl="2" indent="-378046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3pPr>
            <a:lvl4pPr marL="1920240" lvl="3" indent="-378046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4pPr>
            <a:lvl5pPr marL="2400300" lvl="4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5pPr>
            <a:lvl6pPr marL="2880360" lvl="5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6pPr>
            <a:lvl7pPr marL="3360420" lvl="6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7pPr>
            <a:lvl8pPr marL="3840480" lvl="7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8pPr>
            <a:lvl9pPr marL="4320540" lvl="8" indent="-378047" algn="l">
              <a:lnSpc>
                <a:spcPct val="100000"/>
              </a:lnSpc>
              <a:spcBef>
                <a:spcPts val="630"/>
              </a:spcBef>
              <a:spcAft>
                <a:spcPts val="63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6489704" y="3721946"/>
            <a:ext cx="4954219" cy="80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80060" lvl="0" indent="-240030" algn="l">
              <a:lnSpc>
                <a:spcPct val="100000"/>
              </a:lnSpc>
              <a:spcBef>
                <a:spcPts val="706"/>
              </a:spcBef>
              <a:spcAft>
                <a:spcPts val="0"/>
              </a:spcAft>
              <a:buSzPts val="3220"/>
              <a:buNone/>
              <a:defRPr sz="2940" b="0">
                <a:solidFill>
                  <a:schemeClr val="accent1"/>
                </a:solidFill>
              </a:defRPr>
            </a:lvl1pPr>
            <a:lvl2pPr marL="960120" lvl="1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300"/>
              <a:buNone/>
              <a:defRPr sz="2100" b="1"/>
            </a:lvl2pPr>
            <a:lvl3pPr marL="1440180" lvl="2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None/>
              <a:defRPr sz="1890" b="1"/>
            </a:lvl3pPr>
            <a:lvl4pPr marL="1920240" lvl="3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840"/>
              <a:buNone/>
              <a:defRPr sz="1680" b="1"/>
            </a:lvl4pPr>
            <a:lvl5pPr marL="2400300" lvl="4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840"/>
              <a:buNone/>
              <a:defRPr sz="1680" b="1"/>
            </a:lvl5pPr>
            <a:lvl6pPr marL="2880360" lvl="5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840"/>
              <a:buNone/>
              <a:defRPr sz="1680" b="1"/>
            </a:lvl6pPr>
            <a:lvl7pPr marL="3360420" lvl="6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840"/>
              <a:buNone/>
              <a:defRPr sz="1680" b="1"/>
            </a:lvl7pPr>
            <a:lvl8pPr marL="3840480" lvl="7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840"/>
              <a:buNone/>
              <a:defRPr sz="1680" b="1"/>
            </a:lvl8pPr>
            <a:lvl9pPr marL="4320540" lvl="8" indent="-240030" algn="l">
              <a:lnSpc>
                <a:spcPct val="100000"/>
              </a:lnSpc>
              <a:spcBef>
                <a:spcPts val="630"/>
              </a:spcBef>
              <a:spcAft>
                <a:spcPts val="630"/>
              </a:spcAft>
              <a:buSzPts val="1840"/>
              <a:buNone/>
              <a:defRPr sz="168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6489704" y="4540568"/>
            <a:ext cx="4954219" cy="368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0060" lvl="0" indent="-378047" algn="l">
              <a:lnSpc>
                <a:spcPct val="100000"/>
              </a:lnSpc>
              <a:spcBef>
                <a:spcPts val="378"/>
              </a:spcBef>
              <a:spcAft>
                <a:spcPts val="0"/>
              </a:spcAft>
              <a:buSzPts val="2070"/>
              <a:buChar char="•"/>
              <a:defRPr/>
            </a:lvl1pPr>
            <a:lvl2pPr marL="960120" lvl="1" indent="-378046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2pPr>
            <a:lvl3pPr marL="1440180" lvl="2" indent="-378046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3pPr>
            <a:lvl4pPr marL="1920240" lvl="3" indent="-378046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4pPr>
            <a:lvl5pPr marL="2400300" lvl="4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5pPr>
            <a:lvl6pPr marL="2880360" lvl="5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6pPr>
            <a:lvl7pPr marL="3360420" lvl="6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7pPr>
            <a:lvl8pPr marL="3840480" lvl="7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8pPr>
            <a:lvl9pPr marL="4320540" lvl="8" indent="-378047" algn="l">
              <a:lnSpc>
                <a:spcPct val="100000"/>
              </a:lnSpc>
              <a:spcBef>
                <a:spcPts val="630"/>
              </a:spcBef>
              <a:spcAft>
                <a:spcPts val="63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9111376" y="8356600"/>
            <a:ext cx="168021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1360171" y="8356600"/>
            <a:ext cx="767119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10871597" y="8356600"/>
            <a:ext cx="569832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67" name="Google Shape;67;p10"/>
          <p:cNvCxnSpPr/>
          <p:nvPr/>
        </p:nvCxnSpPr>
        <p:spPr>
          <a:xfrm>
            <a:off x="1465977" y="3390052"/>
            <a:ext cx="9877663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xmlns="" val="10634981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Solo titol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360172" y="1374985"/>
            <a:ext cx="10081256" cy="182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9111376" y="8356600"/>
            <a:ext cx="168021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1360171" y="8356600"/>
            <a:ext cx="767119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10871597" y="8356600"/>
            <a:ext cx="569832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73" name="Google Shape;73;p11"/>
          <p:cNvCxnSpPr/>
          <p:nvPr/>
        </p:nvCxnSpPr>
        <p:spPr>
          <a:xfrm>
            <a:off x="1465977" y="3390052"/>
            <a:ext cx="9877663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xmlns="" val="5189892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Contenuto con didascalia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1358502" y="1943948"/>
            <a:ext cx="3904378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52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5689602" y="1374984"/>
            <a:ext cx="5742939" cy="6851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80060" lvl="0" indent="-378047" algn="l">
              <a:lnSpc>
                <a:spcPct val="100000"/>
              </a:lnSpc>
              <a:spcBef>
                <a:spcPts val="378"/>
              </a:spcBef>
              <a:spcAft>
                <a:spcPts val="0"/>
              </a:spcAft>
              <a:buSzPts val="2070"/>
              <a:buChar char="•"/>
              <a:defRPr/>
            </a:lvl1pPr>
            <a:lvl2pPr marL="960120" lvl="1" indent="-378046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2pPr>
            <a:lvl3pPr marL="1440180" lvl="2" indent="-378046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3pPr>
            <a:lvl4pPr marL="1920240" lvl="3" indent="-378046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4pPr>
            <a:lvl5pPr marL="2400300" lvl="4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5pPr>
            <a:lvl6pPr marL="2880360" lvl="5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6pPr>
            <a:lvl7pPr marL="3360420" lvl="6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7pPr>
            <a:lvl8pPr marL="3840480" lvl="7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8pPr>
            <a:lvl9pPr marL="4320540" lvl="8" indent="-378047" algn="l">
              <a:lnSpc>
                <a:spcPct val="100000"/>
              </a:lnSpc>
              <a:spcBef>
                <a:spcPts val="630"/>
              </a:spcBef>
              <a:spcAft>
                <a:spcPts val="63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1358502" y="4243491"/>
            <a:ext cx="3904378" cy="3413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0060" lvl="0" indent="-240030" algn="ctr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SzPts val="1840"/>
              <a:buNone/>
              <a:defRPr sz="1680"/>
            </a:lvl1pPr>
            <a:lvl2pPr marL="960120" lvl="1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380"/>
              <a:buNone/>
              <a:defRPr sz="1260"/>
            </a:lvl2pPr>
            <a:lvl3pPr marL="1440180" lvl="2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150"/>
              <a:buNone/>
              <a:defRPr sz="1050"/>
            </a:lvl3pPr>
            <a:lvl4pPr marL="1920240" lvl="3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035"/>
              <a:buNone/>
              <a:defRPr sz="945"/>
            </a:lvl4pPr>
            <a:lvl5pPr marL="2400300" lvl="4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035"/>
              <a:buNone/>
              <a:defRPr sz="945"/>
            </a:lvl5pPr>
            <a:lvl6pPr marL="2880360" lvl="5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035"/>
              <a:buNone/>
              <a:defRPr sz="945"/>
            </a:lvl6pPr>
            <a:lvl7pPr marL="3360420" lvl="6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035"/>
              <a:buNone/>
              <a:defRPr sz="945"/>
            </a:lvl7pPr>
            <a:lvl8pPr marL="3840480" lvl="7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035"/>
              <a:buNone/>
              <a:defRPr sz="945"/>
            </a:lvl8pPr>
            <a:lvl9pPr marL="4320540" lvl="8" indent="-240030" algn="l">
              <a:lnSpc>
                <a:spcPct val="100000"/>
              </a:lnSpc>
              <a:spcBef>
                <a:spcPts val="630"/>
              </a:spcBef>
              <a:spcAft>
                <a:spcPts val="630"/>
              </a:spcAft>
              <a:buSzPts val="1035"/>
              <a:buNone/>
              <a:defRPr sz="945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9111376" y="8356600"/>
            <a:ext cx="168021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1360171" y="8356600"/>
            <a:ext cx="767119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10871597" y="8356600"/>
            <a:ext cx="569832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81" name="Google Shape;81;p12"/>
          <p:cNvCxnSpPr/>
          <p:nvPr/>
        </p:nvCxnSpPr>
        <p:spPr>
          <a:xfrm>
            <a:off x="1465977" y="4077546"/>
            <a:ext cx="3690223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xmlns="" val="7328451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Immagine con didascalia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1360169" y="2637365"/>
            <a:ext cx="6553907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94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>
            <a:spLocks noGrp="1"/>
          </p:cNvSpPr>
          <p:nvPr>
            <p:ph type="pic" idx="2"/>
          </p:nvPr>
        </p:nvSpPr>
        <p:spPr>
          <a:xfrm>
            <a:off x="8499573" y="1457960"/>
            <a:ext cx="3216514" cy="668528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8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8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8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8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8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8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8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8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630"/>
              </a:spcBef>
              <a:spcAft>
                <a:spcPts val="630"/>
              </a:spcAft>
              <a:buClr>
                <a:schemeClr val="accent1"/>
              </a:buClr>
              <a:buSzPts val="1840"/>
              <a:buFont typeface="Arial"/>
              <a:buNone/>
              <a:defRPr sz="168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1360169" y="4557605"/>
            <a:ext cx="6553907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0060" lvl="0" indent="-240030" algn="ctr">
              <a:lnSpc>
                <a:spcPct val="100000"/>
              </a:lnSpc>
              <a:spcBef>
                <a:spcPts val="378"/>
              </a:spcBef>
              <a:spcAft>
                <a:spcPts val="0"/>
              </a:spcAft>
              <a:buSzPts val="2070"/>
              <a:buNone/>
              <a:defRPr sz="1890"/>
            </a:lvl1pPr>
            <a:lvl2pPr marL="960120" lvl="1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380"/>
              <a:buNone/>
              <a:defRPr sz="1260"/>
            </a:lvl2pPr>
            <a:lvl3pPr marL="1440180" lvl="2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150"/>
              <a:buNone/>
              <a:defRPr sz="1050"/>
            </a:lvl3pPr>
            <a:lvl4pPr marL="1920240" lvl="3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035"/>
              <a:buNone/>
              <a:defRPr sz="945"/>
            </a:lvl4pPr>
            <a:lvl5pPr marL="2400300" lvl="4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035"/>
              <a:buNone/>
              <a:defRPr sz="945"/>
            </a:lvl5pPr>
            <a:lvl6pPr marL="2880360" lvl="5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035"/>
              <a:buNone/>
              <a:defRPr sz="945"/>
            </a:lvl6pPr>
            <a:lvl7pPr marL="3360420" lvl="6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035"/>
              <a:buNone/>
              <a:defRPr sz="945"/>
            </a:lvl7pPr>
            <a:lvl8pPr marL="3840480" lvl="7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035"/>
              <a:buNone/>
              <a:defRPr sz="945"/>
            </a:lvl8pPr>
            <a:lvl9pPr marL="4320540" lvl="8" indent="-240030" algn="l">
              <a:lnSpc>
                <a:spcPct val="100000"/>
              </a:lnSpc>
              <a:spcBef>
                <a:spcPts val="630"/>
              </a:spcBef>
              <a:spcAft>
                <a:spcPts val="630"/>
              </a:spcAft>
              <a:buSzPts val="1035"/>
              <a:buNone/>
              <a:defRPr sz="945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9111376" y="8356600"/>
            <a:ext cx="168021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1360171" y="8356600"/>
            <a:ext cx="767119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10871597" y="8356600"/>
            <a:ext cx="569832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062392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360171" y="6741581"/>
            <a:ext cx="10090149" cy="793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52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>
            <a:spLocks noGrp="1"/>
          </p:cNvSpPr>
          <p:nvPr>
            <p:ph type="pic" idx="2"/>
          </p:nvPr>
        </p:nvSpPr>
        <p:spPr>
          <a:xfrm>
            <a:off x="1093498" y="1457959"/>
            <a:ext cx="10611271" cy="4670217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8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8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8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8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8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8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8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8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630"/>
              </a:spcBef>
              <a:spcAft>
                <a:spcPts val="630"/>
              </a:spcAft>
              <a:buClr>
                <a:schemeClr val="accent1"/>
              </a:buClr>
              <a:buSzPts val="1840"/>
              <a:buFont typeface="Arial"/>
              <a:buNone/>
              <a:defRPr sz="168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1360171" y="7535014"/>
            <a:ext cx="10090149" cy="691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0060" lvl="0" indent="-240030" algn="ctr">
              <a:lnSpc>
                <a:spcPct val="100000"/>
              </a:lnSpc>
              <a:spcBef>
                <a:spcPts val="294"/>
              </a:spcBef>
              <a:spcAft>
                <a:spcPts val="0"/>
              </a:spcAft>
              <a:buSzPts val="1610"/>
              <a:buNone/>
              <a:defRPr sz="1470"/>
            </a:lvl1pPr>
            <a:lvl2pPr marL="960120" lvl="1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380"/>
              <a:buNone/>
              <a:defRPr sz="1260"/>
            </a:lvl2pPr>
            <a:lvl3pPr marL="1440180" lvl="2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150"/>
              <a:buNone/>
              <a:defRPr sz="1050"/>
            </a:lvl3pPr>
            <a:lvl4pPr marL="1920240" lvl="3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035"/>
              <a:buNone/>
              <a:defRPr sz="945"/>
            </a:lvl4pPr>
            <a:lvl5pPr marL="2400300" lvl="4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035"/>
              <a:buNone/>
              <a:defRPr sz="945"/>
            </a:lvl5pPr>
            <a:lvl6pPr marL="2880360" lvl="5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035"/>
              <a:buNone/>
              <a:defRPr sz="945"/>
            </a:lvl6pPr>
            <a:lvl7pPr marL="3360420" lvl="6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035"/>
              <a:buNone/>
              <a:defRPr sz="945"/>
            </a:lvl7pPr>
            <a:lvl8pPr marL="3840480" lvl="7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035"/>
              <a:buNone/>
              <a:defRPr sz="945"/>
            </a:lvl8pPr>
            <a:lvl9pPr marL="4320540" lvl="8" indent="-240030" algn="l">
              <a:lnSpc>
                <a:spcPct val="100000"/>
              </a:lnSpc>
              <a:spcBef>
                <a:spcPts val="630"/>
              </a:spcBef>
              <a:spcAft>
                <a:spcPts val="630"/>
              </a:spcAft>
              <a:buSzPts val="1035"/>
              <a:buNone/>
              <a:defRPr sz="945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9111376" y="8356600"/>
            <a:ext cx="168021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1360171" y="8356600"/>
            <a:ext cx="767119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10871597" y="8356600"/>
            <a:ext cx="569832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971742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1369061" y="1374985"/>
            <a:ext cx="10072369" cy="413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36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1369061" y="6080759"/>
            <a:ext cx="10072369" cy="214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80060" lvl="0" indent="-24003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300"/>
              <a:buNone/>
              <a:defRPr sz="2100">
                <a:solidFill>
                  <a:schemeClr val="dk1"/>
                </a:solidFill>
              </a:defRPr>
            </a:lvl1pPr>
            <a:lvl2pPr marL="960120" lvl="1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None/>
              <a:defRPr sz="1890">
                <a:solidFill>
                  <a:srgbClr val="888888"/>
                </a:solidFill>
              </a:defRPr>
            </a:lvl2pPr>
            <a:lvl3pPr marL="1440180" lvl="2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840"/>
              <a:buNone/>
              <a:defRPr sz="1680">
                <a:solidFill>
                  <a:srgbClr val="888888"/>
                </a:solidFill>
              </a:defRPr>
            </a:lvl3pPr>
            <a:lvl4pPr marL="1920240" lvl="3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4pPr>
            <a:lvl5pPr marL="2400300" lvl="4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5pPr>
            <a:lvl6pPr marL="2880360" lvl="5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6pPr>
            <a:lvl7pPr marL="3360420" lvl="6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7pPr>
            <a:lvl8pPr marL="3840480" lvl="7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8pPr>
            <a:lvl9pPr marL="4320540" lvl="8" indent="-240030" algn="l">
              <a:lnSpc>
                <a:spcPct val="100000"/>
              </a:lnSpc>
              <a:spcBef>
                <a:spcPts val="630"/>
              </a:spcBef>
              <a:spcAft>
                <a:spcPts val="63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9111376" y="8356600"/>
            <a:ext cx="168021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1360171" y="8356600"/>
            <a:ext cx="767119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10871597" y="8356600"/>
            <a:ext cx="569832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2" name="Google Shape;102;p15"/>
          <p:cNvCxnSpPr/>
          <p:nvPr/>
        </p:nvCxnSpPr>
        <p:spPr>
          <a:xfrm>
            <a:off x="1465977" y="5796279"/>
            <a:ext cx="9877663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xmlns="" val="32116733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1518524" y="1374985"/>
            <a:ext cx="9761218" cy="3318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36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758553" y="4693920"/>
            <a:ext cx="9281162" cy="81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80060" lvl="0" indent="-240030" algn="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300"/>
              <a:buFont typeface="Garamond"/>
              <a:buNone/>
              <a:defRPr sz="2100"/>
            </a:lvl1pPr>
            <a:lvl2pPr marL="960120" lvl="1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440180" lvl="2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920240" lvl="3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400300" lvl="4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880360" lvl="5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6pPr>
            <a:lvl7pPr marL="3360420" lvl="6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7pPr>
            <a:lvl8pPr marL="3840480" lvl="7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8pPr>
            <a:lvl9pPr marL="4320540" lvl="8" indent="-378047" algn="l">
              <a:lnSpc>
                <a:spcPct val="100000"/>
              </a:lnSpc>
              <a:spcBef>
                <a:spcPts val="630"/>
              </a:spcBef>
              <a:spcAft>
                <a:spcPts val="63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2"/>
          </p:nvPr>
        </p:nvSpPr>
        <p:spPr>
          <a:xfrm>
            <a:off x="1360171" y="6080759"/>
            <a:ext cx="10090149" cy="214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80060" lvl="0" indent="-24003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300"/>
              <a:buNone/>
              <a:defRPr sz="2100">
                <a:solidFill>
                  <a:schemeClr val="dk1"/>
                </a:solidFill>
              </a:defRPr>
            </a:lvl1pPr>
            <a:lvl2pPr marL="960120" lvl="1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None/>
              <a:defRPr sz="1890">
                <a:solidFill>
                  <a:srgbClr val="888888"/>
                </a:solidFill>
              </a:defRPr>
            </a:lvl2pPr>
            <a:lvl3pPr marL="1440180" lvl="2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840"/>
              <a:buNone/>
              <a:defRPr sz="1680">
                <a:solidFill>
                  <a:srgbClr val="888888"/>
                </a:solidFill>
              </a:defRPr>
            </a:lvl3pPr>
            <a:lvl4pPr marL="1920240" lvl="3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4pPr>
            <a:lvl5pPr marL="2400300" lvl="4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5pPr>
            <a:lvl6pPr marL="2880360" lvl="5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6pPr>
            <a:lvl7pPr marL="3360420" lvl="6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7pPr>
            <a:lvl8pPr marL="3840480" lvl="7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8pPr>
            <a:lvl9pPr marL="4320540" lvl="8" indent="-240030" algn="l">
              <a:lnSpc>
                <a:spcPct val="100000"/>
              </a:lnSpc>
              <a:spcBef>
                <a:spcPts val="630"/>
              </a:spcBef>
              <a:spcAft>
                <a:spcPts val="63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9111376" y="8356600"/>
            <a:ext cx="168021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1360171" y="8356600"/>
            <a:ext cx="767119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0871597" y="8356600"/>
            <a:ext cx="569832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0" name="Google Shape;110;p16"/>
          <p:cNvSpPr txBox="1"/>
          <p:nvPr/>
        </p:nvSpPr>
        <p:spPr>
          <a:xfrm>
            <a:off x="905114" y="1231946"/>
            <a:ext cx="640080" cy="81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96" tIns="47985" rIns="95996" bIns="4798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11130280" y="3959018"/>
            <a:ext cx="640080" cy="81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96" tIns="47985" rIns="95996" bIns="4798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16"/>
          <p:cNvCxnSpPr/>
          <p:nvPr/>
        </p:nvCxnSpPr>
        <p:spPr>
          <a:xfrm>
            <a:off x="1465977" y="5796279"/>
            <a:ext cx="9877663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xmlns="" val="11801156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1360172" y="4632013"/>
            <a:ext cx="10090151" cy="205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36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1360171" y="6688333"/>
            <a:ext cx="10090151" cy="12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0060" lvl="0" indent="-24003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300"/>
              <a:buNone/>
              <a:defRPr sz="2100">
                <a:solidFill>
                  <a:schemeClr val="dk1"/>
                </a:solidFill>
              </a:defRPr>
            </a:lvl1pPr>
            <a:lvl2pPr marL="960120" lvl="1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None/>
              <a:defRPr sz="1890">
                <a:solidFill>
                  <a:srgbClr val="888888"/>
                </a:solidFill>
              </a:defRPr>
            </a:lvl2pPr>
            <a:lvl3pPr marL="1440180" lvl="2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840"/>
              <a:buNone/>
              <a:defRPr sz="1680">
                <a:solidFill>
                  <a:srgbClr val="888888"/>
                </a:solidFill>
              </a:defRPr>
            </a:lvl3pPr>
            <a:lvl4pPr marL="1920240" lvl="3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4pPr>
            <a:lvl5pPr marL="2400300" lvl="4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5pPr>
            <a:lvl6pPr marL="2880360" lvl="5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6pPr>
            <a:lvl7pPr marL="3360420" lvl="6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7pPr>
            <a:lvl8pPr marL="3840480" lvl="7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8pPr>
            <a:lvl9pPr marL="4320540" lvl="8" indent="-240030" algn="l">
              <a:lnSpc>
                <a:spcPct val="100000"/>
              </a:lnSpc>
              <a:spcBef>
                <a:spcPts val="630"/>
              </a:spcBef>
              <a:spcAft>
                <a:spcPts val="63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dt" idx="10"/>
          </p:nvPr>
        </p:nvSpPr>
        <p:spPr>
          <a:xfrm>
            <a:off x="9111376" y="8356600"/>
            <a:ext cx="168021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ftr" idx="11"/>
          </p:nvPr>
        </p:nvSpPr>
        <p:spPr>
          <a:xfrm>
            <a:off x="1360171" y="8356600"/>
            <a:ext cx="767119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10871597" y="8356600"/>
            <a:ext cx="569832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596408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1518524" y="1374985"/>
            <a:ext cx="9761218" cy="31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36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1360171" y="5095037"/>
            <a:ext cx="10090151" cy="124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80060" lvl="0" indent="-24003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520">
                <a:solidFill>
                  <a:schemeClr val="dk1"/>
                </a:solidFill>
              </a:defRPr>
            </a:lvl1pPr>
            <a:lvl2pPr marL="960120" lvl="1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None/>
              <a:defRPr sz="1890">
                <a:solidFill>
                  <a:srgbClr val="888888"/>
                </a:solidFill>
              </a:defRPr>
            </a:lvl2pPr>
            <a:lvl3pPr marL="1440180" lvl="2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840"/>
              <a:buNone/>
              <a:defRPr sz="1680">
                <a:solidFill>
                  <a:srgbClr val="888888"/>
                </a:solidFill>
              </a:defRPr>
            </a:lvl3pPr>
            <a:lvl4pPr marL="1920240" lvl="3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4pPr>
            <a:lvl5pPr marL="2400300" lvl="4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5pPr>
            <a:lvl6pPr marL="2880360" lvl="5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6pPr>
            <a:lvl7pPr marL="3360420" lvl="6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7pPr>
            <a:lvl8pPr marL="3840480" lvl="7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8pPr>
            <a:lvl9pPr marL="4320540" lvl="8" indent="-240030" algn="l">
              <a:lnSpc>
                <a:spcPct val="100000"/>
              </a:lnSpc>
              <a:spcBef>
                <a:spcPts val="630"/>
              </a:spcBef>
              <a:spcAft>
                <a:spcPts val="63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2"/>
          </p:nvPr>
        </p:nvSpPr>
        <p:spPr>
          <a:xfrm>
            <a:off x="1360171" y="6341534"/>
            <a:ext cx="10090151" cy="188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0060" lvl="0" indent="-240030" algn="l">
              <a:lnSpc>
                <a:spcPct val="100000"/>
              </a:lnSpc>
              <a:spcBef>
                <a:spcPts val="378"/>
              </a:spcBef>
              <a:spcAft>
                <a:spcPts val="0"/>
              </a:spcAft>
              <a:buSzPts val="2070"/>
              <a:buNone/>
              <a:defRPr sz="1890">
                <a:solidFill>
                  <a:schemeClr val="dk1"/>
                </a:solidFill>
              </a:defRPr>
            </a:lvl1pPr>
            <a:lvl2pPr marL="960120" lvl="1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None/>
              <a:defRPr sz="1890">
                <a:solidFill>
                  <a:srgbClr val="888888"/>
                </a:solidFill>
              </a:defRPr>
            </a:lvl2pPr>
            <a:lvl3pPr marL="1440180" lvl="2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840"/>
              <a:buNone/>
              <a:defRPr sz="1680">
                <a:solidFill>
                  <a:srgbClr val="888888"/>
                </a:solidFill>
              </a:defRPr>
            </a:lvl3pPr>
            <a:lvl4pPr marL="1920240" lvl="3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4pPr>
            <a:lvl5pPr marL="2400300" lvl="4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5pPr>
            <a:lvl6pPr marL="2880360" lvl="5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6pPr>
            <a:lvl7pPr marL="3360420" lvl="6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7pPr>
            <a:lvl8pPr marL="3840480" lvl="7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8pPr>
            <a:lvl9pPr marL="4320540" lvl="8" indent="-240030" algn="l">
              <a:lnSpc>
                <a:spcPct val="100000"/>
              </a:lnSpc>
              <a:spcBef>
                <a:spcPts val="630"/>
              </a:spcBef>
              <a:spcAft>
                <a:spcPts val="63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dt" idx="10"/>
          </p:nvPr>
        </p:nvSpPr>
        <p:spPr>
          <a:xfrm>
            <a:off x="9111376" y="8356600"/>
            <a:ext cx="168021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ftr" idx="11"/>
          </p:nvPr>
        </p:nvSpPr>
        <p:spPr>
          <a:xfrm>
            <a:off x="1360171" y="8356600"/>
            <a:ext cx="767119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10871597" y="8356600"/>
            <a:ext cx="569832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6" name="Google Shape;126;p18"/>
          <p:cNvSpPr txBox="1"/>
          <p:nvPr/>
        </p:nvSpPr>
        <p:spPr>
          <a:xfrm>
            <a:off x="905114" y="1231946"/>
            <a:ext cx="640080" cy="81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96" tIns="47985" rIns="95996" bIns="4798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1130280" y="3638966"/>
            <a:ext cx="640080" cy="81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96" tIns="47985" rIns="95996" bIns="4798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18"/>
          <p:cNvCxnSpPr/>
          <p:nvPr/>
        </p:nvCxnSpPr>
        <p:spPr>
          <a:xfrm>
            <a:off x="1465977" y="4800600"/>
            <a:ext cx="9877663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xmlns="" val="14791249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1360171" y="1374985"/>
            <a:ext cx="10090149" cy="31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1360171" y="5082235"/>
            <a:ext cx="10090151" cy="1177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80060" lvl="0" indent="-24003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940">
                <a:solidFill>
                  <a:schemeClr val="dk1"/>
                </a:solidFill>
              </a:defRPr>
            </a:lvl1pPr>
            <a:lvl2pPr marL="960120" lvl="1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None/>
              <a:defRPr sz="1890">
                <a:solidFill>
                  <a:srgbClr val="888888"/>
                </a:solidFill>
              </a:defRPr>
            </a:lvl2pPr>
            <a:lvl3pPr marL="1440180" lvl="2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840"/>
              <a:buNone/>
              <a:defRPr sz="1680">
                <a:solidFill>
                  <a:srgbClr val="888888"/>
                </a:solidFill>
              </a:defRPr>
            </a:lvl3pPr>
            <a:lvl4pPr marL="1920240" lvl="3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4pPr>
            <a:lvl5pPr marL="2400300" lvl="4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5pPr>
            <a:lvl6pPr marL="2880360" lvl="5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6pPr>
            <a:lvl7pPr marL="3360420" lvl="6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7pPr>
            <a:lvl8pPr marL="3840480" lvl="7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8pPr>
            <a:lvl9pPr marL="4320540" lvl="8" indent="-240030" algn="l">
              <a:lnSpc>
                <a:spcPct val="100000"/>
              </a:lnSpc>
              <a:spcBef>
                <a:spcPts val="630"/>
              </a:spcBef>
              <a:spcAft>
                <a:spcPts val="63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2"/>
          </p:nvPr>
        </p:nvSpPr>
        <p:spPr>
          <a:xfrm>
            <a:off x="1360170" y="6258559"/>
            <a:ext cx="10090154" cy="196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0060" lvl="0" indent="-240030" algn="l">
              <a:lnSpc>
                <a:spcPct val="100000"/>
              </a:lnSpc>
              <a:spcBef>
                <a:spcPts val="378"/>
              </a:spcBef>
              <a:spcAft>
                <a:spcPts val="0"/>
              </a:spcAft>
              <a:buSzPts val="2070"/>
              <a:buNone/>
              <a:defRPr sz="1890">
                <a:solidFill>
                  <a:schemeClr val="dk1"/>
                </a:solidFill>
              </a:defRPr>
            </a:lvl1pPr>
            <a:lvl2pPr marL="960120" lvl="1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None/>
              <a:defRPr sz="1890">
                <a:solidFill>
                  <a:srgbClr val="888888"/>
                </a:solidFill>
              </a:defRPr>
            </a:lvl2pPr>
            <a:lvl3pPr marL="1440180" lvl="2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840"/>
              <a:buNone/>
              <a:defRPr sz="1680">
                <a:solidFill>
                  <a:srgbClr val="888888"/>
                </a:solidFill>
              </a:defRPr>
            </a:lvl3pPr>
            <a:lvl4pPr marL="1920240" lvl="3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4pPr>
            <a:lvl5pPr marL="2400300" lvl="4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5pPr>
            <a:lvl6pPr marL="2880360" lvl="5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6pPr>
            <a:lvl7pPr marL="3360420" lvl="6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7pPr>
            <a:lvl8pPr marL="3840480" lvl="7" indent="-24003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8pPr>
            <a:lvl9pPr marL="4320540" lvl="8" indent="-240030" algn="l">
              <a:lnSpc>
                <a:spcPct val="100000"/>
              </a:lnSpc>
              <a:spcBef>
                <a:spcPts val="630"/>
              </a:spcBef>
              <a:spcAft>
                <a:spcPts val="630"/>
              </a:spcAft>
              <a:buSzPts val="1610"/>
              <a:buNone/>
              <a:defRPr sz="147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dt" idx="10"/>
          </p:nvPr>
        </p:nvSpPr>
        <p:spPr>
          <a:xfrm>
            <a:off x="9111376" y="8356600"/>
            <a:ext cx="168021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ftr" idx="11"/>
          </p:nvPr>
        </p:nvSpPr>
        <p:spPr>
          <a:xfrm>
            <a:off x="1360171" y="8356600"/>
            <a:ext cx="767119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10871597" y="8356600"/>
            <a:ext cx="569832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36" name="Google Shape;136;p19"/>
          <p:cNvCxnSpPr/>
          <p:nvPr/>
        </p:nvCxnSpPr>
        <p:spPr>
          <a:xfrm>
            <a:off x="1465977" y="4800600"/>
            <a:ext cx="9877663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xmlns="" val="215871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b" anchorCtr="0">
            <a:noAutofit/>
          </a:bodyPr>
          <a:lstStyle>
            <a:lvl1pPr marL="457200" lvl="0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40080" y="3044825"/>
            <a:ext cx="5656263" cy="553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marL="457200" lvl="0" indent="-4445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503047" y="2149158"/>
            <a:ext cx="5658485" cy="89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b" anchorCtr="0">
            <a:noAutofit/>
          </a:bodyPr>
          <a:lstStyle>
            <a:lvl1pPr marL="457200" lvl="0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503047" y="3044825"/>
            <a:ext cx="5658485" cy="553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marL="457200" lvl="0" indent="-4445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400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373880" y="8898902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91744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Titolo e testo vertical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1360172" y="1374985"/>
            <a:ext cx="10081256" cy="182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1"/>
          </p:nvPr>
        </p:nvSpPr>
        <p:spPr>
          <a:xfrm rot="5400000">
            <a:off x="4077544" y="862332"/>
            <a:ext cx="4646510" cy="1008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0060" lvl="0" indent="-378047" algn="l">
              <a:lnSpc>
                <a:spcPct val="100000"/>
              </a:lnSpc>
              <a:spcBef>
                <a:spcPts val="378"/>
              </a:spcBef>
              <a:spcAft>
                <a:spcPts val="0"/>
              </a:spcAft>
              <a:buSzPts val="2070"/>
              <a:buChar char="•"/>
              <a:defRPr/>
            </a:lvl1pPr>
            <a:lvl2pPr marL="960120" lvl="1" indent="-378046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2pPr>
            <a:lvl3pPr marL="1440180" lvl="2" indent="-378046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3pPr>
            <a:lvl4pPr marL="1920240" lvl="3" indent="-378046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4pPr>
            <a:lvl5pPr marL="2400300" lvl="4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5pPr>
            <a:lvl6pPr marL="2880360" lvl="5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6pPr>
            <a:lvl7pPr marL="3360420" lvl="6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7pPr>
            <a:lvl8pPr marL="3840480" lvl="7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8pPr>
            <a:lvl9pPr marL="4320540" lvl="8" indent="-378047" algn="l">
              <a:lnSpc>
                <a:spcPct val="100000"/>
              </a:lnSpc>
              <a:spcBef>
                <a:spcPts val="630"/>
              </a:spcBef>
              <a:spcAft>
                <a:spcPts val="63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dt" idx="10"/>
          </p:nvPr>
        </p:nvSpPr>
        <p:spPr>
          <a:xfrm>
            <a:off x="9111376" y="8356600"/>
            <a:ext cx="168021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ftr" idx="11"/>
          </p:nvPr>
        </p:nvSpPr>
        <p:spPr>
          <a:xfrm>
            <a:off x="1360171" y="8356600"/>
            <a:ext cx="767119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ldNum" idx="12"/>
          </p:nvPr>
        </p:nvSpPr>
        <p:spPr>
          <a:xfrm>
            <a:off x="10871597" y="8356600"/>
            <a:ext cx="569832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3" name="Google Shape;143;p20"/>
          <p:cNvCxnSpPr/>
          <p:nvPr/>
        </p:nvCxnSpPr>
        <p:spPr>
          <a:xfrm>
            <a:off x="1465977" y="3390052"/>
            <a:ext cx="9877663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xmlns="" val="15861669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1_Titolo e testo vertical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 rot="5400000">
            <a:off x="7016430" y="3807879"/>
            <a:ext cx="6851229" cy="198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 rot="5400000">
            <a:off x="1836892" y="898262"/>
            <a:ext cx="6851228" cy="7804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0060" lvl="0" indent="-378047" algn="l">
              <a:lnSpc>
                <a:spcPct val="100000"/>
              </a:lnSpc>
              <a:spcBef>
                <a:spcPts val="378"/>
              </a:spcBef>
              <a:spcAft>
                <a:spcPts val="0"/>
              </a:spcAft>
              <a:buSzPts val="2070"/>
              <a:buChar char="•"/>
              <a:defRPr/>
            </a:lvl1pPr>
            <a:lvl2pPr marL="960120" lvl="1" indent="-378046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2pPr>
            <a:lvl3pPr marL="1440180" lvl="2" indent="-378046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3pPr>
            <a:lvl4pPr marL="1920240" lvl="3" indent="-378046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4pPr>
            <a:lvl5pPr marL="2400300" lvl="4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5pPr>
            <a:lvl6pPr marL="2880360" lvl="5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6pPr>
            <a:lvl7pPr marL="3360420" lvl="6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7pPr>
            <a:lvl8pPr marL="3840480" lvl="7" indent="-378047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070"/>
              <a:buChar char="•"/>
              <a:defRPr/>
            </a:lvl8pPr>
            <a:lvl9pPr marL="4320540" lvl="8" indent="-378047" algn="l">
              <a:lnSpc>
                <a:spcPct val="100000"/>
              </a:lnSpc>
              <a:spcBef>
                <a:spcPts val="630"/>
              </a:spcBef>
              <a:spcAft>
                <a:spcPts val="63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dt" idx="10"/>
          </p:nvPr>
        </p:nvSpPr>
        <p:spPr>
          <a:xfrm>
            <a:off x="9111376" y="8356600"/>
            <a:ext cx="168021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ftr" idx="11"/>
          </p:nvPr>
        </p:nvSpPr>
        <p:spPr>
          <a:xfrm>
            <a:off x="1360171" y="8356600"/>
            <a:ext cx="767119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ldNum" idx="12"/>
          </p:nvPr>
        </p:nvSpPr>
        <p:spPr>
          <a:xfrm>
            <a:off x="10871597" y="8356600"/>
            <a:ext cx="569832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0" name="Google Shape;150;p21"/>
          <p:cNvCxnSpPr/>
          <p:nvPr/>
        </p:nvCxnSpPr>
        <p:spPr>
          <a:xfrm>
            <a:off x="9307085" y="1386840"/>
            <a:ext cx="0" cy="682752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xmlns="" val="199535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400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373880" y="8898902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91744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005070" y="382272"/>
            <a:ext cx="7156450" cy="8194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marL="457200" lvl="0" indent="-51435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1pPr>
            <a:lvl2pPr marL="914400" lvl="1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–"/>
              <a:defRPr sz="3900"/>
            </a:lvl2pPr>
            <a:lvl3pPr marL="1371600" lvl="2" indent="-4445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3pPr>
            <a:lvl4pPr marL="1828800" lvl="3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4pPr>
            <a:lvl5pPr marL="2286000" lvl="4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»"/>
              <a:defRPr sz="2800"/>
            </a:lvl5pPr>
            <a:lvl6pPr marL="2743200" lvl="5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marL="3200400" lvl="6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marL="3657600" lvl="7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marL="4114800" lvl="8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40082" y="2009142"/>
            <a:ext cx="4211638" cy="656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marL="2286000" lvl="4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marL="2743200" lvl="5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marL="3200400" lvl="6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marL="3657600" lvl="7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marL="4114800" lvl="8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400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373880" y="8898902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91744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509203" y="857885"/>
            <a:ext cx="7680960" cy="57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marR="0" lvl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509203" y="7514273"/>
            <a:ext cx="7680960" cy="1126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marL="2286000" lvl="4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marL="2743200" lvl="5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marL="3200400" lvl="6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marL="3657600" lvl="7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marL="4114800" lvl="8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400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373880" y="8898902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91744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 sz="6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marL="457200" marR="0" lvl="0" indent="-5143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400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373880" y="8898902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1744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40080" y="2240289"/>
            <a:ext cx="11521440" cy="633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t" anchorCtr="0">
            <a:no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640080" y="8898908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373880" y="8898908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9174480" y="8898908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75" tIns="61025" rIns="122075" bIns="610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 sz="6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>
            <a:lvl1pPr marL="457200" marR="0" lvl="0" indent="-5143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dt" idx="10"/>
          </p:nvPr>
        </p:nvSpPr>
        <p:spPr>
          <a:xfrm>
            <a:off x="6400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ftr" idx="11"/>
          </p:nvPr>
        </p:nvSpPr>
        <p:spPr>
          <a:xfrm>
            <a:off x="4373880" y="8898902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ldNum" idx="12"/>
          </p:nvPr>
        </p:nvSpPr>
        <p:spPr>
          <a:xfrm>
            <a:off x="9174480" y="8898902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 sz="6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marL="457200" marR="0" lvl="0" indent="-5143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dt" idx="10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ftr" idx="11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37"/>
          <p:cNvSpPr txBox="1">
            <a:spLocks noGrp="1"/>
          </p:cNvSpPr>
          <p:nvPr>
            <p:ph type="sldNum" idx="12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4"/>
          <p:cNvGrpSpPr/>
          <p:nvPr/>
        </p:nvGrpSpPr>
        <p:grpSpPr>
          <a:xfrm>
            <a:off x="-16523" y="0"/>
            <a:ext cx="12841460" cy="9598700"/>
            <a:chOff x="-15736" y="0"/>
            <a:chExt cx="12229962" cy="6856214"/>
          </a:xfrm>
        </p:grpSpPr>
        <p:pic>
          <p:nvPicPr>
            <p:cNvPr id="11" name="Google Shape;11;p4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4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3;p4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4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360172" y="1374985"/>
            <a:ext cx="10081256" cy="182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360171" y="3579705"/>
            <a:ext cx="10081256" cy="464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dt" idx="10"/>
          </p:nvPr>
        </p:nvSpPr>
        <p:spPr>
          <a:xfrm>
            <a:off x="9111376" y="8356600"/>
            <a:ext cx="168021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ftr" idx="11"/>
          </p:nvPr>
        </p:nvSpPr>
        <p:spPr>
          <a:xfrm>
            <a:off x="1360171" y="8356600"/>
            <a:ext cx="767119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0871597" y="8356600"/>
            <a:ext cx="569832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254349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9"/>
          <p:cNvSpPr txBox="1">
            <a:spLocks noGrp="1"/>
          </p:cNvSpPr>
          <p:nvPr>
            <p:ph type="title"/>
          </p:nvPr>
        </p:nvSpPr>
        <p:spPr>
          <a:xfrm>
            <a:off x="640083" y="264104"/>
            <a:ext cx="11593368" cy="1976185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50" rIns="127875" bIns="63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00"/>
          </a:p>
        </p:txBody>
      </p:sp>
      <p:sp>
        <p:nvSpPr>
          <p:cNvPr id="314" name="Google Shape;314;p49"/>
          <p:cNvSpPr/>
          <p:nvPr/>
        </p:nvSpPr>
        <p:spPr>
          <a:xfrm>
            <a:off x="867663" y="416366"/>
            <a:ext cx="11248178" cy="1568335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50" tIns="45675" rIns="9135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9"/>
          <p:cNvSpPr/>
          <p:nvPr/>
        </p:nvSpPr>
        <p:spPr>
          <a:xfrm>
            <a:off x="971519" y="624136"/>
            <a:ext cx="10901897" cy="1224136"/>
          </a:xfrm>
          <a:prstGeom prst="rect">
            <a:avLst/>
          </a:prstGeom>
          <a:solidFill>
            <a:srgbClr val="FFFF00"/>
          </a:solidFill>
          <a:ln w="158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sx="1000" sy="1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127875" tIns="63950" rIns="127875" bIns="63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49"/>
          <p:cNvSpPr txBox="1">
            <a:spLocks noGrp="1"/>
          </p:cNvSpPr>
          <p:nvPr>
            <p:ph type="body" idx="1"/>
          </p:nvPr>
        </p:nvSpPr>
        <p:spPr>
          <a:xfrm>
            <a:off x="640088" y="2240291"/>
            <a:ext cx="11475759" cy="6989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50" rIns="127875" bIns="63950" anchor="t" anchorCtr="0">
            <a:noAutofit/>
          </a:bodyPr>
          <a:lstStyle/>
          <a:p>
            <a:pPr marL="479601" lvl="0" indent="-47960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 b="1" dirty="0"/>
              <a:t>TRIENNIO A.S. 2019/2022</a:t>
            </a:r>
            <a:endParaRPr sz="1800" dirty="0"/>
          </a:p>
          <a:p>
            <a:pPr marL="479601" lvl="0" indent="-479601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479601" lvl="0" indent="-479601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479601" lvl="0" indent="-479601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479601" lvl="0" indent="-479601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479601" lvl="0" indent="-479601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 b="1" dirty="0"/>
              <a:t>CURRICOLO VERTICALE </a:t>
            </a:r>
            <a:r>
              <a:rPr lang="it-IT" sz="1800" b="1" dirty="0" err="1"/>
              <a:t>D’ISTITUTO</a:t>
            </a:r>
            <a:endParaRPr dirty="0"/>
          </a:p>
          <a:p>
            <a:pPr marL="479601" lvl="0" indent="-479601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 b="1" dirty="0"/>
              <a:t>Programmazione dipartimentale verticale</a:t>
            </a:r>
            <a:endParaRPr dirty="0"/>
          </a:p>
          <a:p>
            <a:pPr marL="479601" lvl="0" indent="-479601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 b="1" dirty="0"/>
              <a:t>Allegato 5</a:t>
            </a:r>
            <a:endParaRPr sz="1800" b="1" dirty="0"/>
          </a:p>
          <a:p>
            <a:pPr marL="479601" lvl="0" indent="-479601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 dirty="0"/>
              <a:t>Dipartimento N. 5 – Area dei linguaggi non verbali</a:t>
            </a:r>
            <a:endParaRPr dirty="0"/>
          </a:p>
          <a:p>
            <a:pPr marL="479601" lvl="0" indent="-479601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 dirty="0"/>
          </a:p>
          <a:p>
            <a:pPr marL="479601" lvl="0" indent="-479601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 dirty="0"/>
          </a:p>
          <a:p>
            <a:pPr marL="479601" lvl="0" indent="-479601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 dirty="0"/>
          </a:p>
          <a:p>
            <a:pPr marL="479601" lvl="0" indent="-479601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 dirty="0"/>
          </a:p>
          <a:p>
            <a:pPr marL="479601" lvl="0" indent="-479601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 dirty="0"/>
          </a:p>
          <a:p>
            <a:pPr marL="479601" lvl="0" indent="-479601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 dirty="0"/>
          </a:p>
          <a:p>
            <a:pPr marL="479601" lvl="0" indent="-479601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 dirty="0"/>
          </a:p>
          <a:p>
            <a:pPr marL="479601" lvl="0" indent="-479601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 dirty="0"/>
          </a:p>
          <a:p>
            <a:pPr marL="479601" lvl="0" indent="-479601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 b="1" dirty="0"/>
              <a:t>Coordinatore del Dipartimento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 dirty="0"/>
              <a:t> </a:t>
            </a:r>
            <a:r>
              <a:rPr lang="it-IT" sz="1800" dirty="0" smtClean="0"/>
              <a:t>Docente: Passerini Giuseppa Alba</a:t>
            </a:r>
            <a:endParaRPr sz="1800" b="1" dirty="0"/>
          </a:p>
        </p:txBody>
      </p:sp>
      <p:sp>
        <p:nvSpPr>
          <p:cNvPr id="317" name="Google Shape;317;p49"/>
          <p:cNvSpPr txBox="1"/>
          <p:nvPr/>
        </p:nvSpPr>
        <p:spPr>
          <a:xfrm>
            <a:off x="1144216" y="768152"/>
            <a:ext cx="10585176" cy="93255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ISTITUTO COMPRENSIVO “CAPUANA-PARDO”</a:t>
            </a:r>
            <a:r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DELL’INFANZIA, PRIMARIA E SECONDARIA DI I GRADO</a:t>
            </a:r>
            <a:br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CASTELVETRANO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3" name="Google Shape;503;p62"/>
          <p:cNvGraphicFramePr/>
          <p:nvPr/>
        </p:nvGraphicFramePr>
        <p:xfrm>
          <a:off x="568155" y="336103"/>
          <a:ext cx="12233475" cy="8488685"/>
        </p:xfrm>
        <a:graphic>
          <a:graphicData uri="http://schemas.openxmlformats.org/drawingml/2006/table">
            <a:tbl>
              <a:tblPr bandRow="1">
                <a:noFill/>
                <a:tableStyleId>{1357623F-AE87-46E7-886A-2B6003903ADB}</a:tableStyleId>
              </a:tblPr>
              <a:tblGrid>
                <a:gridCol w="1296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1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/>
                        <a:t>2) ASCOLTARE E DESCRIVERE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838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Sapere ascoltare e distinguere brani musicali di diverso genere in base al ritmo.</a:t>
                      </a: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Conoscere le sonorità di ambienti e di oggetti di vario genere.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Conoscere i parametri del suono:durata, altezza e ritmo.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Conoscere alcune tipologie dell’espressione vocale( giochi vocali, filastrocche, favole) e canti di vario genere.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Conoscere brani musicali di differenti repertori per poterli utilizzare durante le proprie attività espressive.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Canti appartenenti a diversi repertori.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Conoscere gli elementi di base del codice musicale. Conoscere i principali costruttivi dei brani musicali. Ascolto guidato e riflessioni su brani musicali appartenenti ad epoche e culture diverse. Conoscere alcuni autori di composizioni musicali di varie epoche.</a:t>
                      </a:r>
                      <a:endParaRPr sz="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Produzione,  propagazione, percezione  e parametri del suono.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Voci umane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Tecnica di base del canto.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Strumenti musicali e famiglie.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Fondamenti delle tecniche esecutive  negli strumenti musicali.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Tecniche per la costruzione di  strumenti musicali.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Scrittura musicale, sistemi di notazione musicale tradizionale e non.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Giacimenti musicali (i quattro generi musicali).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Analogie, differenze e peculiarità stilistiche di  epoche e generi musicali diversi, con riferimento anche alle aree extraeuropee.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Criteri di organizzazione formale tradizionali, principali strutture e regole del linguaggio musicale  e loro valenza espressiva.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Principali usi e funzioni della musica nella realtà contemporanea, con particolare riguardo ai mass media.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Ruolo del compositore e funzione sociale della musica nei diversi contesti storici e sociali.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Luoghi del fare musica.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Relazioni tra linguaggi.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Percorsi progettuali visivi grafico-notazionali (mappe sonore, ideografiche, pittoriche, …).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Fattori prosodici di parole e frasi, onomatopee, strutture ritmiche delle parole e  valori espressivi dei fonemi.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04" name="Google Shape;504;p62"/>
          <p:cNvSpPr txBox="1"/>
          <p:nvPr/>
        </p:nvSpPr>
        <p:spPr>
          <a:xfrm>
            <a:off x="280121" y="1416226"/>
            <a:ext cx="280120" cy="489360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62"/>
          <p:cNvSpPr/>
          <p:nvPr/>
        </p:nvSpPr>
        <p:spPr>
          <a:xfrm>
            <a:off x="420181" y="3849796"/>
            <a:ext cx="360039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62"/>
          <p:cNvSpPr/>
          <p:nvPr/>
        </p:nvSpPr>
        <p:spPr>
          <a:xfrm>
            <a:off x="280122" y="408113"/>
            <a:ext cx="1800200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62"/>
          <p:cNvSpPr/>
          <p:nvPr/>
        </p:nvSpPr>
        <p:spPr>
          <a:xfrm>
            <a:off x="280123" y="480120"/>
            <a:ext cx="72005" cy="936104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62"/>
          <p:cNvSpPr txBox="1"/>
          <p:nvPr/>
        </p:nvSpPr>
        <p:spPr>
          <a:xfrm>
            <a:off x="0" y="0"/>
            <a:ext cx="12801600" cy="36618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:   </a:t>
            </a:r>
            <a:r>
              <a:rPr lang="it-IT" sz="1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CONSAPEVOLEZZA ED ESPRESSIONE CULTURALE:  IMMAGINI, SUONI, COLORI                 MUSICA</a:t>
            </a:r>
            <a:endParaRPr/>
          </a:p>
        </p:txBody>
      </p:sp>
      <p:sp>
        <p:nvSpPr>
          <p:cNvPr id="509" name="Google Shape;509;p62"/>
          <p:cNvSpPr/>
          <p:nvPr/>
        </p:nvSpPr>
        <p:spPr>
          <a:xfrm>
            <a:off x="9497144" y="0"/>
            <a:ext cx="216024" cy="26409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75" tIns="61025" rIns="122075" bIns="61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4" name="Google Shape;514;p63"/>
          <p:cNvGraphicFramePr/>
          <p:nvPr/>
        </p:nvGraphicFramePr>
        <p:xfrm>
          <a:off x="689614" y="253529"/>
          <a:ext cx="12233475" cy="8801800"/>
        </p:xfrm>
        <a:graphic>
          <a:graphicData uri="http://schemas.openxmlformats.org/drawingml/2006/table">
            <a:tbl>
              <a:tblPr bandRow="1">
                <a:noFill/>
                <a:tableStyleId>{1357623F-AE87-46E7-886A-2B6003903ADB}</a:tableStyleId>
              </a:tblPr>
              <a:tblGrid>
                <a:gridCol w="1359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34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/>
                        <a:t>SCUOLA DELL’INFANZIA</a:t>
                      </a:r>
                      <a:endParaRPr sz="1400" b="1"/>
                    </a:p>
                  </a:txBody>
                  <a:tcPr marL="91450" marR="91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TRIENNIO SCUOLA  PRIM.</a:t>
                      </a:r>
                      <a:endParaRPr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BIENNIO FIN. SCUOLA  PRIMARIA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/>
                        <a:t>SCUOLA SECOND. DI   I   GRADO</a:t>
                      </a:r>
                      <a:endParaRPr/>
                    </a:p>
                  </a:txBody>
                  <a:tcPr marL="91450" marR="9145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37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3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it-IT" sz="1300" b="1"/>
                        <a:t>3)</a:t>
                      </a:r>
                      <a:endParaRPr/>
                    </a:p>
                    <a:p>
                      <a:pPr marL="342900" marR="0" lvl="0" indent="-34290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/>
                        <a:t>COMUNICARE </a:t>
                      </a:r>
                      <a:endParaRPr/>
                    </a:p>
                    <a:p>
                      <a:pPr marL="342900" marR="0" lvl="0" indent="-34290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/>
                        <a:t>ED ESPRIMERE</a:t>
                      </a:r>
                      <a:endParaRPr sz="1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7800" marR="0" lvl="0" indent="-177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3.A   Utilizzare spontaneamente ed in modo appropriato le diverse tecniche grafico –pittoriche e plastiche.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7800" marR="0" lvl="0" indent="-177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3.B  Conoscere i colori secondare e saperli riprodurli in modo autonomo utilizzando tecniche e materiale di vario tipo.</a:t>
                      </a:r>
                      <a:endParaRPr/>
                    </a:p>
                    <a:p>
                      <a:pPr marL="177800" marR="0" lvl="0" indent="-177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3.C  Rappresentare graficamente situazioni vissute e /o inventate.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3.D  Partecipare alle attivita’ di preparazione delle feste.</a:t>
                      </a:r>
                      <a:endParaRPr/>
                    </a:p>
                    <a:p>
                      <a:pPr marL="177800" marR="0" lvl="0" indent="-177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7800" marR="0" lvl="0" indent="-177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7800" marR="0" lvl="0" indent="-177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7800" marR="0" lvl="0" indent="-177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7800" marR="0" lvl="0" indent="-177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7800" marR="0" lvl="0" indent="-177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7800" marR="0" lvl="0" indent="-177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7800" marR="0" lvl="0" indent="-177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7800" marR="0" lvl="0" indent="-177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7800" marR="0" lvl="0" indent="-177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7800" marR="0" lvl="0" indent="-177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3A   Orientarsi nello spazio grafico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3B   Esplorare immagini e forme presenti nell’ambiente utilizzando le capacita’ sensoriali.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3C   Esprimere sensazioni ed emozioni attraverso il linguaggio delle immagini.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3D  Utilizzare diverse tecniche grafico-pittoriche.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3E   Manipolare materiali plastici a fini espressivi.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3F   Esprimere le sensazioni suscitate dall’osservazione di immagini.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3G  Esprimere sensazioni, emozioni, pensieri in produzioni di vario tipo (grafiche, plastiche), utilizzando materiali e tecniche adeguate ed integrando diversi linguaggi.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3</a:t>
                      </a: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 Usare  gli elementi del linguaggio visivo.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3B  Rappresentare oggetti, animali e figure umane.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3C  Manipolare materiali diversi in modo creativo.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3D  Riprodurre immagini con tecniche diverse.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3E   Elaborare creativamente produzioni personali per esprimere sensazioni ed emozioni; rappresentare e comunicare la realta’  percepita.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3F  Sperimentare strumenti e tecniche diverse per realizzare prodotti grafici, plastici, pittorici e multimediali.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3A</a:t>
                      </a: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-Ideare e progettare elaborati ricercando soluzioni creative e originali, ispirate dall’analisi della realta’ e  anche dallo studio dell’arte e della comunicazione visiva.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3B-</a:t>
                      </a: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Utilizzare consapevolmente gli strumenti, le tecniche e le regole della rappresentazione visiva per una produzione creativa.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3C-</a:t>
                      </a: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Rielaborare creativamente tecniche e materiali di uso comune o immagini per realizzare prodotti visivi, seguendo una precisa finalita’ operativa.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3E-</a:t>
                      </a: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Scegliere le tecniche e  i linguaggi piu’ adeguati per realizzare prodotti visivi anche integrando piu’ codici e facendo riferimento ad altre discipline.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15" name="Google Shape;515;p63"/>
          <p:cNvSpPr txBox="1"/>
          <p:nvPr/>
        </p:nvSpPr>
        <p:spPr>
          <a:xfrm>
            <a:off x="208114" y="3000406"/>
            <a:ext cx="280120" cy="509366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63"/>
          <p:cNvSpPr/>
          <p:nvPr/>
        </p:nvSpPr>
        <p:spPr>
          <a:xfrm>
            <a:off x="496157" y="4728603"/>
            <a:ext cx="360039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63"/>
          <p:cNvSpPr/>
          <p:nvPr/>
        </p:nvSpPr>
        <p:spPr>
          <a:xfrm>
            <a:off x="280122" y="984185"/>
            <a:ext cx="1800200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63"/>
          <p:cNvSpPr/>
          <p:nvPr/>
        </p:nvSpPr>
        <p:spPr>
          <a:xfrm>
            <a:off x="280122" y="1056184"/>
            <a:ext cx="72008" cy="194421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63"/>
          <p:cNvSpPr/>
          <p:nvPr/>
        </p:nvSpPr>
        <p:spPr>
          <a:xfrm>
            <a:off x="259079" y="7320880"/>
            <a:ext cx="93057" cy="828092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63"/>
          <p:cNvSpPr/>
          <p:nvPr/>
        </p:nvSpPr>
        <p:spPr>
          <a:xfrm rot="5400000">
            <a:off x="-413401" y="8505058"/>
            <a:ext cx="1432248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63"/>
          <p:cNvSpPr txBox="1"/>
          <p:nvPr/>
        </p:nvSpPr>
        <p:spPr>
          <a:xfrm>
            <a:off x="0" y="33169"/>
            <a:ext cx="12801600" cy="36618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: </a:t>
            </a:r>
            <a:r>
              <a:rPr lang="it-IT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CONSAPEVOLEZZA ED ESPRESSIONE CULTURALE: IMMAGINI,  SUONI , COLORI                   </a:t>
            </a:r>
            <a:r>
              <a:rPr lang="it-IT" sz="1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ARTE</a:t>
            </a:r>
            <a:endParaRPr/>
          </a:p>
        </p:txBody>
      </p:sp>
      <p:sp>
        <p:nvSpPr>
          <p:cNvPr id="522" name="Google Shape;522;p63"/>
          <p:cNvSpPr/>
          <p:nvPr/>
        </p:nvSpPr>
        <p:spPr>
          <a:xfrm>
            <a:off x="8056986" y="120081"/>
            <a:ext cx="186113" cy="10081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75" tIns="61025" rIns="122075" bIns="61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7" name="Google Shape;527;p64"/>
          <p:cNvGraphicFramePr/>
          <p:nvPr/>
        </p:nvGraphicFramePr>
        <p:xfrm>
          <a:off x="568155" y="-75121"/>
          <a:ext cx="12233475" cy="9871825"/>
        </p:xfrm>
        <a:graphic>
          <a:graphicData uri="http://schemas.openxmlformats.org/drawingml/2006/table">
            <a:tbl>
              <a:tblPr bandRow="1">
                <a:noFill/>
                <a:tableStyleId>{1357623F-AE87-46E7-886A-2B6003903ADB}</a:tableStyleId>
              </a:tblPr>
              <a:tblGrid>
                <a:gridCol w="1359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34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/>
                        <a:t>SCUOLA DELL’INFANZIA</a:t>
                      </a:r>
                      <a:endParaRPr sz="1400" b="1"/>
                    </a:p>
                  </a:txBody>
                  <a:tcPr marL="91450" marR="91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TRIENNIO SCUOLA  PRIM.</a:t>
                      </a:r>
                      <a:endParaRPr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BIENNIO FIN. SCUOLA  PRIMARIA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/>
                        <a:t>SCUOLA SECOND. DI   I   GRADO</a:t>
                      </a:r>
                      <a:endParaRPr/>
                    </a:p>
                  </a:txBody>
                  <a:tcPr marL="91450" marR="9145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8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68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it-IT" sz="1300" b="1"/>
                        <a:t>3)</a:t>
                      </a:r>
                      <a:endParaRPr/>
                    </a:p>
                    <a:p>
                      <a:pPr marL="342900" marR="0" lvl="0" indent="-34290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/>
                        <a:t>COMUNICARE </a:t>
                      </a:r>
                      <a:endParaRPr/>
                    </a:p>
                    <a:p>
                      <a:pPr marL="342900" marR="0" lvl="0" indent="-34290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/>
                        <a:t>ED ESPRIMERE</a:t>
                      </a:r>
                      <a:endParaRPr sz="1400" b="1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Conoscere e interpretare stimoli visivi rielaborandoli e riproducendoli con tecniche diverse.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Osservazione guidata di immagini e forme naturali.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Copiatura. Disegno libero. Utilizzo delle diverse tecniche di coloritura. Le principali tecniche grafiche: utilizzo di diversi materiali(matite colorate, pennarelli, pastelli a cera, tempere).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Completamento di disegni con tratti di forme diverse.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Colori primari e secondari.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scala dei colori.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Tecniche del puntinismo. Produzioni grafiche spontanee. Produzioni grafica di una storia letta o ascoltata.  Realizzazione di fumetti. Individuazione dei diversi piani e dello sfondo.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Produzione di oggetti e forme attraverso la manipolazione di vari materiali.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Forme e sfondi.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Uso del colore e delle sue sfumature.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Disegni su esperienze vissute e/o aspetti emozionali.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Utilizzo di diverse tecniche plastiche(plastilina, creta,…). Utilizzo di diverse tecniche pittoriche (tempere, acquerelli, collage,…). Laboratorio di ritaglio e tecniche varie per la creazione di personaggi, storie e fumetti. Osservazione di opere d’arte presenti nel territorio. Proiezioni, illustrazioni e informazioni su opere d’arte di diverse epoche storiche. I monumenti e i musei del territorio.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</a:t>
                      </a: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linguaggio</a:t>
                      </a: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visivo</a:t>
                      </a: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 punto, la linea, la superficie, il colore, la luce e l’ombra, il volume e lo spazio, la prospettiva.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</a:t>
                      </a: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composizione</a:t>
                      </a: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L’inquadratura, le linee di forza, simmetria e asimmetria, modulo e ritmo, il movimento.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Temi</a:t>
                      </a: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operativi</a:t>
                      </a: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L’albero e le foglie, i fiori e i frutti, il paesaggio, gli animali, gli oggetti, la figura umana e la sua rappresentazione, il volto, le maschere, la caricatura.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Immagine</a:t>
                      </a: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comunicazione</a:t>
                      </a: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Perche’ e come si comunica,  immagini e simboli, la percezione.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mezzi</a:t>
                      </a: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</a:t>
                      </a: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comunicazione</a:t>
                      </a: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visiva</a:t>
                      </a: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fotografia, la televisione, il cinema, la pubblicita’,  il fumetto.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Tecniche</a:t>
                      </a: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strumenti</a:t>
                      </a: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matita, le matite colorate, i pastelli,  graffito e frottage, i pennarelli, le tempere, il carboncino e la sanguigna, il mosaico, il collage, lo sbalzo, gli inchiostri, gli acrilici, la pittura su vetro.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28" name="Google Shape;528;p64"/>
          <p:cNvSpPr txBox="1"/>
          <p:nvPr/>
        </p:nvSpPr>
        <p:spPr>
          <a:xfrm>
            <a:off x="208114" y="3000406"/>
            <a:ext cx="280120" cy="509366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64"/>
          <p:cNvSpPr/>
          <p:nvPr/>
        </p:nvSpPr>
        <p:spPr>
          <a:xfrm>
            <a:off x="390353" y="5088632"/>
            <a:ext cx="360039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64"/>
          <p:cNvSpPr/>
          <p:nvPr/>
        </p:nvSpPr>
        <p:spPr>
          <a:xfrm>
            <a:off x="287626" y="876175"/>
            <a:ext cx="1800200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64"/>
          <p:cNvSpPr/>
          <p:nvPr/>
        </p:nvSpPr>
        <p:spPr>
          <a:xfrm>
            <a:off x="280122" y="1056184"/>
            <a:ext cx="72008" cy="194421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64"/>
          <p:cNvSpPr txBox="1"/>
          <p:nvPr/>
        </p:nvSpPr>
        <p:spPr>
          <a:xfrm>
            <a:off x="0" y="-100086"/>
            <a:ext cx="12801600" cy="36618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: </a:t>
            </a:r>
            <a:r>
              <a:rPr lang="it-IT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CONSAPEVOLEZZA ED ESPRESSIONE CULTURALE: IMMAGINI,  SUONI , COLORI                   </a:t>
            </a:r>
            <a:r>
              <a:rPr lang="it-IT" sz="1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ARTE</a:t>
            </a:r>
            <a:endParaRPr/>
          </a:p>
        </p:txBody>
      </p:sp>
      <p:sp>
        <p:nvSpPr>
          <p:cNvPr id="533" name="Google Shape;533;p64"/>
          <p:cNvSpPr/>
          <p:nvPr/>
        </p:nvSpPr>
        <p:spPr>
          <a:xfrm>
            <a:off x="8056985" y="9"/>
            <a:ext cx="216024" cy="22089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75" tIns="61025" rIns="122075" bIns="61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64"/>
          <p:cNvSpPr/>
          <p:nvPr/>
        </p:nvSpPr>
        <p:spPr>
          <a:xfrm>
            <a:off x="276167" y="295199"/>
            <a:ext cx="72008" cy="194421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9" name="Google Shape;539;p65"/>
          <p:cNvGraphicFramePr/>
          <p:nvPr/>
        </p:nvGraphicFramePr>
        <p:xfrm>
          <a:off x="568130" y="-346096"/>
          <a:ext cx="12233475" cy="9690875"/>
        </p:xfrm>
        <a:graphic>
          <a:graphicData uri="http://schemas.openxmlformats.org/drawingml/2006/table">
            <a:tbl>
              <a:tblPr bandRow="1">
                <a:noFill/>
                <a:tableStyleId>{1357623F-AE87-46E7-886A-2B6003903ADB}</a:tableStyleId>
              </a:tblPr>
              <a:tblGrid>
                <a:gridCol w="1359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5660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/>
                        <a:t>SCUOLA DELL’INFANZIA</a:t>
                      </a:r>
                      <a:endParaRPr sz="1400" b="1"/>
                    </a:p>
                  </a:txBody>
                  <a:tcPr marL="91450" marR="91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TRIENNIO SCUOLA  PRIM.</a:t>
                      </a:r>
                      <a:endParaRPr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BIENNIO FIN. SCUOLA  PRIMARIA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/>
                        <a:t>SCUOLA SECOND. DI   I   GRADO</a:t>
                      </a:r>
                      <a:endParaRPr/>
                    </a:p>
                  </a:txBody>
                  <a:tcPr marL="91450" marR="9145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642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/>
                        <a:t>4)OSSERVARE , LEGGERE E  INTERPRETARE</a:t>
                      </a:r>
                      <a:endParaRPr sz="1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4 A  Osservare la realtà e riprodurla in modo creativo ispirandosi alle opere d’arte osservate., </a:t>
                      </a: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4B  Esplorare il proprio territorio per coglierne la valenza culturale.</a:t>
                      </a: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4C  Esprimere creativamente le proprie emozioni attraverso il linguaggio cromatico.</a:t>
                      </a: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2A   Riconoscere operativamente linee, punti , colori e forme.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2B   Osservare immagini e decodificarne il messaggio.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2C   Leggere storie riconoscendo e facendo interagire personaggi ed azioni del racconto.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2D  Osservare un’opera d’arte, dando spazio alle proprie sensazioni ed emozioni.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2E  Riconoscere i beni del patrimonio artistico-culturale nel proprio territorio.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2 A  Riconoscere gli elementi del linguaggio visivo.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2B  Leggere e decodificare un testo visivo.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2C  Leggere gli elementi compositivi, espressivi e comunicativi nelle opere storiche.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2D  Riconoscere ed apprezzare i beni del patrimonio artistico-culturale nel proprio territorio.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2E  Osservare in un’opera d’arte, sia antica che moderna, gli elementi essenziali.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2F Analizzare e apprezzare nel proprio territorio gli aspetti  caratteristici del patrimonio ambientale ed urbanistico e i principali monumenti storico-artistici.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2A  </a:t>
                      </a: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Utilizzare diverse tecniche osservative per descrivere, con un linguaggio verbale </a:t>
                      </a:r>
                      <a:r>
                        <a:rPr lang="it-IT" sz="800"/>
                        <a:t>appropriato</a:t>
                      </a: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gli elementi formali ed estetici di un contesto reale.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2B</a:t>
                      </a: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Leggere e interpretare un’immagine o un’opera d’arte utilizzando gradi progressivi di approfondimento dell’analisi del testo visivo.  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2C</a:t>
                      </a: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Riconoscere le regole compositive presenti nelle opere d’arte e nelle immagini della comunicazione multimediale per individuare la funzione simbolica, espressiva, comunicativa nei diversi ambiti di  appartenenza.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2D  </a:t>
                      </a: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Leggere e commentare un’opera d’arte sapendola collocare nel contesto storico e culturale a cui appartiene.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2E   </a:t>
                      </a: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Possedere una conoscenza delle linee fondamentali della produzione artistica dei principali periodi storici del passato e dell’arte moderna e contemporanea, anche appartenenti a contesti culturali diversi dal proprio.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2F   </a:t>
                      </a: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Conoscere le tipologie del patrimonio ambientale, storico artistico e museale del territorio, sapendone leggere i significati e i valori estetici, storici e sociali.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2G  </a:t>
                      </a: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Ipotizzare</a:t>
                      </a: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strategie di intervento per la tutela, la conservazione e la valorizzazione dei beni culturali.</a:t>
                      </a: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6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54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Sapere osservare opere d’arte dando spazio alle proprie sensazioni ed emozioni.</a:t>
                      </a: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Osservazione guidata di immagini e forme naturali.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Copiatura. Disegno libero. Utilizzo delle diverse tecniche di coloritura. Le principali tecniche grafiche: utilizzo di diversi materiali(matite colorate, pennarelli, pastelli a cera, tempere).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Completamento di disegni con tratti di forme diverse.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Colori primari e secondari.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La scala dei colori.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Tecniche del puntinismo.Produzioni grafiche spontanee. Produzioni grafica di una storia letta o ascoltata.  Realizzazione di fumetti. Individuazione dei diversi piani e dello sfondo.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Produzione di oggetti e forme attraverso la manipolazione di vari materiali.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Forme e sfondi.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Uso del colore e delle sue sfumature.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Disegni su esperienze vissute e/o aspetti emozionali.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Utilizzo di diverse tecniche plastiche(plastilina, creta,…). Utilizzo di diverse tecniche pittoriche (tempere, acquerelli, collage,…). Laboratorio di ritaglio e tecniche varie per la creazione di personaggi, storie e fumetti. Osservazione di opere d’arte presenti nel territorio. Proiezioni, illustrazioni e informazioni su opere d’arte di diverse epoche storiche. I monumenti e i musei del territorio.</a:t>
                      </a:r>
                      <a:endParaRPr sz="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beni culturali: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L’archeologia, il museo, le citta’ d’arte, proteggere i beni culturali,  il restauro e la conservazione.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storia dell’arte: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</a:t>
                      </a: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preistoria</a:t>
                      </a: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it-IT" sz="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</a:t>
                      </a: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prime civilta’ del medio oriente e del mediterraneo, il mondo greco e romano,  l’arte paleocristiana, l’arte bizantina, il romanico, il gotico, umanesimo, rinascimento e manierismo, il barocco e il rococo’, il neoclassicismo, il romanticismo, il realismo francese,  l’impressionismo, il post-impressionismo, il novecento,  le avanguardie storiche, l’arte fra le due guerre, il secondo dopoguerra, l’arte contemporanea.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lettura dell’opera d’arte: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Lettura denotativa: descrizione degli elementi formali dell’opera.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Lettura connotativa: attribuzione del significato dei diversi elementi.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Analisi stilistica, approfondimento sulla tematica dell’0pera  e interpretazione guidata dei suoi aspetti simbolici.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L’opera d’arte e il suo contesto storico e culturale.</a:t>
                      </a:r>
                      <a:endParaRPr sz="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i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40" name="Google Shape;540;p65"/>
          <p:cNvSpPr txBox="1"/>
          <p:nvPr/>
        </p:nvSpPr>
        <p:spPr>
          <a:xfrm>
            <a:off x="208114" y="3000406"/>
            <a:ext cx="280120" cy="449349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65"/>
          <p:cNvSpPr/>
          <p:nvPr/>
        </p:nvSpPr>
        <p:spPr>
          <a:xfrm>
            <a:off x="496149" y="4728597"/>
            <a:ext cx="288028" cy="21603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65"/>
          <p:cNvSpPr/>
          <p:nvPr/>
        </p:nvSpPr>
        <p:spPr>
          <a:xfrm>
            <a:off x="280122" y="984185"/>
            <a:ext cx="1800200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65"/>
          <p:cNvSpPr/>
          <p:nvPr/>
        </p:nvSpPr>
        <p:spPr>
          <a:xfrm>
            <a:off x="280122" y="1056184"/>
            <a:ext cx="72008" cy="194421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65"/>
          <p:cNvSpPr/>
          <p:nvPr/>
        </p:nvSpPr>
        <p:spPr>
          <a:xfrm>
            <a:off x="352124" y="6744806"/>
            <a:ext cx="45720" cy="828092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65"/>
          <p:cNvSpPr/>
          <p:nvPr/>
        </p:nvSpPr>
        <p:spPr>
          <a:xfrm>
            <a:off x="352128" y="7464897"/>
            <a:ext cx="1432248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65"/>
          <p:cNvSpPr txBox="1"/>
          <p:nvPr/>
        </p:nvSpPr>
        <p:spPr>
          <a:xfrm>
            <a:off x="0" y="-100086"/>
            <a:ext cx="12801600" cy="36618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: </a:t>
            </a:r>
            <a:r>
              <a:rPr lang="it-IT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CONSAPEVOLEZZA ED ESPRESSIONE CULTURALE</a:t>
            </a:r>
            <a:r>
              <a:rPr lang="it-IT" sz="1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IMMAGINI, SUONI, COLORI        ARTE</a:t>
            </a:r>
            <a:endParaRPr/>
          </a:p>
        </p:txBody>
      </p:sp>
      <p:sp>
        <p:nvSpPr>
          <p:cNvPr id="547" name="Google Shape;547;p65"/>
          <p:cNvSpPr/>
          <p:nvPr/>
        </p:nvSpPr>
        <p:spPr>
          <a:xfrm>
            <a:off x="8417024" y="0"/>
            <a:ext cx="186113" cy="10081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75" tIns="61025" rIns="122075" bIns="61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" name="Google Shape;552;p66"/>
          <p:cNvGraphicFramePr/>
          <p:nvPr/>
        </p:nvGraphicFramePr>
        <p:xfrm>
          <a:off x="3215473" y="1056170"/>
          <a:ext cx="12233475" cy="9715925"/>
        </p:xfrm>
        <a:graphic>
          <a:graphicData uri="http://schemas.openxmlformats.org/drawingml/2006/table">
            <a:tbl>
              <a:tblPr bandRow="1">
                <a:noFill/>
                <a:tableStyleId>{1357623F-AE87-46E7-886A-2B6003903ADB}</a:tableStyleId>
              </a:tblPr>
              <a:tblGrid>
                <a:gridCol w="1359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0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06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5660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/>
                        <a:t>SCUOLA DELL’INFANZIA</a:t>
                      </a:r>
                      <a:endParaRPr sz="1400" b="1"/>
                    </a:p>
                  </a:txBody>
                  <a:tcPr marL="91450" marR="91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TRIENNIO SCUOLA  PRIM.</a:t>
                      </a:r>
                      <a:endParaRPr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BIENNIO FIN. SCUOLA  PRIMARIA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/>
                        <a:t>SCUOLA SECOND. DI   I   GRADO</a:t>
                      </a:r>
                      <a:endParaRPr/>
                    </a:p>
                  </a:txBody>
                  <a:tcPr marL="91450" marR="9145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642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b="1"/>
                        <a:t>COSTITUZIONE,legalità e solidarietà</a:t>
                      </a:r>
                      <a:endParaRPr sz="1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3. Rielaborazione grafico-pittorica-manipolativa e musicali dei contenuti appresi.</a:t>
                      </a: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3 a.Comunicare ed esprimere le emozioni con i linguaggi del corpo.</a:t>
                      </a: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3 b.Riconosce, collabora e rappresenta in vario modo la segnaletica stradale nota.</a:t>
                      </a: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4 .Percepire i concetti di “ salute e benessere”.</a:t>
                      </a: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   4 a Muoversi con destrezza e correttezza nell’ambiente    scolastico e fuori.</a:t>
                      </a: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  4b  Partecipa alla vita comunitaria in genere</a:t>
                      </a: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  4 c Conosce la simbologia informatica di base.</a:t>
                      </a:r>
                      <a:endParaRPr sz="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it-IT" sz="800" u="sng"/>
                        <a:t>5. Rielaborazione grafico-pittorica-manipolativa e musicali dei contenuti appresi.</a:t>
                      </a:r>
                      <a:endParaRPr sz="800" u="sng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it-IT" sz="800" u="sng"/>
                        <a:t>5 a.Comunicare ed esprimere le emozioni con i linguaggi del corpo.</a:t>
                      </a:r>
                      <a:endParaRPr sz="800" u="sng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it-IT" sz="800" u="sng"/>
                        <a:t>5 b.Riconosce, collabora e rappresenta in vario modo la segnaletica stradale nota.</a:t>
                      </a:r>
                      <a:endParaRPr sz="800" u="sng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it-IT" sz="800" u="sng"/>
                        <a:t>5c .Percepire i concetti di “ salute e benessere”.</a:t>
                      </a:r>
                      <a:endParaRPr sz="800" u="sng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it-IT" sz="800" u="sng"/>
                        <a:t>5d Muoversi con destrezza e correttezza nell’ambiente    scolastico e fuori.</a:t>
                      </a:r>
                      <a:endParaRPr sz="800" u="sng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it-IT" sz="800" u="sng"/>
                        <a:t>5e Partecipa alla vita comunitaria in genere</a:t>
                      </a:r>
                      <a:endParaRPr sz="800" u="sng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it-IT" sz="800" u="sng"/>
                        <a:t>5f Conosce la simbologia informatica di base</a:t>
                      </a:r>
                      <a:endParaRPr sz="1000" u="sng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sng"/>
                        <a:t>5a. Rielaborazione grafico-pittorica-manipolativa e musicali dei contenuti appresi.</a:t>
                      </a:r>
                      <a:endParaRPr sz="800" u="sng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None/>
                      </a:pPr>
                      <a:r>
                        <a:rPr lang="it-IT" sz="800"/>
                        <a:t>5 b -</a:t>
                      </a:r>
                      <a:r>
                        <a:rPr lang="it-IT" sz="800" u="sng"/>
                        <a:t> Eseguire l’inno nazionale attraverso l’uso del canto e dello strumento musicale.</a:t>
                      </a:r>
                      <a:endParaRPr sz="800" u="sng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it-IT" sz="800" u="sng"/>
                        <a:t>5c. Conosce la simbologia informatica di base</a:t>
                      </a:r>
                      <a:endParaRPr sz="1000" u="sng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sng"/>
                        <a:t>5d.Favorire la costruzione di una società multiculturale, inclusiva e integrata  diffondendo  i valori educativi e la cultura della legalità.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900"/>
                        <a:t>5 a -</a:t>
                      </a:r>
                      <a:r>
                        <a:rPr lang="it-IT" sz="900" u="sng"/>
                        <a:t> Eseguire l’inno nazionale attraverso l’uso del canto e dello strumento musicale.</a:t>
                      </a:r>
                      <a:endParaRPr sz="900" u="sng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900" u="sng"/>
                        <a:t>5 b - Saper riconoscere e riprodurre i motivi della musica tradizionale.</a:t>
                      </a:r>
                      <a:endParaRPr sz="900" u="sng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900" u="sng"/>
                        <a:t>5 c - Interpretare i temi e i contenuti della musica colta, con la capacità di cogliere spunti e supporti in un’ottica multidisciplinare.</a:t>
                      </a:r>
                      <a:endParaRPr sz="900" u="sng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900" u="sng"/>
                        <a:t>5 d - Rispettare e valorizzare il patrimonio culturale  e dei beni pubblici comuni.</a:t>
                      </a:r>
                      <a:endParaRPr sz="900" u="sng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900" u="sng"/>
                        <a:t>5 e - Rispettare l’ambiente, curarlo, conservarlo, migliorarlo, assumendo il principio di responsabilità.</a:t>
                      </a:r>
                      <a:endParaRPr sz="900" u="sng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900" u="sng"/>
                        <a:t>5 f - Adottare comportamenti adeguati per la tutela della sicurezza propria, degli altri e dell’ambiente in cui si vive.</a:t>
                      </a:r>
                      <a:endParaRPr sz="900" u="sng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900" u="sng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900" u="sng"/>
                        <a:t>4 a - Acquisire  e potenziare comportamenti corretti sul piano personale ed interpersonale, identificando i comportamenti  in corretti e scorretti.</a:t>
                      </a:r>
                      <a:endParaRPr sz="900" u="sng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900" u="sng"/>
                        <a:t>4 b - Sviluppare il senso di responsabilità,  la collaborazione, la solidarietà, la valorizzazione delle differenze, la capacità di lavorare in gruppo.</a:t>
                      </a:r>
                      <a:endParaRPr sz="900" u="sng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900" u="sng"/>
                        <a:t>4 c -Favorire la costruzione di una società multiculturale, inclusiva e integrata  diffondendo  i valori educativi e la cultura della legalità.</a:t>
                      </a:r>
                      <a:endParaRPr sz="900" u="sng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900" u="sng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6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54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/>
                        <a:t>Cura della propria persona e degli ambienti di vita.</a:t>
                      </a:r>
                      <a:endParaRPr sz="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/>
                        <a:t>Riconoscere segni e simboli dell’appartenenza sociale e nazionale</a:t>
                      </a:r>
                      <a:endParaRPr sz="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/>
                        <a:t>Giochi sul valore delle regole nei diversi ambienti di vita quotidiana,esercizi di stimolo alla costruzione di regole sociali,esplorazione dell’ambiente.</a:t>
                      </a:r>
                      <a:endParaRPr sz="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sng"/>
                        <a:t>-</a:t>
                      </a:r>
                      <a:r>
                        <a:rPr lang="it-IT" sz="900" u="sng">
                          <a:solidFill>
                            <a:srgbClr val="000000"/>
                          </a:solidFill>
                        </a:rPr>
                        <a:t>Cura della propria persona e degli ambienti di vita.</a:t>
                      </a:r>
                      <a:endParaRPr sz="900" u="sng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900" u="sng">
                          <a:solidFill>
                            <a:srgbClr val="000000"/>
                          </a:solidFill>
                        </a:rPr>
                        <a:t>- Segni e simboli dell’appartenenza sociale e nazionale</a:t>
                      </a:r>
                      <a:endParaRPr sz="900" u="sng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900" u="sng">
                          <a:solidFill>
                            <a:srgbClr val="000000"/>
                          </a:solidFill>
                        </a:rPr>
                        <a:t>-Giochi sul valore delle regole nei diversi ambienti di vita quotidiana,esercizi di stimolo alla costruzione di regole sociali,esplorazione dell’ambiente</a:t>
                      </a:r>
                      <a:endParaRPr sz="900" u="sng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900" u="sng">
                          <a:solidFill>
                            <a:srgbClr val="000000"/>
                          </a:solidFill>
                        </a:rPr>
                        <a:t>- Riconoscere e applicare le regole che   rendono ordinata la convivenza nelle diverse situazioni</a:t>
                      </a:r>
                      <a:endParaRPr sz="900" u="sng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900" u="sng">
                          <a:solidFill>
                            <a:srgbClr val="000000"/>
                          </a:solidFill>
                        </a:rPr>
                        <a:t>-Conoscere il regolamento di istituto</a:t>
                      </a:r>
                      <a:endParaRPr sz="900" u="sng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900" u="sng">
                          <a:solidFill>
                            <a:srgbClr val="000000"/>
                          </a:solidFill>
                        </a:rPr>
                        <a:t>-Sviluppare atteggiamento di rispetto dell’ambiente.</a:t>
                      </a:r>
                      <a:endParaRPr sz="900" u="sng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900" u="sng">
                          <a:solidFill>
                            <a:srgbClr val="000000"/>
                          </a:solidFill>
                        </a:rPr>
                        <a:t>-Conoscere ed utilizzare correttamente gli strumenti informatici</a:t>
                      </a:r>
                      <a:endParaRPr sz="900" u="sng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900" u="sng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900" u="sng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u="sng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900" u="sng">
                          <a:solidFill>
                            <a:srgbClr val="000000"/>
                          </a:solidFill>
                        </a:rPr>
                        <a:t>-Cura della propria persona e degli ambienti di vita.</a:t>
                      </a:r>
                      <a:endParaRPr sz="900" u="sng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900" u="sng">
                          <a:solidFill>
                            <a:srgbClr val="000000"/>
                          </a:solidFill>
                        </a:rPr>
                        <a:t>- Segni e simboli dell’appartenenza sociale e nazionale</a:t>
                      </a:r>
                      <a:endParaRPr sz="900" u="sng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None/>
                      </a:pPr>
                      <a:r>
                        <a:rPr lang="it-IT" sz="900" u="sng">
                          <a:solidFill>
                            <a:srgbClr val="000000"/>
                          </a:solidFill>
                        </a:rPr>
                        <a:t>-Giochi sul valore delle regole nei diversi ambienti di vita quotidiana.</a:t>
                      </a:r>
                      <a:endParaRPr sz="900" u="sng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900" u="sng">
                          <a:solidFill>
                            <a:srgbClr val="000000"/>
                          </a:solidFill>
                        </a:rPr>
                        <a:t>-Esercizi di stimolo alla costruzione di regole sociali,esplorazione dell’ambiente.</a:t>
                      </a:r>
                      <a:endParaRPr sz="900" u="sng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u="sng">
                          <a:solidFill>
                            <a:srgbClr val="000000"/>
                          </a:solidFill>
                        </a:rPr>
                        <a:t>-Regolamento d’istituto e patto di corresponsabilità</a:t>
                      </a:r>
                      <a:endParaRPr sz="900" u="sng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u="sng">
                          <a:solidFill>
                            <a:srgbClr val="000000"/>
                          </a:solidFill>
                        </a:rPr>
                        <a:t>-L’ambiente ( accorgimenti e comportamenti da adottare in difesa dell’ambiente e della nostra salute)</a:t>
                      </a:r>
                      <a:endParaRPr sz="900" u="sng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u="sng">
                          <a:solidFill>
                            <a:srgbClr val="000000"/>
                          </a:solidFill>
                        </a:rPr>
                        <a:t>-Carta dei diritti umani</a:t>
                      </a:r>
                      <a:endParaRPr sz="900" u="sng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u="sng">
                          <a:solidFill>
                            <a:srgbClr val="000000"/>
                          </a:solidFill>
                        </a:rPr>
                        <a:t>-Costituzione Italiana</a:t>
                      </a:r>
                      <a:endParaRPr sz="900" u="sng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u="sng">
                          <a:solidFill>
                            <a:srgbClr val="000000"/>
                          </a:solidFill>
                        </a:rPr>
                        <a:t>-Regole e rischi sull’uso consapevole di Internet</a:t>
                      </a:r>
                      <a:endParaRPr sz="900" u="sng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-</a:t>
                      </a:r>
                      <a:r>
                        <a:rPr lang="it-IT" sz="900" u="sng"/>
                        <a:t> I simboli dell’identità nazionale ed europea (l’inno).</a:t>
                      </a:r>
                      <a:endParaRPr sz="900" u="sng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u="sng"/>
                        <a:t>- Conoscenza del patrimonio culturale musicale locale, italiano ed europeo.</a:t>
                      </a:r>
                      <a:endParaRPr sz="900" u="sng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u="sng"/>
                        <a:t>- La musica impegnata: brani ed autori musicali che trattano tematiche di cittadinanza attiva.</a:t>
                      </a:r>
                      <a:endParaRPr sz="900" u="sng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u="sng"/>
                        <a:t>- Musica e Folklore: elementi costitutivi dell’identità culturale.</a:t>
                      </a:r>
                      <a:endParaRPr sz="900" u="sng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-</a:t>
                      </a:r>
                      <a:r>
                        <a:rPr lang="it-IT" sz="900" u="sng"/>
                        <a:t> Conoscenza  delle tipologie del patrimonio </a:t>
                      </a:r>
                      <a:endParaRPr sz="900" u="sng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u="sng"/>
                        <a:t>   ambientale,  storico - artistico e museale del </a:t>
                      </a:r>
                      <a:endParaRPr sz="900" u="sng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u="sng"/>
                        <a:t>   territorio.</a:t>
                      </a:r>
                      <a:endParaRPr sz="900" u="sng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u="sng"/>
                        <a:t> - Conosce i  codici e le regole compositive presenti </a:t>
                      </a:r>
                      <a:endParaRPr sz="900" u="sng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u="sng"/>
                        <a:t>   nelle opere d’arte.</a:t>
                      </a:r>
                      <a:endParaRPr sz="900" u="sng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u="sng"/>
                        <a:t>- Utilizza  gli strumenti, le tecniche figurative( grafiche, </a:t>
                      </a:r>
                      <a:endParaRPr sz="900" u="sng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u="sng"/>
                        <a:t>   pittoriche e  plastiche) e le regole della   </a:t>
                      </a:r>
                      <a:endParaRPr sz="900" u="sng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u="sng"/>
                        <a:t>   rappresentazione visiva per una produzione creativa. </a:t>
                      </a:r>
                      <a:endParaRPr sz="900" u="sng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sng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u="sng"/>
                        <a:t>- Regolamento d’istituto e il protocollo di sicurezza.</a:t>
                      </a:r>
                      <a:endParaRPr sz="900" u="sng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u="sng"/>
                        <a:t>- L’ambiente ( accorgimenti e comportamenti da adottare in difesa dell’ambiente e della nostra salute).</a:t>
                      </a:r>
                      <a:endParaRPr sz="900" u="sng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u="sng"/>
                        <a:t>- Carta dei diritti umani.</a:t>
                      </a:r>
                      <a:endParaRPr sz="900" u="sng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u="sng"/>
                        <a:t>- Carta dei diritti del ragazzo nello sport.</a:t>
                      </a:r>
                      <a:endParaRPr sz="900" u="sng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u="sng"/>
                        <a:t>- Carta dell’Unione Europea.</a:t>
                      </a:r>
                      <a:endParaRPr sz="900" u="sng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u="sng"/>
                        <a:t>- Costituzione Italiana.</a:t>
                      </a:r>
                      <a:endParaRPr sz="900" u="sng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u="sng"/>
                        <a:t>- Regole e rischi sull’uso consapevole di Internet</a:t>
                      </a:r>
                      <a:r>
                        <a:rPr lang="it-IT" sz="900"/>
                        <a:t>.</a:t>
                      </a:r>
                      <a:endParaRPr sz="9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53" name="Google Shape;553;p66"/>
          <p:cNvSpPr txBox="1"/>
          <p:nvPr/>
        </p:nvSpPr>
        <p:spPr>
          <a:xfrm>
            <a:off x="208114" y="3000406"/>
            <a:ext cx="280200" cy="4493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66"/>
          <p:cNvSpPr/>
          <p:nvPr/>
        </p:nvSpPr>
        <p:spPr>
          <a:xfrm>
            <a:off x="496149" y="4728597"/>
            <a:ext cx="28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66"/>
          <p:cNvSpPr/>
          <p:nvPr/>
        </p:nvSpPr>
        <p:spPr>
          <a:xfrm>
            <a:off x="280122" y="984185"/>
            <a:ext cx="18003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66"/>
          <p:cNvSpPr/>
          <p:nvPr/>
        </p:nvSpPr>
        <p:spPr>
          <a:xfrm>
            <a:off x="280122" y="1056184"/>
            <a:ext cx="72000" cy="19443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66"/>
          <p:cNvSpPr/>
          <p:nvPr/>
        </p:nvSpPr>
        <p:spPr>
          <a:xfrm>
            <a:off x="352124" y="6744806"/>
            <a:ext cx="45600" cy="8280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66"/>
          <p:cNvSpPr/>
          <p:nvPr/>
        </p:nvSpPr>
        <p:spPr>
          <a:xfrm>
            <a:off x="352128" y="7464897"/>
            <a:ext cx="14322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66"/>
          <p:cNvSpPr txBox="1"/>
          <p:nvPr/>
        </p:nvSpPr>
        <p:spPr>
          <a:xfrm>
            <a:off x="0" y="-100086"/>
            <a:ext cx="12801600" cy="3663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: </a:t>
            </a:r>
            <a:r>
              <a:rPr lang="it-IT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CONSAPEVOLEZZA ED ESPRESSIONE CULTURALE</a:t>
            </a:r>
            <a:r>
              <a:rPr lang="it-IT" sz="1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IMMAGINI, SUONI, COLORI        ARTE, MUSICA, ED.FISICA</a:t>
            </a:r>
            <a:endParaRPr/>
          </a:p>
        </p:txBody>
      </p:sp>
      <p:sp>
        <p:nvSpPr>
          <p:cNvPr id="560" name="Google Shape;560;p66"/>
          <p:cNvSpPr/>
          <p:nvPr/>
        </p:nvSpPr>
        <p:spPr>
          <a:xfrm>
            <a:off x="8417024" y="0"/>
            <a:ext cx="186000" cy="1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75" tIns="61025" rIns="122075" bIns="61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7"/>
          <p:cNvSpPr txBox="1"/>
          <p:nvPr/>
        </p:nvSpPr>
        <p:spPr>
          <a:xfrm>
            <a:off x="0" y="1848284"/>
            <a:ext cx="12801600" cy="283109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EVIDENZE E COMPITI SIGNIFICATIVI</a:t>
            </a:r>
            <a:endParaRPr/>
          </a:p>
        </p:txBody>
      </p:sp>
      <p:sp>
        <p:nvSpPr>
          <p:cNvPr id="566" name="Google Shape;566;p67"/>
          <p:cNvSpPr txBox="1"/>
          <p:nvPr/>
        </p:nvSpPr>
        <p:spPr>
          <a:xfrm>
            <a:off x="424135" y="2239079"/>
            <a:ext cx="4096546" cy="3292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DELL’INFANZIA </a:t>
            </a:r>
            <a:endParaRPr/>
          </a:p>
        </p:txBody>
      </p:sp>
      <p:sp>
        <p:nvSpPr>
          <p:cNvPr id="567" name="Google Shape;567;p67"/>
          <p:cNvSpPr txBox="1"/>
          <p:nvPr/>
        </p:nvSpPr>
        <p:spPr>
          <a:xfrm>
            <a:off x="4435534" y="2260747"/>
            <a:ext cx="3642498" cy="329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PRIMARIA</a:t>
            </a:r>
            <a:endParaRPr/>
          </a:p>
        </p:txBody>
      </p:sp>
      <p:sp>
        <p:nvSpPr>
          <p:cNvPr id="568" name="Google Shape;568;p67"/>
          <p:cNvSpPr txBox="1"/>
          <p:nvPr/>
        </p:nvSpPr>
        <p:spPr>
          <a:xfrm>
            <a:off x="8078034" y="2239107"/>
            <a:ext cx="4598332" cy="3292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SEC DI   I GRADO</a:t>
            </a:r>
            <a:endParaRPr/>
          </a:p>
        </p:txBody>
      </p:sp>
      <p:sp>
        <p:nvSpPr>
          <p:cNvPr id="569" name="Google Shape;569;p67"/>
          <p:cNvSpPr txBox="1"/>
          <p:nvPr/>
        </p:nvSpPr>
        <p:spPr>
          <a:xfrm>
            <a:off x="856182" y="5808730"/>
            <a:ext cx="3326770" cy="51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67"/>
          <p:cNvSpPr txBox="1"/>
          <p:nvPr/>
        </p:nvSpPr>
        <p:spPr>
          <a:xfrm>
            <a:off x="7926102" y="2789936"/>
            <a:ext cx="4443300" cy="558450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EVIDENZE (INDICATORI)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b="1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25" marR="0" lvl="0" indent="-171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Progetta e realizza elaborati</a:t>
            </a:r>
            <a:endParaRPr/>
          </a:p>
          <a:p>
            <a:pPr marL="171325" marR="0" lvl="0" indent="-171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Riproduce immagini e Opere D’Arte osservate.</a:t>
            </a:r>
            <a:endParaRPr/>
          </a:p>
          <a:p>
            <a:pPr marL="171325" marR="0" lvl="0" indent="-171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 strumenti e tecniche espressive.</a:t>
            </a:r>
            <a:endParaRPr/>
          </a:p>
          <a:p>
            <a:pPr marL="171325" marR="0" lvl="0" indent="-171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Osserva legge e descrive un’Opera D’Arte o un’ immagine.</a:t>
            </a:r>
            <a:endParaRPr/>
          </a:p>
          <a:p>
            <a:pPr marL="171325" marR="0" lvl="0" indent="-171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Conosce le Opere D’Arte,  monumenti e i siti archeologici del proprio territorio. </a:t>
            </a:r>
            <a:endParaRPr/>
          </a:p>
          <a:p>
            <a:pPr marL="171325" marR="0" lvl="0" indent="-171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 voce, strumenti e nuove tecnologie per produrre anche in modo creativo messaggi musicali </a:t>
            </a:r>
            <a:endParaRPr/>
          </a:p>
          <a:p>
            <a:pPr marL="171325" marR="0" lvl="0" indent="-171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Distingue e classifica gli elementi base del linguaggio musicale anche rispetto al contesto storico e culturale  </a:t>
            </a:r>
            <a:endParaRPr/>
          </a:p>
          <a:p>
            <a:pPr marL="171325" marR="0" lvl="0" indent="-171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Legge, interpreta ed esprime apprezzamenti e valutazioni su fenomeni artistici di vario genere (musicale, visivo, letterario)</a:t>
            </a:r>
            <a:endParaRPr sz="1000" b="1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COMPITI SIGNIFICATIVI (esempi)</a:t>
            </a:r>
            <a:endParaRPr/>
          </a:p>
          <a:p>
            <a:pPr marL="171325" marR="0" lvl="0" indent="-171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Progettare e realizzare elaborati, cartelloni per eventi prodotti a scuola (feste,  ricorrenze, manifestazioni).</a:t>
            </a:r>
            <a:endParaRPr/>
          </a:p>
          <a:p>
            <a:pPr marL="171325" marR="0" lvl="0" indent="-171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Realizzare manufatti con materiale e tecniche diversi in occasione di eventi o mostre.</a:t>
            </a:r>
            <a:endParaRPr/>
          </a:p>
          <a:p>
            <a:pPr marL="171325" marR="0" lvl="0" indent="-171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Rappresentare drammatizzazioni  utilizzando linguaggi diversi .</a:t>
            </a:r>
            <a:endParaRPr/>
          </a:p>
          <a:p>
            <a:pPr marL="171325" marR="0" lvl="0" indent="-171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Applicare gli strumenti e le tecniche espressive e i codici del linguaggio visivo per esprimere le proprie  esperienze personali o illustrare poesie o racconti.</a:t>
            </a:r>
            <a:endParaRPr/>
          </a:p>
          <a:p>
            <a:pPr marL="171325" marR="0" lvl="0" indent="-171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Analizzare</a:t>
            </a:r>
            <a:r>
              <a:rPr lang="it-IT" sz="1000">
                <a:latin typeface="Calibri"/>
                <a:ea typeface="Calibri"/>
                <a:cs typeface="Calibri"/>
                <a:sym typeface="Calibri"/>
              </a:rPr>
              <a:t> opere</a:t>
            </a: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>
                <a:latin typeface="Calibri"/>
                <a:ea typeface="Calibri"/>
                <a:cs typeface="Calibri"/>
                <a:sym typeface="Calibri"/>
              </a:rPr>
              <a:t>d’arte di </a:t>
            </a: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genere e periodo diverso individuandone, con il supporto dell’insegnante, le caratteristiche</a:t>
            </a:r>
            <a:r>
              <a:rPr lang="it-IT" sz="100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periodo storico.</a:t>
            </a:r>
            <a:endParaRPr/>
          </a:p>
          <a:p>
            <a:pPr marL="171325" marR="0" lvl="0" indent="-171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Realizzare semplici esecuzioni musicali con strumenti non convenzionali e con strumenti musicali o esecuzioni corali a commento di eventi prodotti a scuola (feste, mostre, ricorrenze, presentazioni…) </a:t>
            </a:r>
            <a:endParaRPr/>
          </a:p>
          <a:p>
            <a:pPr marL="171325" marR="0" lvl="0" indent="-171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Ascoltare brani musicali del repertorio classico e moderno, individuandone, con il supporto dell’insegnante, le caratteristiche e gli aspetti strutturali e stilistici; confrontare generi musicali diversi </a:t>
            </a:r>
            <a:endParaRPr sz="1000" b="1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b="1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67"/>
          <p:cNvSpPr txBox="1"/>
          <p:nvPr/>
        </p:nvSpPr>
        <p:spPr>
          <a:xfrm>
            <a:off x="4520681" y="2870178"/>
            <a:ext cx="3405424" cy="551531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EVIDENZE (INDICATORI)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 voce, strumenti e nuove tecnologie per produrre anche in modo creativo messaggi musicali;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Distingue e classifica gli elementi base del linguaggio musicale anche rispetto al contesto storico e culturale;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 tecniche, codici ed elementi del linguaggio iconico per creare velocemente e sperimentare immagini e forme;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Analizza testi conici, visivi e letterali individuando stili e generi, 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Legge, interpreta ed esprime apprezzamenti e valutazioni su fenomeni di vario genere (musicali, visivo e letterari)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esprime valutazioni critiche su messaggi veicolati da codici multimediali, artistici, audiovisivi.</a:t>
            </a:r>
            <a:endParaRPr sz="1000" b="1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b="1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COMPITI SIGNIFICATIVI (esempi)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b="1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Realizzare semplici esecuzioni musicali con strumenti non convenzionali e con strumenti musicali o esecuzioni corali a commento di eventi prodotti a scuola (feste, mostre, ricorrenze, presentazioni...) 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Ascoltare brani musicali del repertorio classico e moderno, individuandone, con il supporto dell’insegnante, le caratteristiche e gli aspetti strutturali e stilistici; confrontare generi musicali diversi 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Eseguire manufatti con tecniche diverse a tema in occasione di eventi, mostre, ecc. 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Analizzare opere d’arte di genere e periodo diverso, individuandone, con il supporto dell’insegnante, le caratteristiche, il periodo storico, il genere, gli aspetti stilistici 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Rappresentare drammatizzazioni utilizzando linguaggi diversi 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Realizzare mostre e spettacoli a partire dall’esperienza di vita nella classe </a:t>
            </a:r>
            <a:endParaRPr/>
          </a:p>
        </p:txBody>
      </p:sp>
      <p:sp>
        <p:nvSpPr>
          <p:cNvPr id="572" name="Google Shape;572;p67"/>
          <p:cNvSpPr txBox="1"/>
          <p:nvPr/>
        </p:nvSpPr>
        <p:spPr>
          <a:xfrm>
            <a:off x="672208" y="2789927"/>
            <a:ext cx="3600400" cy="5392201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EVIDENZE (INDICATORI)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Riferire  in forma orale per sommi capi il contenuto di spettacoli film e documentari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Illustrare racconti film e spettacoli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Drammatizzare racconti e narrazioni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Realizzare manufatti plastici e grafici utilizzando diverse tecniche manipolative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Esprimere semplici valutazioni su opere d’arte presenti sul territorio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Ascoltare  brani musicali, seguirne i ritmi col corpo, eseguire semplici danze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riprodurre ritmi , fenomeni sonori e note musicali con la voce, con strumenti convenzionali e non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Partecipare al canto corale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173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COMPITI SIGNIFICATIVI (esempi)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Drammatizzare situazioni e testi ascoltati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Rappresentare oggetti, animali ,vissuto, storie attraverso il disegno , la manipolazione, utilizzando tecniche e materiali diverse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Copiare opere di artisti; commentare l’originale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Ascoltare brani musicali, disegnare le evocazioni emotive, muoversi a ritmo di musica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Produrre sequenze sonore e semplici ritmi a commento di giochi, situazioni, recite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Esplorare il paesaggio sonoro circostante 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Classificare suoni (macchine, uccelli, 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Ideare semplici aeree musicali (esempio, rimare una filastrocca…)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Ideare semplici storie da drammatizzare, accompagnare col canto e con sequenze sonore</a:t>
            </a:r>
            <a:endParaRPr/>
          </a:p>
          <a:p>
            <a:pPr marL="180848" marR="0" lvl="0" indent="-11099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67"/>
          <p:cNvSpPr txBox="1"/>
          <p:nvPr/>
        </p:nvSpPr>
        <p:spPr>
          <a:xfrm>
            <a:off x="568152" y="405142"/>
            <a:ext cx="11732484" cy="32926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COMPETENZA ESPRESSIONE CULTURALE 		LINGUAGGIO ARTISTICO </a:t>
            </a:r>
            <a:endParaRPr/>
          </a:p>
        </p:txBody>
      </p:sp>
      <p:sp>
        <p:nvSpPr>
          <p:cNvPr id="574" name="Google Shape;574;p67"/>
          <p:cNvSpPr/>
          <p:nvPr/>
        </p:nvSpPr>
        <p:spPr>
          <a:xfrm>
            <a:off x="6043247" y="511682"/>
            <a:ext cx="186113" cy="10081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75" tIns="61025" rIns="122075" bIns="61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67"/>
          <p:cNvSpPr txBox="1"/>
          <p:nvPr/>
        </p:nvSpPr>
        <p:spPr>
          <a:xfrm>
            <a:off x="1922878" y="846915"/>
            <a:ext cx="2282654" cy="34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dell’Infanzia</a:t>
            </a:r>
            <a:endParaRPr/>
          </a:p>
        </p:txBody>
      </p:sp>
      <p:sp>
        <p:nvSpPr>
          <p:cNvPr id="576" name="Google Shape;576;p67"/>
          <p:cNvSpPr txBox="1"/>
          <p:nvPr/>
        </p:nvSpPr>
        <p:spPr>
          <a:xfrm>
            <a:off x="2232393" y="1152247"/>
            <a:ext cx="1944216" cy="34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Primaria</a:t>
            </a:r>
            <a:endParaRPr/>
          </a:p>
        </p:txBody>
      </p:sp>
      <p:sp>
        <p:nvSpPr>
          <p:cNvPr id="577" name="Google Shape;577;p67"/>
          <p:cNvSpPr txBox="1"/>
          <p:nvPr/>
        </p:nvSpPr>
        <p:spPr>
          <a:xfrm>
            <a:off x="1835494" y="1501173"/>
            <a:ext cx="2973219" cy="34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Sec. di I grado</a:t>
            </a:r>
            <a:endParaRPr/>
          </a:p>
        </p:txBody>
      </p:sp>
      <p:sp>
        <p:nvSpPr>
          <p:cNvPr id="578" name="Google Shape;578;p67"/>
          <p:cNvSpPr/>
          <p:nvPr/>
        </p:nvSpPr>
        <p:spPr>
          <a:xfrm>
            <a:off x="4275390" y="858249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67"/>
          <p:cNvSpPr/>
          <p:nvPr/>
        </p:nvSpPr>
        <p:spPr>
          <a:xfrm>
            <a:off x="4312568" y="1195708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67"/>
          <p:cNvSpPr/>
          <p:nvPr/>
        </p:nvSpPr>
        <p:spPr>
          <a:xfrm>
            <a:off x="4276563" y="1618852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67"/>
          <p:cNvSpPr txBox="1"/>
          <p:nvPr/>
        </p:nvSpPr>
        <p:spPr>
          <a:xfrm>
            <a:off x="4816626" y="811865"/>
            <a:ext cx="4104456" cy="3015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Campo di esperienza: IMMAGINI, SUONI, COLORI</a:t>
            </a:r>
            <a:endParaRPr sz="11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67"/>
          <p:cNvSpPr txBox="1"/>
          <p:nvPr/>
        </p:nvSpPr>
        <p:spPr>
          <a:xfrm>
            <a:off x="4816626" y="1195716"/>
            <a:ext cx="4104456" cy="301561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Disciplina di riferimento: ARTE E MUSICA</a:t>
            </a:r>
            <a:endParaRPr sz="11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67"/>
          <p:cNvSpPr txBox="1"/>
          <p:nvPr/>
        </p:nvSpPr>
        <p:spPr>
          <a:xfrm>
            <a:off x="4816624" y="1531951"/>
            <a:ext cx="4104456" cy="301561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Disciplina di riferimento: ARTE E MUSICA</a:t>
            </a:r>
            <a:endParaRPr sz="11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67"/>
          <p:cNvSpPr/>
          <p:nvPr/>
        </p:nvSpPr>
        <p:spPr>
          <a:xfrm>
            <a:off x="9281127" y="1056184"/>
            <a:ext cx="144017" cy="576064"/>
          </a:xfrm>
          <a:prstGeom prst="rightBrace">
            <a:avLst>
              <a:gd name="adj1" fmla="val 8333"/>
              <a:gd name="adj2" fmla="val 50000"/>
            </a:avLst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67"/>
          <p:cNvSpPr txBox="1"/>
          <p:nvPr/>
        </p:nvSpPr>
        <p:spPr>
          <a:xfrm>
            <a:off x="9428229" y="1166610"/>
            <a:ext cx="2872408" cy="29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Discipline concorrenti: TUTTE</a:t>
            </a:r>
            <a:endParaRPr sz="13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8"/>
          <p:cNvSpPr txBox="1"/>
          <p:nvPr/>
        </p:nvSpPr>
        <p:spPr>
          <a:xfrm>
            <a:off x="568152" y="528975"/>
            <a:ext cx="11732484" cy="32926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COMPETENZA ESPRESSIONE CULTURALE 		LINGUAGGIO CORPOREO </a:t>
            </a:r>
            <a:endParaRPr/>
          </a:p>
        </p:txBody>
      </p:sp>
      <p:sp>
        <p:nvSpPr>
          <p:cNvPr id="591" name="Google Shape;591;p68"/>
          <p:cNvSpPr txBox="1"/>
          <p:nvPr/>
        </p:nvSpPr>
        <p:spPr>
          <a:xfrm>
            <a:off x="1922878" y="846915"/>
            <a:ext cx="2282654" cy="34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dell’Infanzia</a:t>
            </a:r>
            <a:endParaRPr/>
          </a:p>
        </p:txBody>
      </p:sp>
      <p:sp>
        <p:nvSpPr>
          <p:cNvPr id="592" name="Google Shape;592;p68"/>
          <p:cNvSpPr/>
          <p:nvPr/>
        </p:nvSpPr>
        <p:spPr>
          <a:xfrm>
            <a:off x="4275390" y="858249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68"/>
          <p:cNvSpPr txBox="1"/>
          <p:nvPr/>
        </p:nvSpPr>
        <p:spPr>
          <a:xfrm>
            <a:off x="4816626" y="811865"/>
            <a:ext cx="4104456" cy="3015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Campo di esperienza: IL CORPO E IL MOVIMENTO</a:t>
            </a:r>
            <a:endParaRPr sz="11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68"/>
          <p:cNvSpPr txBox="1"/>
          <p:nvPr/>
        </p:nvSpPr>
        <p:spPr>
          <a:xfrm>
            <a:off x="2232393" y="1152247"/>
            <a:ext cx="1944216" cy="34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Primaria</a:t>
            </a:r>
            <a:endParaRPr/>
          </a:p>
        </p:txBody>
      </p:sp>
      <p:sp>
        <p:nvSpPr>
          <p:cNvPr id="595" name="Google Shape;595;p68"/>
          <p:cNvSpPr/>
          <p:nvPr/>
        </p:nvSpPr>
        <p:spPr>
          <a:xfrm>
            <a:off x="4312568" y="1195708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68"/>
          <p:cNvSpPr txBox="1"/>
          <p:nvPr/>
        </p:nvSpPr>
        <p:spPr>
          <a:xfrm>
            <a:off x="4816626" y="1195716"/>
            <a:ext cx="4104456" cy="301561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Disciplina di riferimento: EDUCAZIONE FISICA</a:t>
            </a:r>
            <a:endParaRPr sz="11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68"/>
          <p:cNvSpPr txBox="1"/>
          <p:nvPr/>
        </p:nvSpPr>
        <p:spPr>
          <a:xfrm>
            <a:off x="1835494" y="1501173"/>
            <a:ext cx="2973219" cy="34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Sec. di I grado</a:t>
            </a:r>
            <a:endParaRPr/>
          </a:p>
        </p:txBody>
      </p:sp>
      <p:sp>
        <p:nvSpPr>
          <p:cNvPr id="598" name="Google Shape;598;p68"/>
          <p:cNvSpPr/>
          <p:nvPr/>
        </p:nvSpPr>
        <p:spPr>
          <a:xfrm>
            <a:off x="4276563" y="1618852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68"/>
          <p:cNvSpPr txBox="1"/>
          <p:nvPr/>
        </p:nvSpPr>
        <p:spPr>
          <a:xfrm>
            <a:off x="4816624" y="1531951"/>
            <a:ext cx="4104456" cy="301561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Disciplina di riferimento: EDUCAZIONE FISICA</a:t>
            </a:r>
            <a:endParaRPr sz="11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68"/>
          <p:cNvSpPr txBox="1"/>
          <p:nvPr/>
        </p:nvSpPr>
        <p:spPr>
          <a:xfrm>
            <a:off x="280129" y="1848275"/>
            <a:ext cx="12097343" cy="390832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EVIDENZE E COMPITI SIGNIFICATIVI</a:t>
            </a:r>
            <a:endParaRPr/>
          </a:p>
        </p:txBody>
      </p:sp>
      <p:sp>
        <p:nvSpPr>
          <p:cNvPr id="601" name="Google Shape;601;p68"/>
          <p:cNvSpPr txBox="1"/>
          <p:nvPr/>
        </p:nvSpPr>
        <p:spPr>
          <a:xfrm>
            <a:off x="280122" y="2239107"/>
            <a:ext cx="3888430" cy="3292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DELL’INFANZIA </a:t>
            </a:r>
            <a:endParaRPr/>
          </a:p>
        </p:txBody>
      </p:sp>
      <p:sp>
        <p:nvSpPr>
          <p:cNvPr id="602" name="Google Shape;602;p68"/>
          <p:cNvSpPr txBox="1"/>
          <p:nvPr/>
        </p:nvSpPr>
        <p:spPr>
          <a:xfrm>
            <a:off x="4240570" y="2239107"/>
            <a:ext cx="3930527" cy="329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PRIMARIA</a:t>
            </a:r>
            <a:endParaRPr/>
          </a:p>
        </p:txBody>
      </p:sp>
      <p:sp>
        <p:nvSpPr>
          <p:cNvPr id="603" name="Google Shape;603;p68"/>
          <p:cNvSpPr txBox="1"/>
          <p:nvPr/>
        </p:nvSpPr>
        <p:spPr>
          <a:xfrm>
            <a:off x="8128991" y="2239107"/>
            <a:ext cx="4248474" cy="3292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SEC DI   I GRADO</a:t>
            </a:r>
            <a:endParaRPr/>
          </a:p>
        </p:txBody>
      </p:sp>
      <p:sp>
        <p:nvSpPr>
          <p:cNvPr id="604" name="Google Shape;604;p68"/>
          <p:cNvSpPr txBox="1"/>
          <p:nvPr/>
        </p:nvSpPr>
        <p:spPr>
          <a:xfrm>
            <a:off x="856182" y="5808730"/>
            <a:ext cx="3326770" cy="51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68"/>
          <p:cNvSpPr/>
          <p:nvPr/>
        </p:nvSpPr>
        <p:spPr>
          <a:xfrm>
            <a:off x="9281127" y="1056184"/>
            <a:ext cx="144017" cy="576064"/>
          </a:xfrm>
          <a:prstGeom prst="rightBrace">
            <a:avLst>
              <a:gd name="adj1" fmla="val 8333"/>
              <a:gd name="adj2" fmla="val 50000"/>
            </a:avLst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68"/>
          <p:cNvSpPr txBox="1"/>
          <p:nvPr/>
        </p:nvSpPr>
        <p:spPr>
          <a:xfrm>
            <a:off x="9428229" y="1166610"/>
            <a:ext cx="2872408" cy="29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Discipline concorrenti: TUTTE</a:t>
            </a:r>
            <a:endParaRPr sz="13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68"/>
          <p:cNvSpPr/>
          <p:nvPr/>
        </p:nvSpPr>
        <p:spPr>
          <a:xfrm>
            <a:off x="6019710" y="665133"/>
            <a:ext cx="186113" cy="10081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75" tIns="61025" rIns="122075" bIns="61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68"/>
          <p:cNvSpPr txBox="1"/>
          <p:nvPr/>
        </p:nvSpPr>
        <p:spPr>
          <a:xfrm>
            <a:off x="8078034" y="2586957"/>
            <a:ext cx="4299432" cy="5669201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EVIDENZE (INDICATORI)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b="1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651" marR="0" lvl="0" indent="-34265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Coordinare i movimenti del corpo in relazione all’uso di attrezzi</a:t>
            </a:r>
            <a:endParaRPr/>
          </a:p>
          <a:p>
            <a:pPr marL="342651" marR="0" lvl="0" indent="-34265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Controllare il ritmo respiratorio durante e dopo l’esercizio</a:t>
            </a:r>
            <a:endParaRPr/>
          </a:p>
          <a:p>
            <a:pPr marL="342651" marR="0" lvl="0" indent="-34265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Riconoscere ed utilizzare i diversi gradi di tensione e rilassamento per eseguire esercizi</a:t>
            </a:r>
            <a:endParaRPr/>
          </a:p>
          <a:p>
            <a:pPr marL="342651" marR="0" lvl="0" indent="-34265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Coordinare i movimenti del corpo e le facoltà sensoriali per eseguire lanci, esercizi di destrezza e precisione, ecc.</a:t>
            </a:r>
            <a:endParaRPr/>
          </a:p>
          <a:p>
            <a:pPr marL="342651" marR="0" lvl="0" indent="-34265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Affinare gli schemi motori statici anche utilizzando piccoli e grandi attrezzi</a:t>
            </a:r>
            <a:endParaRPr/>
          </a:p>
          <a:p>
            <a:pPr marL="342651" marR="0" lvl="0" indent="-34265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Affinare gli schemi motori dinamici anche utilizzando piccoli e grandi attrezzi</a:t>
            </a:r>
            <a:endParaRPr/>
          </a:p>
          <a:p>
            <a:pPr marL="342651" marR="0" lvl="0" indent="-34265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Coordinare diversi schemi motori di base (camminare palleggiando e lanciando, correre e lanciare un attrezzo, ecc.)</a:t>
            </a:r>
            <a:endParaRPr/>
          </a:p>
          <a:p>
            <a:pPr marL="342651" marR="0" lvl="0" indent="-342651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Eseguire  correttamente capriole, effettuare esercizi ginnici con attrezzi (parallele, anelli, pertica, ecc. e a corpo libero)</a:t>
            </a:r>
            <a:endParaRPr/>
          </a:p>
          <a:p>
            <a:pPr marL="342651" marR="0" lvl="0" indent="-342651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Eseguire esercizi di ginnastica ritmica e danza sportiva</a:t>
            </a:r>
            <a:endParaRPr/>
          </a:p>
          <a:p>
            <a:pPr marL="125642" marR="0" lvl="0" indent="180213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COMPITI SIGNIFICATIVI (esempi)</a:t>
            </a:r>
            <a:endParaRPr/>
          </a:p>
          <a:p>
            <a:pPr marL="342651" marR="0" lvl="0" indent="-34265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Superare correndo (saltellando, camminando all’indietro) alcuni ostacoli ad altezze diverse.</a:t>
            </a:r>
            <a:endParaRPr/>
          </a:p>
          <a:p>
            <a:pPr marL="342651" marR="0" lvl="0" indent="-34265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Correre ( più o meno velocemente) sugli over.</a:t>
            </a:r>
            <a:endParaRPr/>
          </a:p>
          <a:p>
            <a:pPr marL="342651" marR="0" lvl="0" indent="-34265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Rotolare in avanti con una capovolta,.</a:t>
            </a:r>
            <a:endParaRPr/>
          </a:p>
          <a:p>
            <a:pPr marL="342651" marR="0" lvl="0" indent="-34265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Saltellare (a piedi uniti , con un piede, a balzi) sui cerchi.</a:t>
            </a:r>
            <a:endParaRPr/>
          </a:p>
          <a:p>
            <a:pPr marL="342651" marR="0" lvl="0" indent="-34265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Slalom veloce tra clavette</a:t>
            </a:r>
            <a:endParaRPr/>
          </a:p>
          <a:p>
            <a:pPr marL="342651" marR="0" lvl="0" indent="-34265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Traslocare su un asse di equilibrio.</a:t>
            </a:r>
            <a:endParaRPr/>
          </a:p>
          <a:p>
            <a:pPr marL="342651" marR="0" lvl="0" indent="-34265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Seguire uno stimolo sonoro a occhi chiusi.</a:t>
            </a:r>
            <a:endParaRPr/>
          </a:p>
          <a:p>
            <a:pPr marL="342651" marR="0" lvl="0" indent="-34265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Cadere all’indietro sul tappeto.</a:t>
            </a:r>
            <a:endParaRPr/>
          </a:p>
          <a:p>
            <a:pPr marL="342651" marR="0" lvl="0" indent="-34265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Movimenti combinati: effettuare sui lati del campo andature diverse (galoppo laterale sul lato lungo, corsa lenta su un lato corto, corsa veloce sull’altro lato lungo, deambulazione normale sull’altro lato corto)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651" marR="0" lvl="0" indent="-34265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it-IT" sz="1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Partecipare ai giochi conoscendo le regole e rispettandole</a:t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651" marR="0" lvl="0" indent="-34265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it-IT" sz="1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Partecipare attivamente e responsabilmente al gioco per la finalità comune, per l’efficacia del gioco, per il coinvolgimento di tutti</a:t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651" marR="0" lvl="0" indent="-34265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it-IT" sz="1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Partecipare ai giochi  a squadre accettando vittorie e sconfitte</a:t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9" name="Google Shape;609;p68"/>
          <p:cNvSpPr txBox="1"/>
          <p:nvPr/>
        </p:nvSpPr>
        <p:spPr>
          <a:xfrm>
            <a:off x="4585642" y="3020290"/>
            <a:ext cx="3240362" cy="417646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EVIDENZE (INDICATORI)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Coordinare azioni e schemi motori e utilizza strumenti ginnici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Partecipare a giochi rispettando le regole e gestendo ruoli ed eventuali conflitti 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Utilizzare il movimento come espressione di stati d’animo diversi 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Assumere comportamenti corretti dal punto di vista igienico, sanitario e e della sicurezza  di sé  e degli altri </a:t>
            </a:r>
            <a:endParaRPr/>
          </a:p>
          <a:p>
            <a:pPr marL="171325" marR="0" lvl="0" indent="-107824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173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173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COMPITI SIGNIFICATIVI (esempi)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b="1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Partecipare a eventi ludici e sportivi rispettando le regole e tenendo comportamenti improntati a fair-play, lealtà e correttezza 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Rappresentare drammatizzazioni attraverso il movimento, la danza, l’uso espressivo  del corpo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Effettuare giochi di comunicazione non verbale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Costruire decaloghi, schede, vademecum relativi ai corretti stili di vita per la conservazione della propria salute e dell’ambiente</a:t>
            </a:r>
            <a:endParaRPr/>
          </a:p>
          <a:p>
            <a:pPr marL="171325" marR="0" lvl="0" indent="-88774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68"/>
          <p:cNvSpPr txBox="1"/>
          <p:nvPr/>
        </p:nvSpPr>
        <p:spPr>
          <a:xfrm>
            <a:off x="568154" y="2586952"/>
            <a:ext cx="3816424" cy="5823003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EVIDENZE (INDICATORI)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Individuare e nominare le parti del proprio corpo e descriverne le funzioni 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Individuare semplici norme di igiene del proprio corpo e osservarle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Gestire in autonomia alcune azioni di routine di vita quotidiana: mangiare utilizzando le posate, vestirsi, svestirsi, utilizzare i servizi igienici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Padroneggiare gli schemi motori di base statici e dinamici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Controllare la motricità fine in operazioni di routine: colorare, piegare, tagliare, eseguire semplici compiti grafici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Controllare i propri movimenti per evitare rischi per se e per gli altri; 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Osservare comportamenti atti a prevenire rischi;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Esprimere intenzionalmente  messaggi attraverso il corpo: espressione non verbale, danze, drammatizzazioni, giochi di mimo;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Eseguire giochi di movimento individuali e di squadra rispettando i compagni, le cose, le regole.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COMPITI SIGNIFICATIVI (esempi)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Char char="-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Individuare e disegnare il corpo e le parti guardando i compagni o guardandosi allo specchio;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Char char="-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Denominare parti e funzioni;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Char char="-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Eseguire giochi motori di individuazione accompagnate da giochi sonori ( canzoncine, ritmi) per la denominazione;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Char char="-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Ideare ed eseguire danze per esercitare diverse parti del corpo: camminare su un piede, saltellare, accompagnare una filastrocca o un ritmo;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Char char="-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Eseguire semplici giochi di squadra, rispettando le regole date;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Char char="-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una discussione con i compagni individuare comportamenti di per sé pericolosi nel gioco e nei movimenti e suggerire il comportamento corretto;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Char char="-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una discussione di gruppo individuare con il supporto dell’insegnante comportamenti alimentari corretti e nocivi;</a:t>
            </a:r>
            <a:endParaRPr/>
          </a:p>
          <a:p>
            <a:pPr marL="171325" marR="0" lvl="0" indent="-17132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Char char="-"/>
            </a:pPr>
            <a:r>
              <a:rPr lang="it-IT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Ipotizzare una giornata di sana alimentazione ( colazione, merenda, pranzo, merenda, cena).</a:t>
            </a:r>
            <a:endParaRPr sz="1000" b="1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69"/>
          <p:cNvSpPr/>
          <p:nvPr/>
        </p:nvSpPr>
        <p:spPr>
          <a:xfrm>
            <a:off x="568152" y="1560240"/>
            <a:ext cx="12097343" cy="44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verifica e la successiva valutazione degli indicatori descritti  verranno  effettuate in itinere tramite 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lang="it-IT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l’osservazione occasionale e sistematica del comportamento verbale ,motorio ,logico ,esperienziale, relazionale degli alunni 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lang="it-IT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Prove oggettive con l’ausilio di schede strutturate ,giochi strutturati.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lang="it-IT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Prove aperte: conversazioni, drammatizzazioni ,elaborati grafico /pittorici ,attività ludiche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lang="it-IT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registrazione  dei dati rilevati.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 seguito vengono riportate le rubriche di valutazione in riferimento alle sopra tabelle di evidenze e compiti significativi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 di misurazione degli indicatori esplicativi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– AVANZATO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 l’alunno svolge le consegne in piena autonomia mostrando padronanza e precisione       ,esprime di possedere la competenza indicata  raggiungendo il massimo livello di conoscenze e abilità acquisite 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– INTERMEDIO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(l’alunno svolge consegne e risolve problemi in situazioni note  mostrando di sapere utilizzare le conoscenze e le abilità acquisite 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C- BASE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(l’alunno svolge semplici consegne anche in situazioni nuove ,mostrando di possedere conoscenze e abilità fondamentali 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– INIZIALE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(l’alunno se opportunamente guidato svolge semplici compiti in situazioni note 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0" name="Google Shape;620;p70"/>
          <p:cNvGraphicFramePr/>
          <p:nvPr/>
        </p:nvGraphicFramePr>
        <p:xfrm>
          <a:off x="1504247" y="1704257"/>
          <a:ext cx="10317200" cy="6985350"/>
        </p:xfrm>
        <a:graphic>
          <a:graphicData uri="http://schemas.openxmlformats.org/drawingml/2006/table">
            <a:tbl>
              <a:tblPr>
                <a:noFill/>
                <a:tableStyleId>{5398BD6A-4031-4177-80C0-94EF947DB24A}</a:tableStyleId>
              </a:tblPr>
              <a:tblGrid>
                <a:gridCol w="234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6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99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899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302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007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165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8995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8995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8995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8995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8995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18995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3235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11565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11565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18995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18995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11565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11565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18995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18995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18995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194525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18995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18995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18995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19385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18995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18995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18995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19040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194525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195225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194525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195225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194525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  <a:gridCol w="195225">
                  <a:extLst>
                    <a:ext uri="{9D8B030D-6E8A-4147-A177-3AD203B41FA5}">
                      <a16:colId xmlns:a16="http://schemas.microsoft.com/office/drawing/2014/main" xmlns="" val="20041"/>
                    </a:ext>
                  </a:extLst>
                </a:gridCol>
                <a:gridCol w="194525">
                  <a:extLst>
                    <a:ext uri="{9D8B030D-6E8A-4147-A177-3AD203B41FA5}">
                      <a16:colId xmlns:a16="http://schemas.microsoft.com/office/drawing/2014/main" xmlns="" val="20042"/>
                    </a:ext>
                  </a:extLst>
                </a:gridCol>
                <a:gridCol w="195225">
                  <a:extLst>
                    <a:ext uri="{9D8B030D-6E8A-4147-A177-3AD203B41FA5}">
                      <a16:colId xmlns:a16="http://schemas.microsoft.com/office/drawing/2014/main" xmlns="" val="20043"/>
                    </a:ext>
                  </a:extLst>
                </a:gridCol>
              </a:tblGrid>
              <a:tr h="572975">
                <a:tc gridSpan="4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TABELLA RIASSUNTIVA PER LA VALUTAZIONE DELLE COMPETENZE ACQUISITE DAI BAMBINI ALLA FINE DELLA  SCUOLA DELL’INFANZIA                                             </a:t>
                      </a:r>
                      <a:r>
                        <a:rPr lang="it-IT" sz="11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 corpo e il movimento  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INDICATORI DI COMPETENZE 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N° D’ORDINE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Dimostra di avere consapevolezza del sé corporeo. 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Riconosce le varie parti del corpo su se stesso e sugli altri .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 acquisito buone norme e pratiche igienico - alimentari .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Rappresenta sé stesso ed altri con  il disegno grafico. 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Comprende i principali concetti topologici .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Sa orientarsi nello spazio grafico.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appropriatamente i cinque sensi. 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Dimostra una lateralità: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Destra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sinistra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correttamente gli schemi motori di base.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9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 orientarsi e muoversi adeguatamente  nello spazio circostante.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Effettua percorsi strutturati.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9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Esegue e condivide semplici movimenti abbinati a ritmi sonori e musicali .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 acquisito gli schemi fino-motori.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950" marR="639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" name="Google Shape;625;p71"/>
          <p:cNvGraphicFramePr/>
          <p:nvPr/>
        </p:nvGraphicFramePr>
        <p:xfrm>
          <a:off x="1760560" y="2125400"/>
          <a:ext cx="9385450" cy="6664600"/>
        </p:xfrm>
        <a:graphic>
          <a:graphicData uri="http://schemas.openxmlformats.org/drawingml/2006/table">
            <a:tbl>
              <a:tblPr>
                <a:noFill/>
                <a:tableStyleId>{5398BD6A-4031-4177-80C0-94EF947DB24A}</a:tableStyleId>
              </a:tblPr>
              <a:tblGrid>
                <a:gridCol w="2211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7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17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6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6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717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110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365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365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7177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7177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7177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7765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7177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17177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171775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171775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171775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17890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178275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17890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178275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17890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178275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17890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178275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17890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178275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17890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0160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171775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171775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17450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178275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17890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178275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17890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178275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17890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  <a:gridCol w="178275">
                  <a:extLst>
                    <a:ext uri="{9D8B030D-6E8A-4147-A177-3AD203B41FA5}">
                      <a16:colId xmlns:a16="http://schemas.microsoft.com/office/drawing/2014/main" xmlns="" val="20041"/>
                    </a:ext>
                  </a:extLst>
                </a:gridCol>
                <a:gridCol w="178900">
                  <a:extLst>
                    <a:ext uri="{9D8B030D-6E8A-4147-A177-3AD203B41FA5}">
                      <a16:colId xmlns:a16="http://schemas.microsoft.com/office/drawing/2014/main" xmlns="" val="20042"/>
                    </a:ext>
                  </a:extLst>
                </a:gridCol>
              </a:tblGrid>
              <a:tr h="553625">
                <a:tc gridSpan="4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TABELLA RIASSUNTIVA PER LA VALUTAZIONE DELLE COMPETENZE ACQUISITE DAI BAMBINI ALLA FINE DELLA SCUOLA DELL’INFANZIA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IMMAGINI ,SUONI E COLORI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INDICATORI DI COMPETENZE 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N° D’ORDINE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5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Discrimina suoni ,voci e rumori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Riconosce i colori primari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2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 comporre i colori derivati. 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Possiede una buona coordinazione fino –motoria.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 esprime con elaborati creativi e significativi.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85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tecniche e materiali  diversi nella realizzazione dei suoi elaborati.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85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Partecipa e segue con interesse i vari spettacoli manifestando le proprie  emozioni ,sensazioni e opinioni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85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Assume ruoli specifici nella rappresentazione di eventi o manifestazioni sociali, cori,  danze, drammatizzazioni. 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Mostra particolare talento: canto, danza, recitazione,altro. 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100" marR="68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0"/>
          <p:cNvSpPr/>
          <p:nvPr/>
        </p:nvSpPr>
        <p:spPr>
          <a:xfrm>
            <a:off x="708500" y="1392531"/>
            <a:ext cx="11392193" cy="55999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127825" tIns="63925" rIns="12782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</a:t>
            </a:r>
            <a:r>
              <a:rPr lang="it-IT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Consapevolezza ed espressione culturale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</a:t>
            </a:r>
            <a:r>
              <a:rPr lang="it-IT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Competenza alfabetica funzionale</a:t>
            </a:r>
            <a:endParaRPr/>
          </a:p>
        </p:txBody>
      </p:sp>
      <p:cxnSp>
        <p:nvCxnSpPr>
          <p:cNvPr id="324" name="Google Shape;324;p50"/>
          <p:cNvCxnSpPr/>
          <p:nvPr/>
        </p:nvCxnSpPr>
        <p:spPr>
          <a:xfrm>
            <a:off x="4888641" y="1966541"/>
            <a:ext cx="2239" cy="433630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" name="Google Shape;325;p50"/>
          <p:cNvCxnSpPr/>
          <p:nvPr/>
        </p:nvCxnSpPr>
        <p:spPr>
          <a:xfrm>
            <a:off x="724354" y="4872609"/>
            <a:ext cx="4652889" cy="2223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p50"/>
          <p:cNvCxnSpPr/>
          <p:nvPr/>
        </p:nvCxnSpPr>
        <p:spPr>
          <a:xfrm flipH="1">
            <a:off x="3016425" y="4872609"/>
            <a:ext cx="32" cy="1108923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" name="Google Shape;327;p50"/>
          <p:cNvCxnSpPr/>
          <p:nvPr/>
        </p:nvCxnSpPr>
        <p:spPr>
          <a:xfrm>
            <a:off x="5366993" y="4872612"/>
            <a:ext cx="10193" cy="1108923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8" name="Google Shape;328;p50"/>
          <p:cNvSpPr/>
          <p:nvPr/>
        </p:nvSpPr>
        <p:spPr>
          <a:xfrm>
            <a:off x="132597" y="5980963"/>
            <a:ext cx="1672003" cy="707830"/>
          </a:xfrm>
          <a:prstGeom prst="rect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1) PERCEZIONE E CONOSCENZA DEL PROPRIO CORPO IN RELAZIONE ALLO SPAZIO E AL TEMPO</a:t>
            </a:r>
            <a:endParaRPr/>
          </a:p>
        </p:txBody>
      </p:sp>
      <p:sp>
        <p:nvSpPr>
          <p:cNvPr id="329" name="Google Shape;329;p50"/>
          <p:cNvSpPr/>
          <p:nvPr/>
        </p:nvSpPr>
        <p:spPr>
          <a:xfrm>
            <a:off x="2045977" y="5981534"/>
            <a:ext cx="2088232" cy="861718"/>
          </a:xfrm>
          <a:prstGeom prst="rect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 IL LINGUAGGIO DEL CORPO COME MODALITA’ COMUNICATIVO-ESPRESSIVA ATTRAVERSO IL GIOCO, LA PSICOMOTRICITA’, LO SPORT, LE REGOLE E IL FAIR PLAY</a:t>
            </a:r>
            <a:endParaRPr/>
          </a:p>
        </p:txBody>
      </p:sp>
      <p:sp>
        <p:nvSpPr>
          <p:cNvPr id="330" name="Google Shape;330;p50"/>
          <p:cNvSpPr/>
          <p:nvPr/>
        </p:nvSpPr>
        <p:spPr>
          <a:xfrm>
            <a:off x="4446625" y="5981533"/>
            <a:ext cx="1581959" cy="553941"/>
          </a:xfrm>
          <a:prstGeom prst="rect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3)  SALUTE E BENESSERE, PREVENZIONE E SICUREZZA</a:t>
            </a:r>
            <a:endParaRPr/>
          </a:p>
        </p:txBody>
      </p:sp>
      <p:sp>
        <p:nvSpPr>
          <p:cNvPr id="331" name="Google Shape;331;p50"/>
          <p:cNvSpPr/>
          <p:nvPr/>
        </p:nvSpPr>
        <p:spPr>
          <a:xfrm>
            <a:off x="3808505" y="2267909"/>
            <a:ext cx="2160271" cy="492386"/>
          </a:xfrm>
          <a:prstGeom prst="rect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SPECIFICHE</a:t>
            </a:r>
            <a:endParaRPr/>
          </a:p>
        </p:txBody>
      </p:sp>
      <p:cxnSp>
        <p:nvCxnSpPr>
          <p:cNvPr id="332" name="Google Shape;332;p50"/>
          <p:cNvCxnSpPr/>
          <p:nvPr/>
        </p:nvCxnSpPr>
        <p:spPr>
          <a:xfrm>
            <a:off x="4888632" y="2743635"/>
            <a:ext cx="185" cy="343183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3" name="Google Shape;333;p50"/>
          <p:cNvCxnSpPr/>
          <p:nvPr/>
        </p:nvCxnSpPr>
        <p:spPr>
          <a:xfrm rot="10800000">
            <a:off x="4743158" y="2060258"/>
            <a:ext cx="147711" cy="148907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50"/>
          <p:cNvCxnSpPr/>
          <p:nvPr/>
        </p:nvCxnSpPr>
        <p:spPr>
          <a:xfrm rot="10800000" flipH="1">
            <a:off x="4888817" y="2060258"/>
            <a:ext cx="143608" cy="148907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5" name="Google Shape;335;p50"/>
          <p:cNvSpPr/>
          <p:nvPr/>
        </p:nvSpPr>
        <p:spPr>
          <a:xfrm>
            <a:off x="1860756" y="3373755"/>
            <a:ext cx="2492811" cy="492386"/>
          </a:xfrm>
          <a:prstGeom prst="rect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ESPRESSIONE CULTURALE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(LINGUAGGIO CORPOREO)</a:t>
            </a:r>
            <a:endParaRPr/>
          </a:p>
        </p:txBody>
      </p:sp>
      <p:sp>
        <p:nvSpPr>
          <p:cNvPr id="336" name="Google Shape;336;p50"/>
          <p:cNvSpPr/>
          <p:nvPr/>
        </p:nvSpPr>
        <p:spPr>
          <a:xfrm>
            <a:off x="7210742" y="3373755"/>
            <a:ext cx="3284546" cy="492386"/>
          </a:xfrm>
          <a:prstGeom prst="rect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ESPRESSIONE CULTURALE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(LINGUAGGIO ARTISTICO E MUSICALE)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7" name="Google Shape;337;p50"/>
          <p:cNvCxnSpPr/>
          <p:nvPr/>
        </p:nvCxnSpPr>
        <p:spPr>
          <a:xfrm>
            <a:off x="3016425" y="3864496"/>
            <a:ext cx="0" cy="1008112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" name="Google Shape;338;p50"/>
          <p:cNvCxnSpPr/>
          <p:nvPr/>
        </p:nvCxnSpPr>
        <p:spPr>
          <a:xfrm flipH="1">
            <a:off x="6829436" y="4872047"/>
            <a:ext cx="1" cy="1108925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50"/>
          <p:cNvCxnSpPr/>
          <p:nvPr/>
        </p:nvCxnSpPr>
        <p:spPr>
          <a:xfrm>
            <a:off x="8258189" y="4872038"/>
            <a:ext cx="2020" cy="1108923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0" name="Google Shape;340;p50"/>
          <p:cNvCxnSpPr/>
          <p:nvPr/>
        </p:nvCxnSpPr>
        <p:spPr>
          <a:xfrm>
            <a:off x="9819089" y="4872609"/>
            <a:ext cx="12615" cy="1142439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1" name="Google Shape;341;p50"/>
          <p:cNvSpPr/>
          <p:nvPr/>
        </p:nvSpPr>
        <p:spPr>
          <a:xfrm>
            <a:off x="6128222" y="5985672"/>
            <a:ext cx="1073849" cy="446219"/>
          </a:xfrm>
          <a:prstGeom prst="rect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1)ESPLORARE E SPERIMENTARE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342" name="Google Shape;342;p50"/>
          <p:cNvSpPr/>
          <p:nvPr/>
        </p:nvSpPr>
        <p:spPr>
          <a:xfrm>
            <a:off x="7758122" y="6015048"/>
            <a:ext cx="1000132" cy="400053"/>
          </a:xfrm>
          <a:prstGeom prst="rect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 ASCOLTARE E DESCRIVERE.</a:t>
            </a:r>
            <a:endParaRPr/>
          </a:p>
        </p:txBody>
      </p:sp>
      <p:sp>
        <p:nvSpPr>
          <p:cNvPr id="343" name="Google Shape;343;p50"/>
          <p:cNvSpPr/>
          <p:nvPr/>
        </p:nvSpPr>
        <p:spPr>
          <a:xfrm>
            <a:off x="9115453" y="6015048"/>
            <a:ext cx="1214445" cy="400053"/>
          </a:xfrm>
          <a:prstGeom prst="rect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3) COMUNICARE ED ESPRIMERE.</a:t>
            </a:r>
            <a:endParaRPr/>
          </a:p>
        </p:txBody>
      </p:sp>
      <p:cxnSp>
        <p:nvCxnSpPr>
          <p:cNvPr id="344" name="Google Shape;344;p50"/>
          <p:cNvCxnSpPr/>
          <p:nvPr/>
        </p:nvCxnSpPr>
        <p:spPr>
          <a:xfrm>
            <a:off x="8921081" y="3864497"/>
            <a:ext cx="0" cy="1008112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5" name="Google Shape;345;p50"/>
          <p:cNvCxnSpPr/>
          <p:nvPr/>
        </p:nvCxnSpPr>
        <p:spPr>
          <a:xfrm rot="10800000" flipH="1">
            <a:off x="2967080" y="3090341"/>
            <a:ext cx="5886000" cy="301200"/>
          </a:xfrm>
          <a:prstGeom prst="bentConnector2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6" name="Google Shape;346;p50"/>
          <p:cNvSpPr txBox="1"/>
          <p:nvPr/>
        </p:nvSpPr>
        <p:spPr>
          <a:xfrm>
            <a:off x="12305465" y="9193088"/>
            <a:ext cx="184731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7" name="Google Shape;347;p50"/>
          <p:cNvCxnSpPr/>
          <p:nvPr/>
        </p:nvCxnSpPr>
        <p:spPr>
          <a:xfrm>
            <a:off x="11369352" y="4872609"/>
            <a:ext cx="0" cy="0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8" name="Google Shape;348;p50"/>
          <p:cNvSpPr/>
          <p:nvPr/>
        </p:nvSpPr>
        <p:spPr>
          <a:xfrm>
            <a:off x="10758518" y="6015048"/>
            <a:ext cx="1618946" cy="400053"/>
          </a:xfrm>
          <a:prstGeom prst="rect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4) OSSERVARE,LEGGERE E INTERPRETARE</a:t>
            </a:r>
            <a:endParaRPr/>
          </a:p>
        </p:txBody>
      </p:sp>
      <p:cxnSp>
        <p:nvCxnSpPr>
          <p:cNvPr id="349" name="Google Shape;349;p50"/>
          <p:cNvCxnSpPr/>
          <p:nvPr/>
        </p:nvCxnSpPr>
        <p:spPr>
          <a:xfrm>
            <a:off x="6832856" y="4872609"/>
            <a:ext cx="4536503" cy="0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0" name="Google Shape;350;p50"/>
          <p:cNvCxnSpPr/>
          <p:nvPr/>
        </p:nvCxnSpPr>
        <p:spPr>
          <a:xfrm>
            <a:off x="11369360" y="4872609"/>
            <a:ext cx="12615" cy="1142439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1" name="Google Shape;351;p50"/>
          <p:cNvCxnSpPr/>
          <p:nvPr/>
        </p:nvCxnSpPr>
        <p:spPr>
          <a:xfrm>
            <a:off x="8921080" y="3072408"/>
            <a:ext cx="0" cy="288032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2" name="Google Shape;352;p50"/>
          <p:cNvCxnSpPr/>
          <p:nvPr/>
        </p:nvCxnSpPr>
        <p:spPr>
          <a:xfrm flipH="1">
            <a:off x="712168" y="4872609"/>
            <a:ext cx="32" cy="1108923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3" name="Google Shape;353;p50"/>
          <p:cNvSpPr/>
          <p:nvPr/>
        </p:nvSpPr>
        <p:spPr>
          <a:xfrm>
            <a:off x="617640" y="241694"/>
            <a:ext cx="11483046" cy="104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Partendo dall’analisi dei nuclei fondanti delle discipline, il Dipartimento n. 4 ha individuato, con riferimento alla competenza chiave europea “Consapevolezza ed espressione culturale”, le competenze specifiche, i traguardi per lo sviluppo delle competenze al termine della Scuola dell’Infanzia, della Scuola Primaria e della Scuola Sec. di I grado , gli obiettivi di apprendimento relativi alla scuola dell’Infanzia e alle tappe fondamentali del primo ciclo, nonché i contenuti.</a:t>
            </a:r>
            <a:endParaRPr/>
          </a:p>
        </p:txBody>
      </p:sp>
      <p:sp>
        <p:nvSpPr>
          <p:cNvPr id="354" name="Google Shape;354;p50"/>
          <p:cNvSpPr/>
          <p:nvPr/>
        </p:nvSpPr>
        <p:spPr>
          <a:xfrm>
            <a:off x="9714402" y="7125824"/>
            <a:ext cx="2088232" cy="1015537"/>
          </a:xfrm>
          <a:prstGeom prst="rect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4)INDIVIDUARE, COMPRENDERE, ESPRIMERE, CREARE E INTERPRETARE CONCETTI, SENTIMENTI, FATTI E OPINIONI, UTILIZZANDO MATERIALI VISIVI, SONORI, DIGITALI.</a:t>
            </a:r>
            <a:endParaRPr sz="1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5" name="Google Shape;355;p50"/>
          <p:cNvCxnSpPr/>
          <p:nvPr/>
        </p:nvCxnSpPr>
        <p:spPr>
          <a:xfrm>
            <a:off x="10649272" y="4910019"/>
            <a:ext cx="2020" cy="2194837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6" name="Google Shape;356;p50"/>
          <p:cNvSpPr/>
          <p:nvPr/>
        </p:nvSpPr>
        <p:spPr>
          <a:xfrm>
            <a:off x="3672880" y="7257256"/>
            <a:ext cx="2088232" cy="553873"/>
          </a:xfrm>
          <a:prstGeom prst="rect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4) COMUNICARE E RELAZIONARE EFFICACEMENTE IN MODO OPPORTUNO E CREAT</a:t>
            </a:r>
            <a:endParaRPr/>
          </a:p>
        </p:txBody>
      </p:sp>
      <p:cxnSp>
        <p:nvCxnSpPr>
          <p:cNvPr id="357" name="Google Shape;357;p50"/>
          <p:cNvCxnSpPr/>
          <p:nvPr/>
        </p:nvCxnSpPr>
        <p:spPr>
          <a:xfrm>
            <a:off x="4353567" y="4910020"/>
            <a:ext cx="16139" cy="2385416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0" name="Google Shape;630;p72"/>
          <p:cNvGraphicFramePr/>
          <p:nvPr/>
        </p:nvGraphicFramePr>
        <p:xfrm>
          <a:off x="1796103" y="2936752"/>
          <a:ext cx="9209425" cy="4915925"/>
        </p:xfrm>
        <a:graphic>
          <a:graphicData uri="http://schemas.openxmlformats.org/drawingml/2006/table">
            <a:tbl>
              <a:tblPr>
                <a:noFill/>
                <a:tableStyleId>{5398BD6A-4031-4177-80C0-94EF947DB24A}</a:tableStyleId>
              </a:tblPr>
              <a:tblGrid>
                <a:gridCol w="1779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6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03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52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52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833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DIMENSIONI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CRITERI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INDICATORI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EVIDENZE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AVANZATO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10/9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INTERMEDIO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BASE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7/6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 INIZIALE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5/4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1)PERCEPIRE  E CONOSCERE IL PROPRIO CORPO IN RELAZIONE ALLO SPAZIO E AL TEMPO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1) COORDINARE  AZIONI E SCHEMI MOTORI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Coordinare diversi schemi motori di base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Padroneggia le proprie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competenze motorie adeguandole a situazioni e contesti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Coordina azioni, schemi motori, gesti in piena autonomia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Coordina azioni, schemi motori, gesti in autonomia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Coordina azioni, schemi motori, gesti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tecnici, con buon autocontrollo 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sufficiente destrezza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2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2)COMUNICARE CON IL CORPO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2) UTILIZZARE IL MOVIMENTO COME ESPRESSIONE DI STATO D’ANIMO DIVERSI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gli aspetti comunicativo-relazionali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Attraverso il linguaggio non verbale per entrare in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relazione con gli altri e nel rispetto delle regole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Esprime con consapevolezza  gli stati d’animo in attività ludiche, nel gioco libero e di squadra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Esprime in pieno  gli stati d’animo in attività ludiche, nel gioco libero e di squadra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Esprime semplicemente  stati d’animo in attività ludiche, nel gioco libero e di squadra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Esprime  stati d’animo in attività ludiche, nel gioco libero e di squadra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1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3)CONOSCERE NORME DI SALUTE, BENESSERE, PREVENZIONE E SICUREZZA ,</a:t>
                      </a:r>
                      <a:r>
                        <a:rPr lang="it-IT" sz="800" u="sng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8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SVILUPPARE IL SENSO DI CITTADINANZA, DI GIUSTIZIA E DEL RISPETTO DELLE LEGGI.</a:t>
                      </a:r>
                      <a:endParaRPr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3)</a:t>
                      </a: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ASSUMERE COMPORTAM</a:t>
                      </a:r>
                      <a:r>
                        <a:rPr lang="it-IT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</a:t>
                      </a: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 CORRETTI DAL PUNTO DI VISTA IGIENICO-SANITARIO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DELLA SICUREZZA DI S</a:t>
                      </a:r>
                      <a:r>
                        <a:rPr lang="it-IT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É</a:t>
                      </a: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 DEGLI ALTR</a:t>
                      </a:r>
                      <a:r>
                        <a:rPr lang="it-IT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E </a:t>
                      </a:r>
                      <a:r>
                        <a:rPr lang="it-IT" sz="8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</a:t>
                      </a:r>
                      <a:r>
                        <a:rPr lang="it-IT" sz="800" u="sng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8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VALORE DELLE REGOLE E IL LORO RISPETTO. </a:t>
                      </a:r>
                      <a:endParaRPr sz="8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Partecipare a eventi ludici e sportivi rispettando le regole e tenendo comportamenti improntati a fair-play, lealtà e correttezza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 pienament</a:t>
                      </a:r>
                      <a:r>
                        <a:rPr lang="it-IT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comportamenti di prevenzione e dello star bene 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Riconosce, ricerca e applica a se stesso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comportamenti di promozione dello </a:t>
                      </a:r>
                      <a:r>
                        <a:rPr lang="it-IT" sz="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“</a:t>
                      </a: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bene</a:t>
                      </a:r>
                      <a:r>
                        <a:rPr lang="it-IT" sz="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”</a:t>
                      </a: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ordine a un sano stile di vita e alla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prevenzione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comportamenti corretti in ordine ad un sano stile di vita e prevenzione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Prende consapevolezza di comportamenti corretti in ordine ad un sano stile di vita e prevenzione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31" name="Google Shape;631;p72"/>
          <p:cNvSpPr/>
          <p:nvPr/>
        </p:nvSpPr>
        <p:spPr>
          <a:xfrm>
            <a:off x="1792289" y="2640362"/>
            <a:ext cx="979308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RUBRICA DI VALUTAZIONE DELLA DISCIPLINA___”educazione fisica “   Scuola Sec. I grado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" name="Google Shape;636;p73"/>
          <p:cNvGraphicFramePr/>
          <p:nvPr/>
        </p:nvGraphicFramePr>
        <p:xfrm>
          <a:off x="640164" y="1416230"/>
          <a:ext cx="11449275" cy="7709575"/>
        </p:xfrm>
        <a:graphic>
          <a:graphicData uri="http://schemas.openxmlformats.org/drawingml/2006/table">
            <a:tbl>
              <a:tblPr>
                <a:noFill/>
                <a:tableStyleId>{5398BD6A-4031-4177-80C0-94EF947DB24A}</a:tableStyleId>
              </a:tblPr>
              <a:tblGrid>
                <a:gridCol w="1080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36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6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28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DIMENSIONI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CRITERI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INDICATORI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EVIDENZE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AVANZATO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10/9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INTERMEDIO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BASE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7/6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 INIZIALE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5/4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ESPLORARE  E SPERIMENTARE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voce, strumenti e nuove tecnologie per produrre anche in modo creativo messaggi musicali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Realizza semplici esecuzioni musicali con strumenti non convenzionali e con strumenti musicali o esecuzioni corali a commento di eventi prodotti a scuola (feste, mostre, ricorrenze, presentazioni…) - confrontare generi musicali diversi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Esegue collettivamente e individualmente brani vocali/strumentali anche polifonici curando intonazione, espressività, interpretazione. 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Esplora diverse possibilità espressive della voce, di oggetti sonori e strumenti musicali, imparando ad ascoltare se stesso e gli altri;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Ascolta esprime apprezzamenti non solo rispetto alle sollecitazioni emotive, ma anche sotto l’aspetto estetico, ad esempio confrontando generi diversi. 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Ascolta brani musicali e li commenta dal punto di vista delle sollecitazioni emotive. 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3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Distingue e classifica gli elementi base del linguaggio musicale anche rispetto al contesto storico e culturale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Distingue gli elementi basilari del linguaggio musicale anche all’interno di brani musicali. -Sa scrivere le note e leggere le note; sa utilizzare semplici spartiti per l’esecuzione vocale e strumentale.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Esplora, discrimina ed elabora eventi sonori dal punto di vista qualitativo, spaziale e in riferimento alla loro fonte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Riproduce eventi sonori e semplici brani musicali, anche in gruppo, con strumenti non convenzionali e convenzionali; -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Produce eventi sonori utilizzando strumenti non convenzionali;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3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L’alunno partecipa in modo attivo alla realizzazione di esperienze musicali attraverso l’esecuzione e l’interpretazione di brani strumentali e vocali appartenenti a generi e culture differenti.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Esegue, da solo e in gruppo, semplici brani vocali o strumentali, appartenenti a generi e culture differenti.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Canta in coro mantenendo una soddisfacente sintonia con gli altri.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0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Legge, interpreta ed esprime apprezzamenti e valutazioni su elaborati artistici di vario genere (musicali, visive e culturali)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Ascolta brani musicali del repertorio classico e moderno, individuandone, con il supporto dell’insegnante, le caratteristiche e gli aspetti strutturali e stilistici;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Usa diversi sistemi di notazione funzionali alla lettura, all’analisi e alla riproduzione di brani musicali. 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 uso di forme di notazione codificate.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 la notazione musicale e la sa rappresentare -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Canta in coro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9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ASCOLTARE E DESCRIVERE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 con altri saperi e altre pratiche artistiche le proprie esperienze musicali, servendosi anche di appropriati codici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Articola combinazioni timbriche, ritmiche e melodiche, applicando schemi elementari;le esegue con la voce, il corpo e gli strumenti.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Osserva opere d’arte.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Distingue alcune caratteristiche fondamentali dei suoni.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0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È in grado di ideare e realizzare, anche attraverso l’improvvisazione o partecipando a processi di elaborazione collettiva, messaggi musicali e multimediali, nel confronto critico con modelli appartenenti al patrimonio musicale, utilizzando anche sistemi informatici.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Legge, interpreta ed esprime apprezzamenti e valutazioni su fenomeni artistici di vario genere (musicale, visivo, letterario)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esplora , discrimina ed elabora eventi sonori dal punto di vista qualitativo, spaziale e in riferimento alla loro fonte.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28375" marR="28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37" name="Google Shape;637;p73"/>
          <p:cNvSpPr/>
          <p:nvPr/>
        </p:nvSpPr>
        <p:spPr>
          <a:xfrm>
            <a:off x="211991" y="912168"/>
            <a:ext cx="12593489" cy="322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RUBRICA DI VALUTAZIONE DELLA DISCIPLINA__”MUSICA “  Scuola secondaria I grado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2" name="Google Shape;642;p74"/>
          <p:cNvGraphicFramePr/>
          <p:nvPr/>
        </p:nvGraphicFramePr>
        <p:xfrm>
          <a:off x="2636471" y="2239963"/>
          <a:ext cx="7528675" cy="6477600"/>
        </p:xfrm>
        <a:graphic>
          <a:graphicData uri="http://schemas.openxmlformats.org/drawingml/2006/table">
            <a:tbl>
              <a:tblPr>
                <a:noFill/>
                <a:tableStyleId>{5398BD6A-4031-4177-80C0-94EF947DB24A}</a:tableStyleId>
              </a:tblPr>
              <a:tblGrid>
                <a:gridCol w="1075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5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3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8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55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55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55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DIMENSIONI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CRITERI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INDICATORI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EVIDENZE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AVANZATO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10/9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INTERMEDIO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BASE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7/6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 INIZIALE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5/4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COMUNICAZIONE ED ESPRESSIONE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 Ideazione e progettazione di elaborati  personali e creativi, ispirati anche  dallo studio delle opere d’arte e della comunicazione visiva.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Progetta e realizza elaborati.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Produce messaggi visivi consapevoli creativi e molto originali.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Produce messaggi visivi consapevoli e abbastanza originali.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Produce messaggi visivi essenziali adeguati allo scopo comunicativo.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Produce messaggi visivi adeguati allo scopo comunicativo solo se guidato.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Riproduce immagini e opere d’arte osservate.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Riproduce e rielabora immagini creative ispirandosi  a un’opera d’arte o alla realtà.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Riproduce in modo corretto immagini traendo spunto da un’opera d’arte o dalla realtà.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Riproduce elaborati semplici, traendo spunto da un’opera d’arte o da immagini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Riesce a riprodurre semplici immagine solo se guidato.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 Capacità di utilizzare consapevolmente gli strumenti, tecniche e le regole del linguaggio visivo.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strumenti e tecniche espressive.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 e padroneggia in modo completo ed esaustivo l’uso di strumenti e tecniche con un metodo di lavoro efficace e razionale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 e utilizza in modo consapevole strumenti e tecniche con un metodo di lavoro piuttosto autonomo.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 strumenti e tecniche essenziali e li utilizza  con una certa autonomia.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 gli  strumenti  e le tecniche fondamentali e li utilizza solo se guidato.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3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 le regole e i codici del linguaggio visivo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 le regole dei codici del linguaggio visivo in modo completo e le applica con soluzioni originali e creative.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 e applica le regole dei codici del linguaggio visivo in modo  adeguato.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 e applica le regole dei codici del linguaggio visivo in modo essenziale.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 alcune semplici regole dei codici del linguaggio visivo  e  sa applicarli solo se guidato.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2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OSSERVAZIONE LETTURA E INTERPRETAZIONE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 Osservazione e lettura critica di immagini e delle opere d’arte più significative della produzione artistica dei principali periodi storici.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Osserva, legge e descrive un’opera d’arte o un’immagine.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Legge, osserva  e commenta criticamente  con un linguaggio appropriato un’opera d’arte sapendola collocare nel contesto storico e culturale a cui appartiene.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Osserva, legge e descrive con un linguaggio appropriato un’opera d’arte, collocandola nel contesto storico e culturale a cui appartiene.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Legge e descrive un’opera d’arte individuando solo alcuni elementi formali delle strutture compositiva dell’opera.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Osserva e descrive solo alcuni elementi dell’opera d’arte.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3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4.2 Conoscenza del patrimonio ambientale, storico e artistico del proprio territorio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 le opere d’arte, i monumenti e siti archeologici del proprio territorio.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Possiede una conoscenza approfondita dei principali beni artistici,archeologici  e ambientali del territorio.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Possiede una conoscenza dei principali beni artistici, archeologici e ambientali del territorio.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 i principali beni artistici, archeologici e ambientali del territorio. 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Guidato , osserva e descrive alcuni aspetti fondamentali dei beni artistici, archeologici e ambientali del territorio.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6350" marR="56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43" name="Google Shape;643;p74"/>
          <p:cNvSpPr/>
          <p:nvPr/>
        </p:nvSpPr>
        <p:spPr>
          <a:xfrm>
            <a:off x="2584376" y="1920282"/>
            <a:ext cx="813690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RUBRICA DI VALUTAZIONE DELLA DISCIPLINA   ARTE E IMMAGINE Scuola secondaria di I grado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"/>
          <p:cNvSpPr txBox="1">
            <a:spLocks noGrp="1"/>
          </p:cNvSpPr>
          <p:nvPr>
            <p:ph type="ctrTitle"/>
          </p:nvPr>
        </p:nvSpPr>
        <p:spPr>
          <a:xfrm>
            <a:off x="2827019" y="3164838"/>
            <a:ext cx="7156452" cy="159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96" tIns="47985" rIns="95996" bIns="47985" anchor="b" anchorCtr="0">
            <a:noAutofit/>
          </a:bodyPr>
          <a:lstStyle/>
          <a:p>
            <a:r>
              <a:rPr lang="it-IT"/>
              <a:t>RUBRICA DI VALUTAZIONE </a:t>
            </a:r>
            <a:endParaRPr/>
          </a:p>
        </p:txBody>
      </p:sp>
      <p:sp>
        <p:nvSpPr>
          <p:cNvPr id="156" name="Google Shape;156;p1"/>
          <p:cNvSpPr txBox="1">
            <a:spLocks noGrp="1"/>
          </p:cNvSpPr>
          <p:nvPr>
            <p:ph type="subTitle" idx="1"/>
          </p:nvPr>
        </p:nvSpPr>
        <p:spPr>
          <a:xfrm>
            <a:off x="2939814" y="5247424"/>
            <a:ext cx="7156485" cy="138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96" tIns="47985" rIns="95996" bIns="47985" anchor="t" anchorCtr="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ts val="4813"/>
            </a:pPr>
            <a:r>
              <a:rPr lang="it-IT" sz="4078" b="1"/>
              <a:t>LINGUAGGI NON VERBALI</a:t>
            </a:r>
            <a:endParaRPr sz="1890"/>
          </a:p>
          <a:p>
            <a:pPr marL="0" indent="0">
              <a:lnSpc>
                <a:spcPct val="80000"/>
              </a:lnSpc>
              <a:spcBef>
                <a:spcPts val="1509"/>
              </a:spcBef>
              <a:buSzPts val="4813"/>
            </a:pPr>
            <a:r>
              <a:rPr lang="it-IT" sz="4394" b="1"/>
              <a:t>SCUOLA PRIMARIA</a:t>
            </a:r>
            <a:endParaRPr sz="4394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/>
        </p:nvSpPr>
        <p:spPr>
          <a:xfrm>
            <a:off x="36671" y="1189624"/>
            <a:ext cx="12518730" cy="33443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5996" tIns="47985" rIns="95996" bIns="47985" anchor="t" anchorCtr="0">
            <a:spAutoFit/>
          </a:bodyPr>
          <a:lstStyle/>
          <a:p>
            <a:pPr defTabSz="960120">
              <a:buSzPts val="1000"/>
            </a:pPr>
            <a:endParaRPr sz="1470"/>
          </a:p>
        </p:txBody>
      </p:sp>
      <p:grpSp>
        <p:nvGrpSpPr>
          <p:cNvPr id="163" name="Google Shape;163;p2"/>
          <p:cNvGrpSpPr/>
          <p:nvPr/>
        </p:nvGrpSpPr>
        <p:grpSpPr>
          <a:xfrm>
            <a:off x="1495831" y="2926036"/>
            <a:ext cx="8718804" cy="961191"/>
            <a:chOff x="165" y="1179"/>
            <a:chExt cx="7323" cy="418"/>
          </a:xfrm>
        </p:grpSpPr>
        <p:pic>
          <p:nvPicPr>
            <p:cNvPr id="164" name="Google Shape;16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5" y="1179"/>
              <a:ext cx="7323" cy="1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2"/>
            <p:cNvSpPr txBox="1"/>
            <p:nvPr/>
          </p:nvSpPr>
          <p:spPr>
            <a:xfrm>
              <a:off x="173" y="1460"/>
              <a:ext cx="7200" cy="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996" tIns="47985" rIns="95996" bIns="47985" anchor="t" anchorCtr="0">
              <a:spAutoFit/>
            </a:bodyPr>
            <a:lstStyle/>
            <a:p>
              <a:pPr algn="ctr" defTabSz="960120">
                <a:buSzPts val="1286"/>
              </a:pPr>
              <a:r>
                <a:rPr lang="it-IT" sz="1350" b="1"/>
                <a:t>RUBRICA VALUTATIVA – Competenza chiave: competenza alfabetica funzionale</a:t>
              </a:r>
              <a:endParaRPr sz="1470"/>
            </a:p>
          </p:txBody>
        </p:sp>
      </p:grpSp>
      <p:sp>
        <p:nvSpPr>
          <p:cNvPr id="166" name="Google Shape;166;p2"/>
          <p:cNvSpPr txBox="1"/>
          <p:nvPr/>
        </p:nvSpPr>
        <p:spPr>
          <a:xfrm>
            <a:off x="3034904" y="4300538"/>
            <a:ext cx="21240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96" tIns="47985" rIns="95996" bIns="47985" anchor="ctr" anchorCtr="0">
            <a:noAutofit/>
          </a:bodyPr>
          <a:lstStyle/>
          <a:p>
            <a:pPr defTabSz="960120">
              <a:buSzPts val="1286"/>
            </a:pPr>
            <a:endParaRPr sz="1350"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167" name="Google Shape;167;p2"/>
          <p:cNvGraphicFramePr/>
          <p:nvPr/>
        </p:nvGraphicFramePr>
        <p:xfrm>
          <a:off x="891028" y="3757332"/>
          <a:ext cx="11110601" cy="57538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32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9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2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310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13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113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Garamond"/>
                        <a:buNone/>
                      </a:pPr>
                      <a:r>
                        <a:rPr lang="it-IT" sz="9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NUCLEI TEMATICI</a:t>
                      </a:r>
                      <a:endParaRPr sz="1500" u="none" strike="noStrike" cap="none"/>
                    </a:p>
                  </a:txBody>
                  <a:tcPr marL="48878" marR="48878" marT="42368" marB="2457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Garamond"/>
                        <a:buNone/>
                      </a:pPr>
                      <a:r>
                        <a:rPr lang="it-IT" sz="9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CRITERI</a:t>
                      </a:r>
                      <a:endParaRPr sz="1500" u="none" strike="noStrike" cap="none"/>
                    </a:p>
                  </a:txBody>
                  <a:tcPr marL="48878" marR="48878" marT="42368" marB="2457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Garamond"/>
                        <a:buNone/>
                      </a:pPr>
                      <a:r>
                        <a:rPr lang="it-IT" sz="9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EVIDENZE</a:t>
                      </a:r>
                      <a:endParaRPr sz="1500" u="none" strike="noStrike" cap="none"/>
                    </a:p>
                  </a:txBody>
                  <a:tcPr marL="48878" marR="48878" marT="42368" marB="2457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Garamond"/>
                        <a:buNone/>
                      </a:pPr>
                      <a:r>
                        <a:rPr lang="it-IT" sz="9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OBIETTIVI OGGETTO DI VALUTAZIONE</a:t>
                      </a:r>
                      <a:endParaRPr sz="1500" u="none" strike="noStrike" cap="none"/>
                    </a:p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Garamond"/>
                        <a:buNone/>
                      </a:pPr>
                      <a:r>
                        <a:rPr lang="it-IT" sz="9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DEL PERIODO DIDATTICO</a:t>
                      </a:r>
                      <a:endParaRPr sz="1500" u="none" strike="noStrike" cap="none"/>
                    </a:p>
                  </a:txBody>
                  <a:tcPr marL="48878" marR="48878" marT="42368" marB="2457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Garamond"/>
                        <a:buNone/>
                      </a:pPr>
                      <a:r>
                        <a:rPr lang="it-IT" sz="9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LIVELLO RAGGIUNTO*</a:t>
                      </a:r>
                      <a:endParaRPr sz="1500" u="none" strike="noStrike" cap="none"/>
                    </a:p>
                  </a:txBody>
                  <a:tcPr marL="48878" marR="48878" marT="42368" marB="2457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58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endParaRPr sz="1100" u="none" strike="noStrike" cap="none"/>
                    </a:p>
                    <a:p>
                      <a:pPr marL="228600" marR="0" lvl="0" indent="-2286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it-IT" sz="1100" b="1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Osservare, leggere e interpretare</a:t>
                      </a:r>
                      <a:endParaRPr sz="1100" b="1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228600" marR="0" lvl="0" indent="-2286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it-IT" sz="1100" b="1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Comunicare e descrivere</a:t>
                      </a:r>
                      <a:endParaRPr sz="1100" b="1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228600" marR="0" lvl="0" indent="-2286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228600" marR="0" lvl="0" indent="-2286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228600" marR="0" lvl="0" indent="-2286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228600" marR="0" lvl="0" indent="-2286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Garamond"/>
                        <a:buNone/>
                      </a:pPr>
                      <a:r>
                        <a:rPr lang="it-IT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Osservazione, lettura e interpretazione di immagini; uso di strumenti e tecniche del linguaggio visivo.</a:t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Garamond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Garamond"/>
                        <a:buNone/>
                      </a:pPr>
                      <a:r>
                        <a:rPr lang="it-IT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Osserva, legge e descrive immagini e realizza semplici elaborati grafici.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Leggere e decodificare immagini, forme ed oggetti e descrivere verbalmente le proprie emozioni. </a:t>
                      </a: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Utilizzare tecniche, codici ed elementi del linguaggio iconico per creare, rielaborare e sperimentare immagini e forme.</a:t>
                      </a: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Garamond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9917">
                <a:tc>
                  <a:txBody>
                    <a:bodyPr/>
                    <a:lstStyle/>
                    <a:p>
                      <a:pPr marL="0" marR="2794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Esplorare e sperimentare</a:t>
                      </a:r>
                      <a:endParaRPr sz="1100" b="1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27940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b="1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Ascoltare e descrivere</a:t>
                      </a:r>
                      <a:endParaRPr sz="1100" b="1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Uso della voce e di strumenti per produrre in modo personale messaggi</a:t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musicali.</a:t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Realizza semplici esecuzioni corali, a commento di eventi prodotti a scuola.</a:t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Sperimentare e discriminare eventi sonori ed eseguire semplici brani corali.</a:t>
                      </a: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66675" marB="66675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8" marR="48878" marT="39139" marB="2457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54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/>
                        <a:t>I</a:t>
                      </a:r>
                      <a:r>
                        <a:rPr lang="it-IT" sz="1100" b="1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 corpo e la sua relazione con lo spazio e il tempo</a:t>
                      </a:r>
                      <a:endParaRPr sz="1100" b="1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Il gioco, lo sport, le regole e il fair play</a:t>
                      </a:r>
                      <a:endParaRPr sz="1100" b="1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Coordinazione e uso di diversi schemi motori; partecipazione a diverse forme di gioco collaborando con gli altri e rispettando le regole.</a:t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Usa e coordina diversi schemi motori combinati tra loro in forma successiva e simultanea; partecipa alle varie occasioni di gioco e ne rispetta le regole.</a:t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Utilizzare il linguaggio corporeo e motorio e applicare, all'interno delle varie occasioni di gioco, le regole acquisite.</a:t>
                      </a: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08481">
                <a:tc gridSpan="5">
                  <a:txBody>
                    <a:bodyPr/>
                    <a:lstStyle/>
                    <a:p>
                      <a:pPr marL="228600" marR="0" lvl="0" indent="-22860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*LIVELLI DI APPRENDIMENTO</a:t>
                      </a:r>
                      <a:endParaRPr sz="1500" u="none" strike="noStrike" cap="none"/>
                    </a:p>
                    <a:p>
                      <a:pPr marL="228600" marR="0" lvl="0" indent="-22860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228600" marR="0" lvl="0" indent="-2286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it-IT" sz="9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AVANZATO</a:t>
                      </a:r>
                      <a:r>
                        <a:rPr lang="it-IT" sz="9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: l’alunno porta a termine compiti in situazioni note e non note, mobilitando una varietà di risorse sia fornite dal docente sia reperite altrove, in modo autonomo e con continuità.</a:t>
                      </a:r>
                      <a:endParaRPr sz="1500" u="none" strike="noStrike" cap="none"/>
                    </a:p>
                    <a:p>
                      <a:pPr marL="228600" marR="0" lvl="0" indent="-2286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it-IT" sz="9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INTERMEDIO</a:t>
                      </a:r>
                      <a:r>
                        <a:rPr lang="it-IT" sz="9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: l’alunno porta a termine compiti in situazioni note in modo autonomo e continuo; risolve compiti in situazioni non note utilizzando le risorse fornite dal docente o reperite altrove, anche se in modo discontinuo e non del tutto autonomo.</a:t>
                      </a:r>
                      <a:endParaRPr sz="1500" u="none" strike="noStrike" cap="none"/>
                    </a:p>
                    <a:p>
                      <a:pPr marL="228600" marR="0" lvl="0" indent="-2286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it-IT" sz="9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BASE</a:t>
                      </a:r>
                      <a:r>
                        <a:rPr lang="it-IT" sz="9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: l’alunno porta a termine compiti solo in situazioni note e utilizzando le risorse fornite dal docente, sia in modo autonomo ma discontinuo, sia in modo non autonomo, ma con continuità.</a:t>
                      </a:r>
                      <a:endParaRPr sz="9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228600" marR="0" lvl="0" indent="-2286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it-IT" sz="9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 VIA DI PRIMA ACQUISIZIONE</a:t>
                      </a:r>
                      <a:r>
                        <a:rPr lang="it-IT" sz="9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: l’alunno porta a termine compiti solo in situazioni note e unicamente con il supporto del docente e di risorse fornite appositamente</a:t>
                      </a:r>
                      <a:endParaRPr sz="9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228600" marR="0" lvl="0" indent="-2286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endParaRPr sz="900" u="none" strike="noStrike" cap="none"/>
                    </a:p>
                    <a:p>
                      <a:pPr marL="228600" marR="0" lvl="0" indent="-2286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8" marR="48878" marT="39139" marB="2457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68" name="Google Shape;168;p2"/>
          <p:cNvSpPr txBox="1"/>
          <p:nvPr/>
        </p:nvSpPr>
        <p:spPr>
          <a:xfrm>
            <a:off x="672630" y="1178074"/>
            <a:ext cx="11731860" cy="61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96" tIns="47985" rIns="95996" bIns="47985" anchor="t" anchorCtr="0">
            <a:spAutoFit/>
          </a:bodyPr>
          <a:lstStyle/>
          <a:p>
            <a:pPr defTabSz="960120">
              <a:lnSpc>
                <a:spcPct val="115000"/>
              </a:lnSpc>
              <a:buSzPts val="1100"/>
            </a:pPr>
            <a:r>
              <a:rPr lang="it-IT" sz="1470" b="1">
                <a:latin typeface="Calibri"/>
                <a:ea typeface="Calibri"/>
                <a:cs typeface="Calibri"/>
                <a:sym typeface="Calibri"/>
              </a:rPr>
              <a:t>COMPETENZE  CHIAVE EUROPEE: COMPETENZA IN MATERIA DI CONSAPEVOLEZZA ED ESPRESSIONE CULTURALI - COMPETENZA SOCIALE E CIVICA IN MATERIA DI CITTADINANZA- COMPETENZA PERSONALE, SOCIALE E CAPACITA’ DI IMPARARE A IMPARARE</a:t>
            </a:r>
            <a:endParaRPr sz="147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9601989" y="1606054"/>
            <a:ext cx="561645" cy="229635"/>
          </a:xfrm>
          <a:prstGeom prst="rightArrow">
            <a:avLst>
              <a:gd name="adj1" fmla="val 50000"/>
              <a:gd name="adj2" fmla="val 50234"/>
            </a:avLst>
          </a:prstGeom>
          <a:solidFill>
            <a:srgbClr val="00B8FF"/>
          </a:solidFill>
          <a:ln w="9525" cap="sq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996" tIns="47985" rIns="95996" bIns="47985" anchor="ctr" anchorCtr="0">
            <a:noAutofit/>
          </a:bodyPr>
          <a:lstStyle/>
          <a:p>
            <a:pPr defTabSz="960120">
              <a:buSzPts val="1286"/>
            </a:pPr>
            <a:endParaRPr sz="135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0" name="Google Shape;17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8921" y="2225080"/>
            <a:ext cx="570071" cy="30003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"/>
          <p:cNvSpPr txBox="1"/>
          <p:nvPr/>
        </p:nvSpPr>
        <p:spPr>
          <a:xfrm>
            <a:off x="1937211" y="2926035"/>
            <a:ext cx="8717625" cy="105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96" tIns="95996" rIns="95996" bIns="95996" anchor="t" anchorCtr="0">
            <a:spAutoFit/>
          </a:bodyPr>
          <a:lstStyle/>
          <a:p>
            <a:pPr algn="ctr" defTabSz="960120">
              <a:buSzPts val="1143"/>
            </a:pPr>
            <a:r>
              <a:rPr lang="it-IT" sz="1200" b="1"/>
              <a:t>RUBRICA VALUTATIVA – Competenza chiave: </a:t>
            </a:r>
            <a:r>
              <a:rPr lang="it-IT" sz="1365" b="1">
                <a:latin typeface="Calibri"/>
                <a:ea typeface="Calibri"/>
                <a:cs typeface="Calibri"/>
                <a:sym typeface="Calibri"/>
              </a:rPr>
              <a:t>COMPETENZA IN MATERIA DI CONSAPEVOLEZZA ED ESPRESSIONE CULTURALI - COMPETENZA SOCIALE E CIVICA IN MATERIA DI CITTADINANZA- COMPETENZA PERSONALE, SOCIALE E CAPACITA’ DI IMPARARE A IMPARARE</a:t>
            </a:r>
            <a:endParaRPr sz="1095" b="1"/>
          </a:p>
          <a:p>
            <a:pPr defTabSz="960120">
              <a:buSzPts val="1400"/>
            </a:pPr>
            <a:endParaRPr sz="147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672630" y="2233193"/>
            <a:ext cx="3740310" cy="4653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5996" tIns="95996" rIns="95996" bIns="95996" anchor="t" anchorCtr="0">
            <a:spAutoFit/>
          </a:bodyPr>
          <a:lstStyle/>
          <a:p>
            <a:pPr defTabSz="960120">
              <a:buSzPts val="1600"/>
            </a:pPr>
            <a:r>
              <a:rPr lang="it-IT" sz="1680" b="1">
                <a:latin typeface="Garamond"/>
                <a:ea typeface="Garamond"/>
                <a:cs typeface="Garamond"/>
                <a:sym typeface="Garamond"/>
              </a:rPr>
              <a:t>SCUOLA PRIMARIA - CLASSE 1/2</a:t>
            </a:r>
            <a:endParaRPr sz="1680"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5334971" y="2170758"/>
            <a:ext cx="5760720" cy="43139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5996" tIns="95996" rIns="95996" bIns="95996" anchor="t" anchorCtr="0">
            <a:spAutoFit/>
          </a:bodyPr>
          <a:lstStyle/>
          <a:p>
            <a:pPr defTabSz="960120"/>
            <a:r>
              <a:rPr lang="it-IT" sz="1470">
                <a:latin typeface="Garamond"/>
                <a:ea typeface="Garamond"/>
                <a:cs typeface="Garamond"/>
                <a:sym typeface="Garamond"/>
              </a:rPr>
              <a:t>Discipline di riferimento: ARTE - MUSICA - ED. FISICA</a:t>
            </a:r>
            <a:endParaRPr sz="147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724dd72ee_1_12"/>
          <p:cNvSpPr txBox="1"/>
          <p:nvPr/>
        </p:nvSpPr>
        <p:spPr>
          <a:xfrm>
            <a:off x="36671" y="1189624"/>
            <a:ext cx="12518730" cy="64606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5996" tIns="47985" rIns="95996" bIns="47985" anchor="t" anchorCtr="0">
            <a:noAutofit/>
          </a:bodyPr>
          <a:lstStyle/>
          <a:p>
            <a:pPr defTabSz="960120">
              <a:buSzPts val="1000"/>
            </a:pPr>
            <a:endParaRPr sz="1470"/>
          </a:p>
        </p:txBody>
      </p:sp>
      <p:grpSp>
        <p:nvGrpSpPr>
          <p:cNvPr id="180" name="Google Shape;180;gb724dd72ee_1_12"/>
          <p:cNvGrpSpPr/>
          <p:nvPr/>
        </p:nvGrpSpPr>
        <p:grpSpPr>
          <a:xfrm>
            <a:off x="1595843" y="2926036"/>
            <a:ext cx="8718804" cy="646160"/>
            <a:chOff x="165" y="1179"/>
            <a:chExt cx="7323" cy="281"/>
          </a:xfrm>
        </p:grpSpPr>
        <p:pic>
          <p:nvPicPr>
            <p:cNvPr id="181" name="Google Shape;181;gb724dd72ee_1_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5" y="1179"/>
              <a:ext cx="7323" cy="1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gb724dd72ee_1_12"/>
            <p:cNvSpPr txBox="1"/>
            <p:nvPr/>
          </p:nvSpPr>
          <p:spPr>
            <a:xfrm>
              <a:off x="173" y="1460"/>
              <a:ext cx="7200" cy="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996" tIns="47985" rIns="95996" bIns="47985" anchor="t" anchorCtr="0">
              <a:noAutofit/>
            </a:bodyPr>
            <a:lstStyle/>
            <a:p>
              <a:pPr algn="ctr" defTabSz="960120">
                <a:buSzPts val="1286"/>
              </a:pPr>
              <a:r>
                <a:rPr lang="it-IT" sz="1350" b="1"/>
                <a:t>RUBRICA VALUTATIVA – Competenza chiave: competenza alfabetica funzionale</a:t>
              </a:r>
              <a:endParaRPr sz="1470"/>
            </a:p>
          </p:txBody>
        </p:sp>
      </p:grpSp>
      <p:sp>
        <p:nvSpPr>
          <p:cNvPr id="183" name="Google Shape;183;gb724dd72ee_1_12"/>
          <p:cNvSpPr txBox="1"/>
          <p:nvPr/>
        </p:nvSpPr>
        <p:spPr>
          <a:xfrm>
            <a:off x="3034903" y="4300538"/>
            <a:ext cx="2124045" cy="276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96" tIns="47985" rIns="95996" bIns="47985" anchor="ctr" anchorCtr="0">
            <a:noAutofit/>
          </a:bodyPr>
          <a:lstStyle/>
          <a:p>
            <a:pPr defTabSz="960120">
              <a:buSzPts val="1286"/>
            </a:pPr>
            <a:endParaRPr sz="1350"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184" name="Google Shape;184;gb724dd72ee_1_12"/>
          <p:cNvGraphicFramePr/>
          <p:nvPr/>
        </p:nvGraphicFramePr>
        <p:xfrm>
          <a:off x="891028" y="3757332"/>
          <a:ext cx="11110601" cy="55171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32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9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2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310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13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113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Garamond"/>
                        <a:buNone/>
                      </a:pPr>
                      <a:r>
                        <a:rPr lang="it-IT" sz="9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NUCLEI TEMATICI</a:t>
                      </a:r>
                      <a:endParaRPr sz="1500" u="none" strike="noStrike" cap="none"/>
                    </a:p>
                  </a:txBody>
                  <a:tcPr marL="48878" marR="48878" marT="42368" marB="2457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Garamond"/>
                        <a:buNone/>
                      </a:pPr>
                      <a:r>
                        <a:rPr lang="it-IT" sz="9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CRITERI</a:t>
                      </a:r>
                      <a:endParaRPr sz="1500" u="none" strike="noStrike" cap="none"/>
                    </a:p>
                  </a:txBody>
                  <a:tcPr marL="48878" marR="48878" marT="42368" marB="2457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Garamond"/>
                        <a:buNone/>
                      </a:pPr>
                      <a:r>
                        <a:rPr lang="it-IT" sz="9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EVIDENZE</a:t>
                      </a:r>
                      <a:endParaRPr sz="1500" u="none" strike="noStrike" cap="none"/>
                    </a:p>
                  </a:txBody>
                  <a:tcPr marL="48878" marR="48878" marT="42368" marB="2457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Garamond"/>
                        <a:buNone/>
                      </a:pPr>
                      <a:r>
                        <a:rPr lang="it-IT" sz="9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OBIETTIVI OGGETTO DI VALUTAZIONE</a:t>
                      </a:r>
                      <a:endParaRPr sz="1500" u="none" strike="noStrike" cap="none"/>
                    </a:p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Garamond"/>
                        <a:buNone/>
                      </a:pPr>
                      <a:r>
                        <a:rPr lang="it-IT" sz="9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DEL PERIODO DIDATTICO</a:t>
                      </a:r>
                      <a:endParaRPr sz="1500" u="none" strike="noStrike" cap="none"/>
                    </a:p>
                  </a:txBody>
                  <a:tcPr marL="48878" marR="48878" marT="42368" marB="2457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Garamond"/>
                        <a:buNone/>
                      </a:pPr>
                      <a:r>
                        <a:rPr lang="it-IT" sz="9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LIVELLO RAGGIUNTO*</a:t>
                      </a:r>
                      <a:endParaRPr sz="1500" u="none" strike="noStrike" cap="none"/>
                    </a:p>
                  </a:txBody>
                  <a:tcPr marL="48878" marR="48878" marT="42368" marB="2457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63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endParaRPr sz="1100" u="none" strike="noStrike" cap="none"/>
                    </a:p>
                    <a:p>
                      <a:pPr marL="228600" lvl="0" indent="-2286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it-IT" sz="1100" b="1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Osservare, leggere e interpretare</a:t>
                      </a:r>
                      <a:endParaRPr sz="1100" b="1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228600" lvl="0" indent="-2286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it-IT" sz="1100" b="1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Comunicare e descrivere</a:t>
                      </a:r>
                      <a:endParaRPr sz="1100" b="1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228600" marR="0" lvl="0" indent="-2286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endParaRPr sz="1100" b="1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228600" marR="0" lvl="0" indent="-2286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228600" marR="0" lvl="0" indent="-2286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Garamond"/>
                        <a:buNone/>
                      </a:pPr>
                      <a:r>
                        <a:rPr lang="it-IT" sz="9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Osservazione e lettura critica di immagini e di opere d’arte; uso consapevole di strumenti, tecniche e regole del linguaggio iconico visivo.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Garamond"/>
                        <a:buNone/>
                      </a:pPr>
                      <a:r>
                        <a:rPr lang="it-IT" sz="9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Osserva, legge e descrive immagini e opere d’arte; progetta e realizza in modo personale e creativo elaborati grafici.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Leggere e decodificare immagini di diverso tipo, per sviluppare sensibilità e rispetto per i beni artistici. </a:t>
                      </a: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Elaborare produzioni personali sperimentando strumenti e tecniche diverse.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Garamond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54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Esplorare e sperimentare</a:t>
                      </a:r>
                      <a:endParaRPr sz="11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Ascoltare e descrivere</a:t>
                      </a:r>
                      <a:endParaRPr sz="11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Distinzione e classificazione degli elementi base del linguaggio musicale; uso</a:t>
                      </a:r>
                      <a:r>
                        <a:rPr lang="it-IT" sz="11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della voce, di strumenti e nuove tecnologie sonore in modo creativo.</a:t>
                      </a:r>
                      <a:endParaRPr sz="1100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Realizza semplici esecuzioni musicali, a commento di eventi prodotti a scuola.</a:t>
                      </a:r>
                      <a:endParaRPr sz="1200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Riconoscere e classificare gli elementi costitutivi del linguaggio musicale.</a:t>
                      </a: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Eseguire brani vocali.</a:t>
                      </a: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3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b="1">
                          <a:solidFill>
                            <a:schemeClr val="dk1"/>
                          </a:solidFill>
                        </a:rPr>
                        <a:t>I</a:t>
                      </a:r>
                      <a:r>
                        <a:rPr lang="it-IT" sz="1100" b="1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 corpo e la sua relazione con lo spazio e il tempo</a:t>
                      </a:r>
                      <a:endParaRPr sz="1100" b="1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b="1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Il gioco, lo sport, le regole e il fair play</a:t>
                      </a:r>
                      <a:endParaRPr sz="1100" b="1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Coordinazione e uso di diversi schemi motori; partecipazione a diverse forme di giocosport collaborando con gli altri e rispettando le regole.</a:t>
                      </a:r>
                      <a:endParaRPr sz="1200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Partecipa a eventi ludici e sportivi rispettando le regole e tenendo comportamenti improntati a fair play, lealtà e correttezza.</a:t>
                      </a:r>
                      <a:endParaRPr sz="1200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Utilizzare il linguaggio corporeo e motorio e applicare, all'interno delle varie occasioni di giocosport, le regole acquisite e condivise.</a:t>
                      </a: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8" marR="48878" marT="39139" marB="2457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08481">
                <a:tc gridSpan="5">
                  <a:txBody>
                    <a:bodyPr/>
                    <a:lstStyle/>
                    <a:p>
                      <a:pPr marL="228600" marR="0" lvl="0" indent="-22860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*LIVELLI DI APPRENDIMENTO</a:t>
                      </a:r>
                      <a:endParaRPr sz="1500" u="none" strike="noStrike" cap="none"/>
                    </a:p>
                    <a:p>
                      <a:pPr marL="228600" marR="0" lvl="0" indent="-22860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228600" marR="0" lvl="0" indent="-2286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it-IT" sz="9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AVANZATO</a:t>
                      </a:r>
                      <a:r>
                        <a:rPr lang="it-IT" sz="9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: l’alunno porta a termine compiti in situazioni note e non note, mobilitando una varietà di risorse sia fornite dal docente sia reperite altrove, in modo autonomo e con continuità.</a:t>
                      </a:r>
                      <a:endParaRPr sz="1500" u="none" strike="noStrike" cap="none"/>
                    </a:p>
                    <a:p>
                      <a:pPr marL="228600" marR="0" lvl="0" indent="-2286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it-IT" sz="9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INTERMEDIO</a:t>
                      </a:r>
                      <a:r>
                        <a:rPr lang="it-IT" sz="9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: l’alunno porta a termine compiti in situazioni note in modo autonomo e continuo; risolve compiti in situazioni non note utilizzando le risorse fornite dal docente o reperite altrove, anche se in modo discontinuo e non del tutto autonomo.</a:t>
                      </a:r>
                      <a:endParaRPr sz="1500" u="none" strike="noStrike" cap="none"/>
                    </a:p>
                    <a:p>
                      <a:pPr marL="228600" marR="0" lvl="0" indent="-2286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it-IT" sz="9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BASE</a:t>
                      </a:r>
                      <a:r>
                        <a:rPr lang="it-IT" sz="9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: l’alunno porta a termine compiti solo in situazioni note e utilizzando le risorse fornite dal docente, sia in modo autonomo ma discontinuo, sia in modo non autonomo, ma con continuità.</a:t>
                      </a:r>
                      <a:endParaRPr sz="9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228600" marR="0" lvl="0" indent="-2286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it-IT" sz="9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 VIA DI PRIMA ACQUISIZIONE</a:t>
                      </a:r>
                      <a:r>
                        <a:rPr lang="it-IT" sz="9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: l’alunno porta a termine compiti solo in situazioni note e unicamente con il supporto del docente e di risorse fornite appositamente</a:t>
                      </a:r>
                      <a:endParaRPr sz="9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228600" marR="0" lvl="0" indent="-2286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endParaRPr sz="900" u="none" strike="noStrike" cap="none"/>
                    </a:p>
                    <a:p>
                      <a:pPr marL="228600" marR="0" lvl="0" indent="-2286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8" marR="48878" marT="39139" marB="2457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85" name="Google Shape;185;gb724dd72ee_1_12"/>
          <p:cNvSpPr txBox="1"/>
          <p:nvPr/>
        </p:nvSpPr>
        <p:spPr>
          <a:xfrm>
            <a:off x="672630" y="1178074"/>
            <a:ext cx="11731860" cy="64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96" tIns="47985" rIns="95996" bIns="47985" anchor="t" anchorCtr="0">
            <a:noAutofit/>
          </a:bodyPr>
          <a:lstStyle/>
          <a:p>
            <a:pPr defTabSz="960120">
              <a:lnSpc>
                <a:spcPct val="115000"/>
              </a:lnSpc>
              <a:buSzPts val="1400"/>
            </a:pPr>
            <a:r>
              <a:rPr lang="it-IT" sz="1470" b="1">
                <a:latin typeface="Calibri"/>
                <a:ea typeface="Calibri"/>
                <a:cs typeface="Calibri"/>
                <a:sym typeface="Calibri"/>
              </a:rPr>
              <a:t>COMPETENZE  CHIAVE EUROPEE: COMPETENZA IN MATERIA DI CITTADINANZA- COMPETENZA IN MATERIA DI CONSAPEVOLEZZA ED ESPRESSIONE CULTURALI- COMPETENZA PERSONALE, SOCIALE E CAPACITA’ DI IMPARARE AD IMPARARE                      COMPETENZE STORICHE</a:t>
            </a:r>
            <a:endParaRPr sz="147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b724dd72ee_1_12"/>
          <p:cNvSpPr/>
          <p:nvPr/>
        </p:nvSpPr>
        <p:spPr>
          <a:xfrm>
            <a:off x="9030474" y="1527356"/>
            <a:ext cx="561645" cy="229635"/>
          </a:xfrm>
          <a:prstGeom prst="rightArrow">
            <a:avLst>
              <a:gd name="adj1" fmla="val 50000"/>
              <a:gd name="adj2" fmla="val 50234"/>
            </a:avLst>
          </a:prstGeom>
          <a:solidFill>
            <a:srgbClr val="00B8FF"/>
          </a:solidFill>
          <a:ln w="9525" cap="sq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996" tIns="47985" rIns="95996" bIns="47985" anchor="ctr" anchorCtr="0">
            <a:noAutofit/>
          </a:bodyPr>
          <a:lstStyle/>
          <a:p>
            <a:pPr defTabSz="960120">
              <a:buSzPts val="1286"/>
            </a:pPr>
            <a:endParaRPr sz="135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87" name="Google Shape;187;gb724dd72ee_1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8921" y="2225080"/>
            <a:ext cx="570071" cy="30003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724dd72ee_1_12"/>
          <p:cNvSpPr txBox="1"/>
          <p:nvPr/>
        </p:nvSpPr>
        <p:spPr>
          <a:xfrm>
            <a:off x="1937224" y="2914512"/>
            <a:ext cx="8717625" cy="1098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96" tIns="95996" rIns="95996" bIns="95996" anchor="t" anchorCtr="0">
            <a:spAutoFit/>
          </a:bodyPr>
          <a:lstStyle/>
          <a:p>
            <a:pPr algn="ctr" defTabSz="960120">
              <a:buSzPts val="1143"/>
            </a:pPr>
            <a:r>
              <a:rPr lang="it-IT" sz="1200" b="1"/>
              <a:t>RUBRICA VALUTATIVA – </a:t>
            </a:r>
            <a:r>
              <a:rPr lang="it-IT" sz="1470" b="1">
                <a:latin typeface="Calibri"/>
                <a:ea typeface="Calibri"/>
                <a:cs typeface="Calibri"/>
                <a:sym typeface="Calibri"/>
              </a:rPr>
              <a:t>COMPETENZA IN MATERIA DI CITTADINANZA- COMPETENZA IN MATERIA DI CONSAPEVOLEZZA ED ESPRESSIONE CULTURALI- COMPETENZA PERSONALE, SOCIALE E CAPACITA’ DI IMPARARE AD IMPARARE</a:t>
            </a:r>
            <a:endParaRPr sz="1470">
              <a:latin typeface="Garamond"/>
              <a:ea typeface="Garamond"/>
              <a:cs typeface="Garamond"/>
              <a:sym typeface="Garamond"/>
            </a:endParaRPr>
          </a:p>
          <a:p>
            <a:pPr defTabSz="960120">
              <a:buSzPts val="1400"/>
            </a:pPr>
            <a:endParaRPr sz="147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9" name="Google Shape;189;gb724dd72ee_1_12"/>
          <p:cNvSpPr txBox="1"/>
          <p:nvPr/>
        </p:nvSpPr>
        <p:spPr>
          <a:xfrm>
            <a:off x="672630" y="2233193"/>
            <a:ext cx="3740310" cy="45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96" tIns="95996" rIns="95996" bIns="95996" anchor="t" anchorCtr="0">
            <a:spAutoFit/>
          </a:bodyPr>
          <a:lstStyle/>
          <a:p>
            <a:pPr defTabSz="960120">
              <a:buSzPts val="1600"/>
            </a:pPr>
            <a:r>
              <a:rPr lang="it-IT" sz="1680" b="1">
                <a:latin typeface="Garamond"/>
                <a:ea typeface="Garamond"/>
                <a:cs typeface="Garamond"/>
                <a:sym typeface="Garamond"/>
              </a:rPr>
              <a:t>SCUOLA PRIMARIA - CLASSE 3/4/5</a:t>
            </a:r>
            <a:endParaRPr sz="1680"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0" name="Google Shape;190;gb724dd72ee_1_12"/>
          <p:cNvSpPr txBox="1"/>
          <p:nvPr/>
        </p:nvSpPr>
        <p:spPr>
          <a:xfrm>
            <a:off x="5750719" y="2225082"/>
            <a:ext cx="5760720" cy="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96" tIns="95996" rIns="95996" bIns="95996" anchor="t" anchorCtr="0">
            <a:spAutoFit/>
          </a:bodyPr>
          <a:lstStyle/>
          <a:p>
            <a:pPr defTabSz="960120"/>
            <a:endParaRPr sz="147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1" name="Google Shape;191;gb724dd72ee_1_12"/>
          <p:cNvSpPr txBox="1"/>
          <p:nvPr/>
        </p:nvSpPr>
        <p:spPr>
          <a:xfrm>
            <a:off x="5454986" y="2050257"/>
            <a:ext cx="5396265" cy="468558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5996" tIns="95996" rIns="95996" bIns="95996" anchor="t" anchorCtr="0">
            <a:spAutoFit/>
          </a:bodyPr>
          <a:lstStyle/>
          <a:p>
            <a:pPr defTabSz="960120"/>
            <a:r>
              <a:rPr lang="it-IT" sz="1785">
                <a:latin typeface="Garamond"/>
                <a:ea typeface="Garamond"/>
                <a:cs typeface="Garamond"/>
                <a:sym typeface="Garamond"/>
              </a:rPr>
              <a:t>Discipline di riferimento: ARTE - MUSICA - ED. FISICA</a:t>
            </a:r>
            <a:endParaRPr sz="1785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1"/>
          <p:cNvSpPr txBox="1"/>
          <p:nvPr/>
        </p:nvSpPr>
        <p:spPr>
          <a:xfrm>
            <a:off x="6" y="14"/>
            <a:ext cx="12801594" cy="3661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51"/>
          <p:cNvSpPr txBox="1"/>
          <p:nvPr/>
        </p:nvSpPr>
        <p:spPr>
          <a:xfrm>
            <a:off x="424135" y="408122"/>
            <a:ext cx="2822714" cy="51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Scuola</a:t>
            </a:r>
            <a:r>
              <a:rPr lang="it-I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dell’Infanzia</a:t>
            </a:r>
            <a:endParaRPr/>
          </a:p>
        </p:txBody>
      </p:sp>
      <p:sp>
        <p:nvSpPr>
          <p:cNvPr id="364" name="Google Shape;364;p51"/>
          <p:cNvSpPr/>
          <p:nvPr/>
        </p:nvSpPr>
        <p:spPr>
          <a:xfrm>
            <a:off x="2872411" y="624136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51"/>
          <p:cNvSpPr txBox="1"/>
          <p:nvPr/>
        </p:nvSpPr>
        <p:spPr>
          <a:xfrm>
            <a:off x="4240570" y="480130"/>
            <a:ext cx="5357395" cy="3661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Campo di esperienza: </a:t>
            </a:r>
            <a:r>
              <a:rPr lang="it-IT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CORPO IN MOVIMENTO.</a:t>
            </a:r>
            <a:endParaRPr/>
          </a:p>
        </p:txBody>
      </p:sp>
      <p:sp>
        <p:nvSpPr>
          <p:cNvPr id="366" name="Google Shape;366;p51"/>
          <p:cNvSpPr txBox="1"/>
          <p:nvPr/>
        </p:nvSpPr>
        <p:spPr>
          <a:xfrm>
            <a:off x="784178" y="912178"/>
            <a:ext cx="1944216" cy="43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Scuola Primaria</a:t>
            </a:r>
            <a:endParaRPr/>
          </a:p>
        </p:txBody>
      </p:sp>
      <p:sp>
        <p:nvSpPr>
          <p:cNvPr id="367" name="Google Shape;367;p51"/>
          <p:cNvSpPr/>
          <p:nvPr/>
        </p:nvSpPr>
        <p:spPr>
          <a:xfrm>
            <a:off x="2872411" y="1056184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51"/>
          <p:cNvSpPr txBox="1"/>
          <p:nvPr/>
        </p:nvSpPr>
        <p:spPr>
          <a:xfrm>
            <a:off x="4240568" y="912180"/>
            <a:ext cx="5328592" cy="366181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Disciplina di riferimento: </a:t>
            </a:r>
            <a:r>
              <a:rPr lang="it-IT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EDUCAZIONE FISICA.</a:t>
            </a:r>
            <a:endParaRPr/>
          </a:p>
        </p:txBody>
      </p:sp>
      <p:sp>
        <p:nvSpPr>
          <p:cNvPr id="369" name="Google Shape;369;p51"/>
          <p:cNvSpPr txBox="1"/>
          <p:nvPr/>
        </p:nvSpPr>
        <p:spPr>
          <a:xfrm>
            <a:off x="280122" y="1344225"/>
            <a:ext cx="2973219" cy="43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Scuola Sec. di I grado</a:t>
            </a:r>
            <a:endParaRPr/>
          </a:p>
        </p:txBody>
      </p:sp>
      <p:sp>
        <p:nvSpPr>
          <p:cNvPr id="370" name="Google Shape;370;p51"/>
          <p:cNvSpPr/>
          <p:nvPr/>
        </p:nvSpPr>
        <p:spPr>
          <a:xfrm>
            <a:off x="2872411" y="1488232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51"/>
          <p:cNvSpPr txBox="1"/>
          <p:nvPr/>
        </p:nvSpPr>
        <p:spPr>
          <a:xfrm>
            <a:off x="4240568" y="1344227"/>
            <a:ext cx="5328592" cy="366181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Disciplina di riferimento: </a:t>
            </a:r>
            <a:r>
              <a:rPr lang="it-IT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EDUCAZIONE FISICA.</a:t>
            </a:r>
            <a:endParaRPr/>
          </a:p>
        </p:txBody>
      </p:sp>
      <p:sp>
        <p:nvSpPr>
          <p:cNvPr id="372" name="Google Shape;372;p51"/>
          <p:cNvSpPr txBox="1"/>
          <p:nvPr/>
        </p:nvSpPr>
        <p:spPr>
          <a:xfrm>
            <a:off x="0" y="1848275"/>
            <a:ext cx="12544468" cy="390832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TRAGUARDI PER LO SVILUPPO DELLE COMPETENZE</a:t>
            </a:r>
            <a:endParaRPr/>
          </a:p>
        </p:txBody>
      </p:sp>
      <p:sp>
        <p:nvSpPr>
          <p:cNvPr id="373" name="Google Shape;373;p51"/>
          <p:cNvSpPr txBox="1"/>
          <p:nvPr/>
        </p:nvSpPr>
        <p:spPr>
          <a:xfrm>
            <a:off x="3" y="2208314"/>
            <a:ext cx="4168552" cy="3292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TRAGUARDI AL TERMINE DELLA SC. DELL’INFANZIA </a:t>
            </a:r>
            <a:endParaRPr/>
          </a:p>
        </p:txBody>
      </p:sp>
      <p:sp>
        <p:nvSpPr>
          <p:cNvPr id="374" name="Google Shape;374;p51"/>
          <p:cNvSpPr txBox="1"/>
          <p:nvPr/>
        </p:nvSpPr>
        <p:spPr>
          <a:xfrm>
            <a:off x="4240562" y="2208314"/>
            <a:ext cx="3830826" cy="329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TRAGUARDI AL TERMINE DELLA SC. PRIMARIA</a:t>
            </a:r>
            <a:endParaRPr/>
          </a:p>
        </p:txBody>
      </p:sp>
      <p:sp>
        <p:nvSpPr>
          <p:cNvPr id="375" name="Google Shape;375;p51"/>
          <p:cNvSpPr txBox="1"/>
          <p:nvPr/>
        </p:nvSpPr>
        <p:spPr>
          <a:xfrm>
            <a:off x="8128992" y="2208314"/>
            <a:ext cx="4415477" cy="3292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TRAGUARDI AL TERMINE DELLA SC. SEC DI    I  GRADO</a:t>
            </a:r>
            <a:endParaRPr/>
          </a:p>
        </p:txBody>
      </p:sp>
      <p:sp>
        <p:nvSpPr>
          <p:cNvPr id="376" name="Google Shape;376;p51"/>
          <p:cNvSpPr txBox="1"/>
          <p:nvPr/>
        </p:nvSpPr>
        <p:spPr>
          <a:xfrm>
            <a:off x="856182" y="5808730"/>
            <a:ext cx="3326770" cy="51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51"/>
          <p:cNvSpPr/>
          <p:nvPr/>
        </p:nvSpPr>
        <p:spPr>
          <a:xfrm>
            <a:off x="9641172" y="1056184"/>
            <a:ext cx="144017" cy="576064"/>
          </a:xfrm>
          <a:prstGeom prst="rightBrace">
            <a:avLst>
              <a:gd name="adj1" fmla="val 8333"/>
              <a:gd name="adj2" fmla="val 50000"/>
            </a:avLst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51"/>
          <p:cNvSpPr txBox="1"/>
          <p:nvPr/>
        </p:nvSpPr>
        <p:spPr>
          <a:xfrm>
            <a:off x="9929192" y="1200208"/>
            <a:ext cx="2872408" cy="329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Discipline concorrenti: Tutte</a:t>
            </a: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51"/>
          <p:cNvSpPr/>
          <p:nvPr/>
        </p:nvSpPr>
        <p:spPr>
          <a:xfrm>
            <a:off x="9353130" y="120081"/>
            <a:ext cx="186113" cy="10081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75" tIns="61025" rIns="122075" bIns="61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1"/>
          <p:cNvSpPr txBox="1"/>
          <p:nvPr/>
        </p:nvSpPr>
        <p:spPr>
          <a:xfrm>
            <a:off x="8115312" y="2586030"/>
            <a:ext cx="4429156" cy="3945566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1</a:t>
            </a:r>
            <a:endParaRPr/>
          </a:p>
          <a:p>
            <a:pPr marL="180848" marR="0" lvl="0" indent="-1808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romanUcPeriod"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L’ALUNNO E’ CONSAPEVOLE DELLE PROPRIE COMPETENZE MOTORIE SIA NEI PUNTI DI FORZA CHE NEI LIMITI.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2</a:t>
            </a:r>
            <a:endParaRPr/>
          </a:p>
          <a:p>
            <a:pPr marL="180848" marR="0" lvl="0" indent="-1808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romanUcPeriod"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UTILIZZA LE ABILITÀ  MOTORIE E SPORTIVE ACQUISITE ADATTANDONE IL MOVIMENTO IN SITUAZIONE DI GIOCO.</a:t>
            </a:r>
            <a:endParaRPr/>
          </a:p>
          <a:p>
            <a:pPr marL="180848" marR="0" lvl="0" indent="-1808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romanUcPeriod"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UTILIZZA GLI ASPETTI COMUNICATIVO-RELAZIONALI DEL LINGUAGGIO MOTORIO PER ENTRARE IN RELAZIONE  CON GLI ALTRI, PRATICANDO, INOLTRE ATTIVAMENTE I VALORI SPORTIVI (FAIR PLAY) COME MODALITÀ  DI RELAZIONE QUOTIDIANA E DI RISPETTO DELLE REGOLE.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808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romanUcPeriod"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E’ CAPACE DI INTEGRARSI NEL GRUPPO, DI ASSUMERSI RESPONSABILITÀ E DI IMPEGNARSI PER IL BENE COMUNE.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ompetenza specifica 3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808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romanUcPeriod"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RICONOSCE, RICERCA ED APPLICA A SE STESSO COMPORTAMENTI DI PROMOZIONE DELLO   “STAR BENE” IN ORDINE AD UN SANO STILE DI VITA E ALLA PREVENZIONE.</a:t>
            </a:r>
            <a:endParaRPr/>
          </a:p>
          <a:p>
            <a:pPr marL="180848" marR="0" lvl="0" indent="-1808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romanUcPeriod"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RISPETTA ALCUNI CRITERI BASE DI SICUREZZA PER SÉ E PER GLI ALTRI.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4</a:t>
            </a:r>
            <a:endParaRPr sz="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     </a:t>
            </a:r>
            <a:r>
              <a:rPr lang="it-IT" sz="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VALORIZZA E COMPRENDE IL VALORE DELLE REGOLE DELLA VITA DEMOCRATICA E CIVILE.</a:t>
            </a:r>
            <a:endParaRPr sz="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    </a:t>
            </a:r>
            <a:r>
              <a:rPr lang="it-IT" sz="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PROMUOVE CON OGNI MEZZO  E IN OGNI CONTESTO IL PRINCIPIO DI LEGALITÀ E DI   </a:t>
            </a:r>
            <a:endParaRPr sz="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it-IT" sz="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SOLIDARIETÀ.</a:t>
            </a:r>
            <a:endParaRPr sz="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51"/>
          <p:cNvSpPr txBox="1"/>
          <p:nvPr/>
        </p:nvSpPr>
        <p:spPr>
          <a:xfrm>
            <a:off x="4259425" y="2586950"/>
            <a:ext cx="3812100" cy="394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1</a:t>
            </a:r>
            <a:endParaRPr/>
          </a:p>
          <a:p>
            <a:pPr marL="180848" marR="0" lvl="0" indent="-1808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romanUcPeriod"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L’ALUNNO ACQUISISCE CONSAPEVOLEZZA DI SE’ ATTRAVERSO LA PERCEZIONE DEL PROPRIO CORPO E LA PADRONANZA DEGLI SCHEMI MOTORI E POSTURALI NEL CONTINUO ADATTAMENTO ALLE VARIABILI SPAZIALI E TEMPORALI CONTINGENTI.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2</a:t>
            </a:r>
            <a:endParaRPr/>
          </a:p>
          <a:p>
            <a:pPr marL="180848" marR="0" lvl="0" indent="-1808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romanUcPeriod"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UTILIZZA IL LINGUAGGIO CORPOREO E MOTORIO PER COMUNICARE ED ESPRIMERE I PROPRI STATI D’ANIMO, ANCHE ATTRAVERSO LA DRAMMATIZZAZIONE E LE ESPERIENZE RITMICO-MUSICALI E ARTISTICHE.</a:t>
            </a:r>
            <a:endParaRPr/>
          </a:p>
          <a:p>
            <a:pPr marL="180848" marR="0" lvl="0" indent="-1808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romanUcPeriod"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SPERIMENTA IN FORMA SEMPLIFICATA E PROGRESSIVAMENTE SEMPRE PIU’ COMPLESSA, DIVERSE GESTUALITA’ TECNICHE.</a:t>
            </a:r>
            <a:endParaRPr/>
          </a:p>
          <a:p>
            <a:pPr marL="180848" marR="0" lvl="0" indent="-1808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romanUcPeriod"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SPERIMENTA UNA PLURALITA’ DI ESPERIENZE CHE PERMETTONO DI MATURARE COMPETENZE DI GIOCO - SPORT ANCHE COME ORIENTAMENTO ALLA FUTURA PRATICA SPORTIVA.</a:t>
            </a:r>
            <a:endParaRPr/>
          </a:p>
          <a:p>
            <a:pPr marL="180848" marR="0" lvl="0" indent="-1808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romanUcPeriod"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COMPRENDE ALL’INTERNO DELLE VARIE OCCASIONI DI GIOCO E DI  SPORT IL  VALORE  DELLE REGOLE E L’IMPORTANZA DI RISPETTARLE.                       </a:t>
            </a: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3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  AGISCE RISPETTANDO I CRITERI BASE DI SICUREZZA PER SE E PER GLI       .   ALTRI, SIA NEL MOVIMENTO CHE NELL’USO DI  ATTREZZI E TRASFERISCE . TALE CONSAPEVOLEZZA NELL’AMBIENTE SCOLASTICO ED   . EXTRASCOLASTICO.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RICONOSCE ALCUNI ESSENZIALI PRINCIPI RELATIVI AL PROPRIO . BENESSERE PSICOFISICO LEGATI ALLA CURA DEL PROPRIO CORPO, AD UN CORRETTO REGIME ALIMENTARE.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4</a:t>
            </a:r>
            <a:endParaRPr sz="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Conosce e comprende i concetti del prendersi cura di sé, della comunità e dell'ambiente, i principi di solidarietà, uguaglianza e rispetto delle diversità e il valore delle regole della vita democratica e civile, promuovendo con ogni mezzo il principio di legalità e solidarietà, nei contesti sportivi.</a:t>
            </a:r>
            <a:endParaRPr sz="9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1099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1099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51"/>
          <p:cNvSpPr txBox="1"/>
          <p:nvPr/>
        </p:nvSpPr>
        <p:spPr>
          <a:xfrm>
            <a:off x="3" y="2568352"/>
            <a:ext cx="4168552" cy="3822456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1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    RICONOSCE IL PROPRIO CORPO E LE SUE DIVERSE PARTI.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   VIVE INTERAMENTE LA PROPRIA CORPORIETA’.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III.  MATURA  CONDOTTE CHE SUSCITANO UN’AUTONOMIA GLOBALE.</a:t>
            </a:r>
            <a:endParaRPr/>
          </a:p>
          <a:p>
            <a:pPr marL="180848" marR="0" lvl="0" indent="-1300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80848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2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 RICONOSCE I RITMI DEL PROPRIO CORPO, DIFFERENZIA LA SESSUALITA’ ED ADOTTA PRATICHE CORRETTE PER LA CURA E L’ IGIENE DEL CORPO  E PER L’ ALIMENTAZIONE.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  PROVA PIACERE NEL MOVIMENTO E SPERIMENTA SCHEMI POSTURALI E MOTORI APPLICANDOLI ALLE VARIE ATTIVITA’ (INDIVIDUALI E DI GRUPPO).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III.   INTERAGISCE CON GLI ALTRI NEI GIOCHI DI MOVIMENTO, NELLA DANZA E NELLA COMUNICAZIONE ESPRESSIVA.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IV.  RAPPRESENTA IL CORPO  IN FORMA STATICA E DINAMICA IN RELAZIONE A SE STESSO E AGLI ALTRI.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80848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3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 RICONOSCE I RITMI DEL PROPRIO CORPO, DIFFERENZIA LA SESSUALITA’ ED ADOTTA PRATICHE CORRETTE PER LA CURA E L’ IGIENE DEL CORPO  E PER L’ ALIMENTAZIONE.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4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it-IT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Conoscenza delle principali norme alla base della cura e dell’igiene personale (prima educazione sanitaria 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Conoscenza dell’importanza dell’attività fisica e dell’educazione alimentare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51"/>
          <p:cNvSpPr txBox="1"/>
          <p:nvPr/>
        </p:nvSpPr>
        <p:spPr>
          <a:xfrm>
            <a:off x="0" y="0"/>
            <a:ext cx="12801600" cy="36618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</a:t>
            </a:r>
            <a:r>
              <a:rPr lang="it-IT" sz="1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CONSAPEVOLEZZA ED ESPRESSIONE CULTURALE         ESPRESSIONE CULTURALE    (LINGUAGGIO CORPOREO)</a:t>
            </a:r>
            <a:endParaRPr/>
          </a:p>
        </p:txBody>
      </p:sp>
      <p:sp>
        <p:nvSpPr>
          <p:cNvPr id="384" name="Google Shape;384;p51"/>
          <p:cNvSpPr/>
          <p:nvPr/>
        </p:nvSpPr>
        <p:spPr>
          <a:xfrm>
            <a:off x="6544817" y="120080"/>
            <a:ext cx="216024" cy="1920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50" tIns="45675" rIns="9135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5"/>
          <p:cNvSpPr txBox="1"/>
          <p:nvPr/>
        </p:nvSpPr>
        <p:spPr>
          <a:xfrm>
            <a:off x="-1215" y="10"/>
            <a:ext cx="12801594" cy="329276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CONSAPEVOLEZZA ED ESPRESSIONE CULTURALE        </a:t>
            </a:r>
            <a:r>
              <a:rPr lang="it-IT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ESPRESSIONE CULTURALE   (LINGUAGGIO ARTISTICO E MUSICALE)</a:t>
            </a:r>
            <a:endParaRPr sz="13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55"/>
          <p:cNvSpPr txBox="1"/>
          <p:nvPr/>
        </p:nvSpPr>
        <p:spPr>
          <a:xfrm>
            <a:off x="424135" y="408122"/>
            <a:ext cx="2822714" cy="51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Scuola</a:t>
            </a:r>
            <a:r>
              <a:rPr lang="it-I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dell’Infanzia</a:t>
            </a:r>
            <a:endParaRPr/>
          </a:p>
        </p:txBody>
      </p:sp>
      <p:sp>
        <p:nvSpPr>
          <p:cNvPr id="410" name="Google Shape;410;p55"/>
          <p:cNvSpPr/>
          <p:nvPr/>
        </p:nvSpPr>
        <p:spPr>
          <a:xfrm>
            <a:off x="2872411" y="624136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55"/>
          <p:cNvSpPr txBox="1"/>
          <p:nvPr/>
        </p:nvSpPr>
        <p:spPr>
          <a:xfrm>
            <a:off x="4240570" y="480130"/>
            <a:ext cx="5357395" cy="3661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Campo di esperienza: </a:t>
            </a:r>
            <a:r>
              <a:rPr lang="it-IT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IMMAGINI, SUONI, COLORI.</a:t>
            </a:r>
            <a:endParaRPr/>
          </a:p>
        </p:txBody>
      </p:sp>
      <p:sp>
        <p:nvSpPr>
          <p:cNvPr id="412" name="Google Shape;412;p55"/>
          <p:cNvSpPr txBox="1"/>
          <p:nvPr/>
        </p:nvSpPr>
        <p:spPr>
          <a:xfrm>
            <a:off x="784178" y="912178"/>
            <a:ext cx="1944216" cy="43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Scuola Primaria</a:t>
            </a:r>
            <a:endParaRPr/>
          </a:p>
        </p:txBody>
      </p:sp>
      <p:sp>
        <p:nvSpPr>
          <p:cNvPr id="413" name="Google Shape;413;p55"/>
          <p:cNvSpPr/>
          <p:nvPr/>
        </p:nvSpPr>
        <p:spPr>
          <a:xfrm>
            <a:off x="2872411" y="1056184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55"/>
          <p:cNvSpPr txBox="1"/>
          <p:nvPr/>
        </p:nvSpPr>
        <p:spPr>
          <a:xfrm>
            <a:off x="4240568" y="912180"/>
            <a:ext cx="5328592" cy="366181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Discipline di riferimento: </a:t>
            </a:r>
            <a:r>
              <a:rPr lang="it-IT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 E MUSICA.</a:t>
            </a:r>
            <a:endParaRPr/>
          </a:p>
        </p:txBody>
      </p:sp>
      <p:sp>
        <p:nvSpPr>
          <p:cNvPr id="415" name="Google Shape;415;p55"/>
          <p:cNvSpPr txBox="1"/>
          <p:nvPr/>
        </p:nvSpPr>
        <p:spPr>
          <a:xfrm>
            <a:off x="280122" y="1344225"/>
            <a:ext cx="2973219" cy="43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Scuola Sec. di I grado</a:t>
            </a:r>
            <a:endParaRPr/>
          </a:p>
        </p:txBody>
      </p:sp>
      <p:sp>
        <p:nvSpPr>
          <p:cNvPr id="416" name="Google Shape;416;p55"/>
          <p:cNvSpPr/>
          <p:nvPr/>
        </p:nvSpPr>
        <p:spPr>
          <a:xfrm>
            <a:off x="2872411" y="1488232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55"/>
          <p:cNvSpPr txBox="1"/>
          <p:nvPr/>
        </p:nvSpPr>
        <p:spPr>
          <a:xfrm>
            <a:off x="4240568" y="1344227"/>
            <a:ext cx="5328592" cy="366181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Discipline di riferimento: </a:t>
            </a:r>
            <a:r>
              <a:rPr lang="it-IT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 E MUSICA.</a:t>
            </a:r>
            <a:endParaRPr/>
          </a:p>
        </p:txBody>
      </p:sp>
      <p:sp>
        <p:nvSpPr>
          <p:cNvPr id="418" name="Google Shape;418;p55"/>
          <p:cNvSpPr txBox="1"/>
          <p:nvPr/>
        </p:nvSpPr>
        <p:spPr>
          <a:xfrm>
            <a:off x="3" y="1852592"/>
            <a:ext cx="12473030" cy="390832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TRAGUARDI PER LO SVILUPPO DELLE COMPETENZE</a:t>
            </a:r>
            <a:endParaRPr/>
          </a:p>
        </p:txBody>
      </p:sp>
      <p:sp>
        <p:nvSpPr>
          <p:cNvPr id="419" name="Google Shape;419;p55"/>
          <p:cNvSpPr txBox="1"/>
          <p:nvPr/>
        </p:nvSpPr>
        <p:spPr>
          <a:xfrm>
            <a:off x="3" y="2208314"/>
            <a:ext cx="4168552" cy="3292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TRAGUARDI AL TERMINE DELLA SC. DELL’INFANZIA </a:t>
            </a:r>
            <a:endParaRPr/>
          </a:p>
        </p:txBody>
      </p:sp>
      <p:sp>
        <p:nvSpPr>
          <p:cNvPr id="420" name="Google Shape;420;p55"/>
          <p:cNvSpPr txBox="1"/>
          <p:nvPr/>
        </p:nvSpPr>
        <p:spPr>
          <a:xfrm>
            <a:off x="4240562" y="2208314"/>
            <a:ext cx="3830826" cy="329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TRAGUARDI AL TERMINE DELLA SC. PRIMARIA</a:t>
            </a:r>
            <a:endParaRPr/>
          </a:p>
        </p:txBody>
      </p:sp>
      <p:sp>
        <p:nvSpPr>
          <p:cNvPr id="421" name="Google Shape;421;p55"/>
          <p:cNvSpPr txBox="1"/>
          <p:nvPr/>
        </p:nvSpPr>
        <p:spPr>
          <a:xfrm>
            <a:off x="8129000" y="2208314"/>
            <a:ext cx="4344039" cy="3292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TRAGUARDI AL TERMINE DELLA SC. SEC DI    I  GRADO</a:t>
            </a:r>
            <a:endParaRPr/>
          </a:p>
        </p:txBody>
      </p:sp>
      <p:sp>
        <p:nvSpPr>
          <p:cNvPr id="422" name="Google Shape;422;p55"/>
          <p:cNvSpPr txBox="1"/>
          <p:nvPr/>
        </p:nvSpPr>
        <p:spPr>
          <a:xfrm>
            <a:off x="856182" y="5808730"/>
            <a:ext cx="3326770" cy="51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55"/>
          <p:cNvSpPr/>
          <p:nvPr/>
        </p:nvSpPr>
        <p:spPr>
          <a:xfrm>
            <a:off x="9615517" y="1085824"/>
            <a:ext cx="144017" cy="576064"/>
          </a:xfrm>
          <a:prstGeom prst="rightBrace">
            <a:avLst>
              <a:gd name="adj1" fmla="val 8333"/>
              <a:gd name="adj2" fmla="val 50000"/>
            </a:avLst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55"/>
          <p:cNvSpPr txBox="1"/>
          <p:nvPr/>
        </p:nvSpPr>
        <p:spPr>
          <a:xfrm>
            <a:off x="9857184" y="1200208"/>
            <a:ext cx="2944416" cy="329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Discipline concorrenti: TUTTE</a:t>
            </a:r>
            <a:endParaRPr/>
          </a:p>
        </p:txBody>
      </p:sp>
      <p:sp>
        <p:nvSpPr>
          <p:cNvPr id="425" name="Google Shape;425;p55"/>
          <p:cNvSpPr/>
          <p:nvPr/>
        </p:nvSpPr>
        <p:spPr>
          <a:xfrm>
            <a:off x="5767405" y="120081"/>
            <a:ext cx="186113" cy="10081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75" tIns="61025" rIns="122075" bIns="61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55"/>
          <p:cNvSpPr/>
          <p:nvPr/>
        </p:nvSpPr>
        <p:spPr>
          <a:xfrm>
            <a:off x="8267900" y="2638425"/>
            <a:ext cx="4344000" cy="398850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114449" marR="0" lvl="0" indent="-11444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1</a:t>
            </a:r>
            <a:endParaRPr/>
          </a:p>
          <a:p>
            <a:pPr marL="114449" marR="0" lvl="0" indent="-11444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PARTECIPA IN MODO ATTIVO ALLA REALIZZAZIONE  DI ESPERIENZE MUSICALI ATTRAVERSO L’ESECUZIONE E L’INTERPRETAZIONE DI BRANI STRUMENTALI E VOCALI APPARTENENTI A GENERI E CULTURE DIFFERENTI.</a:t>
            </a: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114449" marR="0" lvl="0" indent="-11444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2</a:t>
            </a:r>
            <a:endParaRPr/>
          </a:p>
          <a:p>
            <a:pPr marL="180848" marR="0" lvl="0" indent="-1808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romanUcPeriod"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E’ IN GRADO DI IDEARE PRODURRE  E REALIZZARE ANCHE ATTRAVERSO L’IMPROVVISAZIONE  MESSAGGI MUSICALI E MULTIMEDIALI.</a:t>
            </a:r>
            <a:endParaRPr/>
          </a:p>
          <a:p>
            <a:pPr marL="180848" marR="0" lvl="0" indent="-1808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romanUcPeriod"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COMPRENDE E VALUTA EVENTI, MATERIALI, OPERE MUSICALI CONOSCENDONE I SIGNIFICATI, ANCHE IN RELAZIONE ALLE PROPRIE ESPERIENZE MUSICALI E AI DIVERSI CONTESTI STORICO CULTURALI.</a:t>
            </a:r>
            <a:endParaRPr/>
          </a:p>
          <a:p>
            <a:pPr marL="180848" marR="0" lvl="0" indent="-1300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449" marR="0" lvl="0" indent="-11444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3</a:t>
            </a:r>
            <a:endParaRPr/>
          </a:p>
          <a:p>
            <a:pPr marL="180848" marR="0" lvl="0" indent="-1808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romanUcPeriod"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UTILIZZA IN MODO FUNZIONALE E AUTONOMO TECNICHE E MATERIALI DIFFERENTI ANCHE CON L’INTEGRAZIONE DI PIU’ MEDIA E CODICI ESPRESSIVI.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   REALIZZA ELABORATI PERSONALI E CREATIVI APPLICANDO LE CONOSCENZE E LE REGOLE         DEL LINGUAGGIO VISIVO.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4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LEGGE LE OPERE PIU’ SIGNIFICATIVE PRODOTTE NELL’ARTE ANTICA, MEDIEVALE,  MODERNA E CONTEMPORANEA, SAPENDOLE COLLOCARE NEI RISPETTIVI CONTESTI STORICI</a:t>
            </a:r>
            <a:r>
              <a:rPr lang="it-IT" sz="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 </a:t>
            </a: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CULTURALI E AMBIENTALI.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II..CONOSCE I PRINCIPALI BENI DEL PATRIMONIO ARTISTICO, CULTURALE E AMBIENTALE DEL PROPRIO TERRITORIO.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5</a:t>
            </a:r>
            <a:endParaRPr sz="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 </a:t>
            </a:r>
            <a:r>
              <a:rPr lang="it-IT" sz="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VALORIZZA E COMPRENDE IL VALORE DELLE REGOLE DELLA VITA DEMOCRATICA E CIVILE.</a:t>
            </a:r>
            <a:endParaRPr sz="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</a:t>
            </a:r>
            <a:r>
              <a:rPr lang="it-IT" sz="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PROMUOVE CON OGNI MEZZO  E IN OGNI CONTESTO IL PRINCIPIO DI LEGALITÀ E DI              </a:t>
            </a:r>
            <a:endParaRPr sz="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it-IT" sz="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SOLIDARIETÀ.</a:t>
            </a:r>
            <a:endParaRPr sz="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55"/>
          <p:cNvSpPr txBox="1"/>
          <p:nvPr/>
        </p:nvSpPr>
        <p:spPr>
          <a:xfrm>
            <a:off x="3" y="2568353"/>
            <a:ext cx="4168552" cy="3822456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1</a:t>
            </a:r>
            <a:endParaRPr/>
          </a:p>
          <a:p>
            <a:pPr marL="180848" marR="0" lvl="0" indent="-1808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romanUcPeriod"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BAMBINO SCOPRE IL PAESAGGIO SONORO RIPRODUCENDOLO ATTRAVERSO VOCE, CORPO E OGGETTI.</a:t>
            </a:r>
            <a:endParaRPr/>
          </a:p>
          <a:p>
            <a:pPr marL="180848" marR="0" lvl="0" indent="-1808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romanUcPeriod"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SPERIMENTA, ESPLORA  E COMBINA I PRIMI ALFABETI MUSICALI PER PRODURRE SEMPLICI SEQUENZE  SONORE.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8084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2</a:t>
            </a:r>
            <a:endParaRPr/>
          </a:p>
          <a:p>
            <a:pPr marL="180848" marR="0" lvl="0" indent="-1808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romanUcPeriod"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 ESPRIME ATTRAVERSO LA DRAMMATIZZAZIONE, IL DISEGNO, LA PITTURA E ALTRE ATTIVITA’ MANIPOLATIVIE UTILIZZANDO MATERIALI, STRUMENTI E TECNICHE DIVERSE;</a:t>
            </a:r>
            <a:endParaRPr/>
          </a:p>
          <a:p>
            <a:pPr marL="180848" marR="0" lvl="0" indent="-1808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romanUcPeriod"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ESPLORA LE POTENZIALITA’ OFFERTE DALLE TECNOLOGIE.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I.Conoscenza dell’esistenza di un grande libro delle leggi chiamato Costituzione e conoscenza dei principali ruoli istituzionali.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conoscenza dei principali simboli identitari della nazione italiana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     SEGUE CON CURIOSITA’ E PIACERE SPETTACOLI DI VARIO TIPO ( TEATRALI, MUSICALI, VISIVI E DI ANIMAZIONE); SVILUPPA INTERESSE PER L’ASCOLTO DELLA MUSICA.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Conoscere la segnaletica stradale di base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II.Conoscenza dei primi rudimenti dell’informatica.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300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55"/>
          <p:cNvSpPr txBox="1"/>
          <p:nvPr/>
        </p:nvSpPr>
        <p:spPr>
          <a:xfrm>
            <a:off x="4348175" y="2586950"/>
            <a:ext cx="3690900" cy="45615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1</a:t>
            </a:r>
            <a:endParaRPr/>
          </a:p>
          <a:p>
            <a:pPr marL="180848" marR="0" lvl="0" indent="-1808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romanUcPeriod"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ESPLORA, DISCRIMINA ED ELABORA EVENTI SONORI RISPETTO ALLA QUALITA’, ALLO SPAZIO, ALLA FONTE, AL RITMO, ALL’INTENSITA’ E AL FATTORE EMOTIVO.</a:t>
            </a:r>
            <a:endParaRPr/>
          </a:p>
          <a:p>
            <a:pPr marL="180848" marR="0" lvl="0" indent="-1808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romanUcPeriod"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GESTISCE DIVERSE POSSIBILITA’ ESPRESSIVE DELLA VOCE IMPARANDO AD ASCOLTARE SE’ STESSO E GLI ALTRI.</a:t>
            </a:r>
            <a:endParaRPr/>
          </a:p>
          <a:p>
            <a:pPr marL="180848" marR="0" lvl="0" indent="-1808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romanUcPeriod"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ESEGUE DA SOLO E IN GRUPPO SEMPLICI BRANI VOCALI APPARTENENTI A GENERI E CULTURE  MUSICALI DIFFERENTI.</a:t>
            </a:r>
            <a:endParaRPr/>
          </a:p>
          <a:p>
            <a:pPr marL="180848" marR="0" lvl="0" indent="-1300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2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</a:t>
            </a:r>
            <a:r>
              <a:rPr lang="it-IT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RICONOSCE GLI ELEMENTI COSTITUTIVI DI UN SEMPLICE BRANO MUSICALE UTILIZZANDOLI NELLA PRATICA.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541" marR="0" lvl="0" indent="-285541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  ASCOLTA, INTERPRETA E DESCRIVE BRANI MUSICALI DI DIVERSO GENERE.</a:t>
            </a:r>
            <a:endParaRPr/>
          </a:p>
          <a:p>
            <a:pPr marL="285541" marR="0" lvl="0" indent="-234741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Competenza specifica 3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848" marR="0" lvl="0" indent="-1808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romanUcPeriod"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UTILIZZA  LE CONOSCENZE DEL LINGUAGGIO VISUALE PER PRODURRE E RIELABORARE IN MODO CREATIVO LE IMMAGINI ATTRAVERSO TECNICHE, MATERIALI E STRUMENTI DIVERSIFICATI.</a:t>
            </a: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180848" marR="0" lvl="0" indent="-180848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  UTILIZZA LE ABILITA’ RELATIVE AL LINGUAGGIO VISIVO PER PRODURRE VARIE TIPOLOGIE DI TESTI VISIVI: ESPRESSIVI, NARRATIVI, RAPPRESENTATIVI E COMUNICATIVI.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4</a:t>
            </a:r>
            <a:endParaRPr/>
          </a:p>
          <a:p>
            <a:pPr marL="180848" marR="0" lvl="0" indent="-18084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romanUcPeriod"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UTILIZZA  I DIVERSI CODICI DEL LINGUAGGIO VISUALE PER OSSERVARE, DESCRIVERE E LEGGERE IMMAGINI.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 .  CONOSCE I PRINCIPALI BENI PAESAGGISTICI ED ARTISTICO- CULTURALI PRESENTI NEL PROPRIO TERRITORIO E METTE IN ATTO COMPORTAMENTI DI RISPETTO  E DI TUTELA.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it-IT" sz="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5</a:t>
            </a:r>
            <a:r>
              <a:rPr lang="it-IT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Conosce e comprende i concetti del prendersi cura della comunità e dell'ambiente, i principi di solidarietà, uguaglianza e rispetto delle diversità promuovendo con ogni mezzo il principio di legalità e solidarietà, nei contesti artistici e musicali.</a:t>
            </a:r>
            <a:endParaRPr sz="11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3" name="Google Shape;433;p56"/>
          <p:cNvGraphicFramePr/>
          <p:nvPr/>
        </p:nvGraphicFramePr>
        <p:xfrm>
          <a:off x="568154" y="-75118"/>
          <a:ext cx="12233475" cy="9168460"/>
        </p:xfrm>
        <a:graphic>
          <a:graphicData uri="http://schemas.openxmlformats.org/drawingml/2006/table">
            <a:tbl>
              <a:tblPr bandRow="1">
                <a:noFill/>
                <a:tableStyleId>{1357623F-AE87-46E7-886A-2B6003903ADB}</a:tableStyleId>
              </a:tblPr>
              <a:tblGrid>
                <a:gridCol w="1296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1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34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/>
                        <a:t>SCUOLA DELL’INFANZIA</a:t>
                      </a:r>
                      <a:endParaRPr sz="1400" b="1"/>
                    </a:p>
                  </a:txBody>
                  <a:tcPr marL="91450" marR="91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TRIENNIO SCUOLA  PRIM.</a:t>
                      </a:r>
                      <a:endParaRPr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BIENNIO FIN. SCUOLA  PRIMARIA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/>
                        <a:t>SCUOLA SECOND. DI   I   GRADO</a:t>
                      </a:r>
                      <a:endParaRPr/>
                    </a:p>
                  </a:txBody>
                  <a:tcPr marL="91450" marR="9145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84250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it-IT" sz="13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1 )PERCEZIONE E CONOSCENZA DEL CORPO IN RELAZIONE</a:t>
                      </a:r>
                      <a:endParaRPr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it-IT" sz="13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ALLO SPAZIO E AL TEMPO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1.A</a:t>
                      </a: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. Controllare gli schemi motori di base; correre,       comunicare, saltare, arrampicarsi.</a:t>
                      </a:r>
                      <a:endParaRPr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1.B  </a:t>
                      </a: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Muoversi con destrezza nello spazio circostante e nel gioco, coordinando i movimenti, prendendo conoscenza della propria dominanza corporea e della lateralita’.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  Riconoscere e denominare le varie parti del corpo su di sé e sugli altri e saperli rappresentare graficamente.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B    Riconoscere, classificare, memorizzare e rielaborare le informazioni provenienti dagli organi di senso(sensazioni visive,  uditive,  tattili, cinestetiche).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C  Utilizzare, coordinare e controllare gli schemi motori di base.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D  Consolidare la coordinazione oculo-manuale e la motricità manuale fine.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E  Orientarsi nello spazio seguendo indicazioni date.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F    Coordinare ed utilizzare diversi schemi motori combinati tra loro(correre/saltare, afferrare/lanciare..)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1G  Saper controllare e gestire le condizioni d’equilibrio statico-dinamico del proprio corpo.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H  Organizzare e gestire l’orientamento del  proprio corpo in riferimento alle principali coordinate spaziali e temporali(contemporaneità, successione e reversibilità) e a strutture ritmiche.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I  Riconoscere e riprodurre semplici sequenze ritmiche con il proprio corpo e con gli attrezzi.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  Eseguire semplici progressioni motorie, utilizzando codici espressivi diversi.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B  Coordinare , utilizzare e controllare gli schemi motori e posturali.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C  Eseguire semplici composizioni e/o progressioni motorie usando ampia gamma di codici espressivi.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D  Controllare e gestire le condizioni d’equilibrio statico-dinamico del proprio corpo.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E  Organizzare e gestire l’orientamento del proprio corpo in riferimento  alle principali coordinate spaziali e temporali e a strutture ritmiche.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1F   Riconoscere e riprodurre semplici sequenze ritmiche con il proprio corpo e con attrezzi.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G  Orientarsi nello spazio seguendo indicazioni e regole.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H  Eseguire movimenti precisati , adattati a situazioni esecutive sempre più complesse .</a:t>
                      </a:r>
                      <a:endParaRPr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1A  Utilizzare e correlare le variabili spazio-temporali funzionali alla realizzazione del gesto tecnico in ogni situazione sportiva.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1B  Sapersi orientare nell’ambiente naturale ed artificiale anche attraverso ausili specifici: mappe, bussola…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1C  Sapere utilizzare e trasferire le abilita’ per la realizzazione di gesti tecnici nei vari sport.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7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Conoscere il corpo nella sua totalità  ed utilizzarlo correttamente in relazione allo spazio e al tempo.</a:t>
                      </a:r>
                      <a:r>
                        <a:rPr lang="it-IT" sz="13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PRIMO, SECONDO E TERZO ANNO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 CORPO E LA SUA RELAZIONE CON LO SPAZIO E IL TEMPO. </a:t>
                      </a: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Giochi per l’individuazione e la denominazione delle parti del corpo.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Giochi a semplici percorsi basati sull’uso degli indicatori spaziali(dentro- fuori, sopra- sotto, davanti- dietro, destra- sinistra).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Giochi con l’utilizzo degli schemi motori di base in relazione ad alcuni indicatori – temporali.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movimenti naturali del camminare, correre , saltare. Giochi con la palla e con l’uso delle mani.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Percorsi misti in cui siano   presenti più schemi motori in successione.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corsa il salto, i palleggi.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Esercizi d’equilibrio; percorsi: traiettorie, distanze, orientamento, contemporaneità, successione, durata e ritmo.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 corpo: respirazione, posizioni, tensioni, rilassamento muscolare.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QUARTO E QUINTO ANNO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Giochi per l’intervento degli schemi motori di base.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Schemi motori  e posturali funzionali all’esecuzione di prassie motorie semplici e complesse.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Equilibrio statico e dinamico.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Capacità di combinazione e accoppiamento dei movimenti.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Capacità di orientamento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Capacità ritmica.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Impiego delle capacità condizionali(forza, resistenza, velocità)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– SECONDO -TERZO ANNO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Percezioni e analizzatori- percezione spazio-temporale. Vari tipi di movimento. Coordinazione. Equilibrio  -percorsi misti- circuiti di destrezza- giochi sportivi-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funzionamento, controllo, misurazione ed allenamento delle qualità fisiche: forza, resistenza, mobilità articolare, rapidità. Esercizi per il potenziamento delle qualità motorie. Cenni storici sugli sport  di squadra. Storia delle olimpiadi. Gli sport olimpici. Il gioco. Il fair-play. Handicap e sport.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 violenza nello sport.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 profilo del preadolescente.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Rilevazione dei dati antropometrici.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Apparato locomotore.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Come alimentarsi.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Alimentazione per lo sportivo. Integratori alimentari: il doping.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Norme di primo soccorso. Attività in ambiente naturale. Norme di sicurezza - norme di comportamento.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 segnali stradali</a:t>
                      </a: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34" name="Google Shape;434;p56"/>
          <p:cNvSpPr txBox="1"/>
          <p:nvPr/>
        </p:nvSpPr>
        <p:spPr>
          <a:xfrm>
            <a:off x="208114" y="3000406"/>
            <a:ext cx="280120" cy="509366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56"/>
          <p:cNvSpPr/>
          <p:nvPr/>
        </p:nvSpPr>
        <p:spPr>
          <a:xfrm>
            <a:off x="496157" y="4836617"/>
            <a:ext cx="360039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56"/>
          <p:cNvSpPr/>
          <p:nvPr/>
        </p:nvSpPr>
        <p:spPr>
          <a:xfrm>
            <a:off x="280122" y="984185"/>
            <a:ext cx="1800200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56"/>
          <p:cNvSpPr/>
          <p:nvPr/>
        </p:nvSpPr>
        <p:spPr>
          <a:xfrm>
            <a:off x="280122" y="1056184"/>
            <a:ext cx="72008" cy="194421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56"/>
          <p:cNvSpPr/>
          <p:nvPr/>
        </p:nvSpPr>
        <p:spPr>
          <a:xfrm>
            <a:off x="280127" y="7320883"/>
            <a:ext cx="72009" cy="288032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56"/>
          <p:cNvSpPr/>
          <p:nvPr/>
        </p:nvSpPr>
        <p:spPr>
          <a:xfrm>
            <a:off x="293037" y="7464897"/>
            <a:ext cx="1432248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56"/>
          <p:cNvSpPr txBox="1"/>
          <p:nvPr/>
        </p:nvSpPr>
        <p:spPr>
          <a:xfrm>
            <a:off x="0" y="-100086"/>
            <a:ext cx="12801600" cy="36618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:   </a:t>
            </a:r>
            <a:r>
              <a:rPr lang="it-IT" sz="1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CONSAPEVOLEZZA ED ESPRESSIONE CULTURALE:  IL CORPO E IL MOVIMENTO –       EDUCAZIONE FISICA    </a:t>
            </a:r>
            <a:endParaRPr/>
          </a:p>
        </p:txBody>
      </p:sp>
      <p:sp>
        <p:nvSpPr>
          <p:cNvPr id="441" name="Google Shape;441;p56"/>
          <p:cNvSpPr/>
          <p:nvPr/>
        </p:nvSpPr>
        <p:spPr>
          <a:xfrm>
            <a:off x="9285552" y="52314"/>
            <a:ext cx="186113" cy="10081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75" tIns="61025" rIns="122075" bIns="61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6" name="Google Shape;446;p57"/>
          <p:cNvGraphicFramePr/>
          <p:nvPr/>
        </p:nvGraphicFramePr>
        <p:xfrm>
          <a:off x="496145" y="1056185"/>
          <a:ext cx="12233475" cy="9168460"/>
        </p:xfrm>
        <a:graphic>
          <a:graphicData uri="http://schemas.openxmlformats.org/drawingml/2006/table">
            <a:tbl>
              <a:tblPr bandRow="1">
                <a:noFill/>
                <a:tableStyleId>{1357623F-AE87-46E7-886A-2B6003903ADB}</a:tableStyleId>
              </a:tblPr>
              <a:tblGrid>
                <a:gridCol w="1296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1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34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/>
                        <a:t>SCUOLA DELL’INFANZIA</a:t>
                      </a:r>
                      <a:endParaRPr sz="1400" b="1"/>
                    </a:p>
                  </a:txBody>
                  <a:tcPr marL="91450" marR="91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TRIENNIO SCUOLA  PRIM.</a:t>
                      </a:r>
                      <a:endParaRPr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BIENNIO FIN. SCUOLA  PRIMARIA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/>
                        <a:t>SCUOLA SECOND. DI   I   GRADO</a:t>
                      </a:r>
                      <a:endParaRPr/>
                    </a:p>
                  </a:txBody>
                  <a:tcPr marL="91450" marR="9145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84250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it-IT" sz="13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2) IL LINGUAGGIO DEL CORPO COME MODALITA’ COMUNICATIVO-ESPRESSIVA ATTRAVERSO IL GIOCO, LA PSICOMOTRICITÀ LO SPORT, LE REGOLE E IL FAIR PLAY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2A  Muoversi spontaneamente e\o</a:t>
                      </a:r>
                      <a:endParaRPr sz="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modo adeguato da solo e\o in gruppo, esprimendosi in base a suoni, rumori musica e indicazioni.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2B Controllare l’affettivita’ e le emozioni, rielaborandole attraverso il ritmo e il  movimento.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2C Partecipare con interesse alle attivita’ motorie proposte e alle attivita’ di  gruppo rispettando gli  altri e semplici regole.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A  Conoscere il proprio corpo e sapersi esprimere con esso.</a:t>
                      </a:r>
                      <a:endParaRPr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2.B </a:t>
                      </a: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Acquisire capacita’ espressive nel movimento utilizzando il corpo come linguaggio.</a:t>
                      </a:r>
                      <a:endParaRPr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2.C</a:t>
                      </a: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Utilizzare in forma originale e creativa modalita’ espressive e corporee anche attraverso forme di drammatizzazione, sapendo trasmettere contenuti emozionali.</a:t>
                      </a:r>
                      <a:endParaRPr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2.D E</a:t>
                      </a: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laborare ed eseguire semplici sequenze di movimento o semplici coreografie individuali e collettive.</a:t>
                      </a:r>
                      <a:endParaRPr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2.E C</a:t>
                      </a: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onoscere ed applicare correttamente modalita’ esecutive di diverse proposte di gioco - sport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A   Utilizzare in modo personale il corpo e il movimento per esprimersi, comunicare stati d’animo, emozioni e sentimenti, anche nelle forme della drammatizzazione </a:t>
                      </a:r>
                      <a:endParaRPr/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B   Assumere e controllare in forma consapevole diversificate posture del corpo con finalità espressive. </a:t>
                      </a:r>
                      <a:endParaRPr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2.C C</a:t>
                      </a: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onoscere ed applicare correttamente modalita’ esecutive di diverse proposte di gioco – sport,  individuali e di squadra.</a:t>
                      </a:r>
                      <a:endParaRPr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2.D E</a:t>
                      </a: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laborare e riprodurre gesti motori combinati ed adattarli a varie situazioni esecutive.</a:t>
                      </a:r>
                      <a:endParaRPr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2.E P</a:t>
                      </a: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artecipare attivamente alle varie forme di gioco, organizzate anche in forma di gara, collaborando con gli altri.</a:t>
                      </a:r>
                      <a:endParaRPr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2.F  R</a:t>
                      </a: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ispettare le regole della competizione sportiva.</a:t>
                      </a:r>
                      <a:endParaRPr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2.G S</a:t>
                      </a: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aper accettare la sconfitta con equilibrio e vivere  la vittoria esprimendo il rispetto nei confronti dei perdenti, accettando le diversita’ e manifestando senso di responsabilita’</a:t>
                      </a:r>
                      <a:endParaRPr sz="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2A  Conoscere  ed applicare semplici tecniche di espressione corporea per rappresentare  idee, stati d’animo e storie mediante gestualit</a:t>
                      </a:r>
                      <a:r>
                        <a:rPr lang="it-IT" sz="800" b="1"/>
                        <a:t>à</a:t>
                      </a:r>
                      <a:r>
                        <a:rPr lang="it-IT" sz="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 posture svolte in forma individuale, a coppie o in gruppo.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2B Saper decodificare i gesti di compagni, avversari in situazione di gioco e sport.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2C Saper decodificare i gesti arbitrari in relazione all’applicazione del regolamento di gioco.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2D Saper realizzare strategie di gioco, mettere in atto comportamenti  collaborativi e partecipativi in forma propositiva.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7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Utilizzare in modo originale il proprio corpo per eseguire diverse proposte di gioco-sport nel rispetto delle regole di gruppo.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PRIMO, SECONDO E TERZO ANNO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 linguaggio dei gesti:rappresentazione con il corpo di filastrocche,  poesie , e canzoncine aventi come protagonista il corpo e le sue parti.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Giochi espressivi su stimolo verbale, sonoro-musicale e gestuale.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Giochi di comunicazione in funzione del messaggio.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Giochi di gruppo con  comprensione e  rispetto di indicazioni e regole.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Assunzione di responsabilita’ e ruoli in rapporto alle possibilita’ di ciascuno.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Giochi di competitività fra coppie o piccoli gruppi.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Giochi derivanti dalla tradizione popolare con applicazione di indicazioni e regole.                                       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Partecipazione ad eventi ludici e sportivi rispettando le regole e tenendo comportamenti improntati a fair-play, lealta’ e correttezza.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Drammatizzazioni attraverso il movimento, la danza , l’uso espressivo del corpo.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QUARTO E QUINTO ANNO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 linguaggio dei gesti: rappresentazione con il corpo di emozioni, situazioni reali e fantastiche, aventi come protagonista il corpo e le sue parti.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Giochi propedeutici ad alcuni giochi sportivi(minivolley)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Acquisizione progressiva delle regole di alcuni giochi sportivi.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Collaborazione, confronto, competizione  con giochi di regole.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Collaborazione, confronto,competizione  costruttiva.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Svolgere un ruolo attivo e significativo nelle attivita’ di gioco-sport .  partecipazione ad eventi ludici e sportivi tenendo comportamenti improntati al fair-play, lealta’ e correttezza. Drammatizzazioni attraverso il movimento, la danza , l’uso espressivo del corpo. 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– SECONDO -TERZO ANNO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Percezioni e analizzatori- percezione spazio-temporale. Vari tipi di movimento. Coordinazione. Equilibrio  -percorsi misti- circuiti di destrezza- giochi sportivi-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Funzionamento, controllo, misurazione ed allenamento delle qualità fisiche: forza, resistenza, mobilità articolare, rapidità. Esercizi per il potenziamento delle qualità motorie. Cenni storici sugli sport  di squadra. Storia delle olimpiadi. Gli sport olimpici. Il gioco. Il fair-play. Handicap e sport.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 violenza nello sport.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 profilo del preadolescente.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Rilevazione dei dati antropometrici.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Apparato locomotore.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Come alimentarsi.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Alimentazione per lo sportivo. Integratori alimentari: il doping.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Norme di primo soccorso. Attività in ambiente naturale. Norme di sicurezza - norme di comportamento.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 segnali stradali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47" name="Google Shape;447;p57"/>
          <p:cNvSpPr txBox="1"/>
          <p:nvPr/>
        </p:nvSpPr>
        <p:spPr>
          <a:xfrm>
            <a:off x="208114" y="3000406"/>
            <a:ext cx="280120" cy="509366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57"/>
          <p:cNvSpPr/>
          <p:nvPr/>
        </p:nvSpPr>
        <p:spPr>
          <a:xfrm>
            <a:off x="496157" y="4836617"/>
            <a:ext cx="360039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57"/>
          <p:cNvSpPr/>
          <p:nvPr/>
        </p:nvSpPr>
        <p:spPr>
          <a:xfrm>
            <a:off x="280122" y="984185"/>
            <a:ext cx="1800200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57"/>
          <p:cNvSpPr/>
          <p:nvPr/>
        </p:nvSpPr>
        <p:spPr>
          <a:xfrm>
            <a:off x="280122" y="1056184"/>
            <a:ext cx="72008" cy="194421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57"/>
          <p:cNvSpPr/>
          <p:nvPr/>
        </p:nvSpPr>
        <p:spPr>
          <a:xfrm>
            <a:off x="280127" y="7320883"/>
            <a:ext cx="72009" cy="288032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57"/>
          <p:cNvSpPr/>
          <p:nvPr/>
        </p:nvSpPr>
        <p:spPr>
          <a:xfrm>
            <a:off x="293037" y="7464897"/>
            <a:ext cx="1432248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57"/>
          <p:cNvSpPr txBox="1"/>
          <p:nvPr/>
        </p:nvSpPr>
        <p:spPr>
          <a:xfrm>
            <a:off x="0" y="-100086"/>
            <a:ext cx="12801600" cy="36618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:   </a:t>
            </a:r>
            <a:r>
              <a:rPr lang="it-IT" sz="1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CONSAPEVOLEZZA ED ESPRESSIONE CULTURALE:  IL CORPO E IL MOVIMENTO –       EDUCAZIONE FISICA    </a:t>
            </a:r>
            <a:endParaRPr/>
          </a:p>
        </p:txBody>
      </p:sp>
      <p:sp>
        <p:nvSpPr>
          <p:cNvPr id="454" name="Google Shape;454;p57"/>
          <p:cNvSpPr/>
          <p:nvPr/>
        </p:nvSpPr>
        <p:spPr>
          <a:xfrm>
            <a:off x="9285552" y="0"/>
            <a:ext cx="186113" cy="10081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75" tIns="61025" rIns="122075" bIns="61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4" name="Google Shape;464;p59"/>
          <p:cNvGraphicFramePr/>
          <p:nvPr/>
        </p:nvGraphicFramePr>
        <p:xfrm>
          <a:off x="568155" y="-75117"/>
          <a:ext cx="12233475" cy="9168460"/>
        </p:xfrm>
        <a:graphic>
          <a:graphicData uri="http://schemas.openxmlformats.org/drawingml/2006/table">
            <a:tbl>
              <a:tblPr bandRow="1">
                <a:noFill/>
                <a:tableStyleId>{1357623F-AE87-46E7-886A-2B6003903ADB}</a:tableStyleId>
              </a:tblPr>
              <a:tblGrid>
                <a:gridCol w="1296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1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34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/>
                        <a:t>SCUOLA DELL’INFANZIA</a:t>
                      </a:r>
                      <a:endParaRPr sz="1400" b="1"/>
                    </a:p>
                  </a:txBody>
                  <a:tcPr marL="91450" marR="91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TRIENNIO SCUOLA  PRIM.</a:t>
                      </a:r>
                      <a:endParaRPr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BIENNIO FIN. SCUOLA  PRIMARIA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/>
                        <a:t>SCUOLA SECOND. DI   I   GRADO</a:t>
                      </a:r>
                      <a:endParaRPr/>
                    </a:p>
                  </a:txBody>
                  <a:tcPr marL="91450" marR="9145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84250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3) SALUTE, BENESSERE, PREVENZIONE E SICUREZZA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3.A  </a:t>
                      </a: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Raggiungere una graduale autonomia personale nell’alimentazione, nel riconoscere i segnali del corpo e nella cura di se'.</a:t>
                      </a:r>
                      <a:endParaRPr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3.B  </a:t>
                      </a: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Interiorizzare e rappresentare graficamente lo schema corporeo.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3.A  A</a:t>
                      </a: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cquisire comportamenti e posture corretti , finalizzati  a migliorare la qualita’ della vita.</a:t>
                      </a:r>
                      <a:endParaRPr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3.B U</a:t>
                      </a: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tilizzare in modo consapevole attrezzi e spazi di attivita’.</a:t>
                      </a:r>
                      <a:endParaRPr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3.C  Percepire e riconoscere "sensazioni di benessere" legate all'attività ludico -  motorie.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0975" marR="0" lvl="0" indent="-18097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3.A </a:t>
                      </a: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Conoscere le principali norme scolastiche ed igieniche per la prevenzione di disturbi fisici.</a:t>
                      </a:r>
                      <a:endParaRPr/>
                    </a:p>
                    <a:p>
                      <a:pPr marL="180975" marR="0" lvl="0" indent="-18097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3.B </a:t>
                      </a: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Riconoscere il rapporto tra alimentazione ed esercizio fisico in relazione a sani stili di vita.</a:t>
                      </a: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3.C </a:t>
                      </a: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Acquisire corrette modalita’ per la prevenzione di infortuni e per mantenere la sicurezza nei vari ambienti di vita.</a:t>
                      </a:r>
                      <a:endParaRPr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3.A  </a:t>
                      </a: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Essere in grado di conoscere i cambiamenti morfologici caratteristici dell’et</a:t>
                      </a:r>
                      <a:r>
                        <a:rPr lang="it-IT" sz="800"/>
                        <a:t>à</a:t>
                      </a: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3.B  </a:t>
                      </a: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Essere in grado di distribuire lo sforzo in relazione al tipo di attivit</a:t>
                      </a:r>
                      <a:r>
                        <a:rPr lang="it-IT" sz="800"/>
                        <a:t>à</a:t>
                      </a: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richiesta e di applicare tecniche di controllo  respiratorio e di rilassamento muscolare a conclusione del lavoro.</a:t>
                      </a:r>
                      <a:endParaRPr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3.C  </a:t>
                      </a: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Saper adottare comportamenti appropriati per la propria sicurezza e dei compagni, anche rispetto a possibili situazioni di pericolo.</a:t>
                      </a:r>
                      <a:endParaRPr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3.D </a:t>
                      </a:r>
                      <a:r>
                        <a:rPr lang="it-IT" sz="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Conoscere  ed essere consapevoli dei difetti nocivi legati all’assunzione di integratori, sostanze illecite o che inducono dipendenza.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7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Rispettare e curare il proprio corpo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PRIMO, SECONDO E TERZO ANNO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Elementi di igiene del corpo. Alimentazione e benessere fisico. Assunzioni di comportamenti igienici e salutistici.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Rispetto di regole esecutive funzionali alla sicurezza nei vari ambienti di vita.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QUARTO E QUINTO ANNO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Elementi di igiene del corpo. Alimentazione e benessere fisico. Assunzioni di comportamenti igienici e salutistici.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Rispetto di regole esecutive funzionali alla sicurezza nei vari ambienti di vita.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Regole specifiche per la prevenzione degli infortuni. 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Costruire decaloghi, vademecum relativi ai corretti stili di vita per la conservazione della propria salute e dell’ambiente.</a:t>
                      </a: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– SECONDO -TERZO ANNO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Percezioni e analizzatori- percezione spazio-temporale. Vari tipi di movimento. Coordinazione. Equilibrio  -percorsi misti- circuiti di destrezza- giochi sportivi-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funzionamento, controllo, misurazione ed allenamento delle qualità fisiche: forza, resistenza, mobilità articolare, rapidità. Esercizi per il potenziamento delle qualità motorie. Cenni storici sugli sport  di squadra. Storia delle olimpiadi. Gli sport olimpici. Il gioco. Il fair-play. Handicap e sport.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 violenza nello sport.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 profilo del preadolescente.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Rilevazione dei dati antropometrici.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Apparato locomotore.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Come alimentarsi.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Alimentazione per lo sportivo. Integratori alimentari: il doping.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Norme di primo soccorso. Attività in ambiente naturale. Norme di sicurezza - norme di comportamento.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 segnali stradali</a:t>
                      </a: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65" name="Google Shape;465;p59"/>
          <p:cNvSpPr txBox="1"/>
          <p:nvPr/>
        </p:nvSpPr>
        <p:spPr>
          <a:xfrm>
            <a:off x="293037" y="3000406"/>
            <a:ext cx="280120" cy="509366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59"/>
          <p:cNvSpPr/>
          <p:nvPr/>
        </p:nvSpPr>
        <p:spPr>
          <a:xfrm>
            <a:off x="352136" y="5160640"/>
            <a:ext cx="360039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59"/>
          <p:cNvSpPr/>
          <p:nvPr/>
        </p:nvSpPr>
        <p:spPr>
          <a:xfrm>
            <a:off x="280122" y="984185"/>
            <a:ext cx="1800200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59"/>
          <p:cNvSpPr/>
          <p:nvPr/>
        </p:nvSpPr>
        <p:spPr>
          <a:xfrm>
            <a:off x="280122" y="1056184"/>
            <a:ext cx="72008" cy="194421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59"/>
          <p:cNvSpPr/>
          <p:nvPr/>
        </p:nvSpPr>
        <p:spPr>
          <a:xfrm>
            <a:off x="280127" y="8094067"/>
            <a:ext cx="72009" cy="288032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59"/>
          <p:cNvSpPr/>
          <p:nvPr/>
        </p:nvSpPr>
        <p:spPr>
          <a:xfrm>
            <a:off x="277284" y="8256984"/>
            <a:ext cx="1432248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59"/>
          <p:cNvSpPr txBox="1"/>
          <p:nvPr/>
        </p:nvSpPr>
        <p:spPr>
          <a:xfrm>
            <a:off x="0" y="-100086"/>
            <a:ext cx="12801600" cy="36618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:   </a:t>
            </a:r>
            <a:r>
              <a:rPr lang="it-IT" sz="1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CONSAPEVOLEZZA ED ESPRESSIONE CULTURALE:  IL CORPO E IL MOVIMENTO –       EDUCAZIONE FISICA    </a:t>
            </a:r>
            <a:endParaRPr/>
          </a:p>
        </p:txBody>
      </p:sp>
      <p:sp>
        <p:nvSpPr>
          <p:cNvPr id="472" name="Google Shape;472;p59"/>
          <p:cNvSpPr/>
          <p:nvPr/>
        </p:nvSpPr>
        <p:spPr>
          <a:xfrm>
            <a:off x="9285552" y="0"/>
            <a:ext cx="186113" cy="10081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75" tIns="61025" rIns="122075" bIns="61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7" name="Google Shape;477;p60"/>
          <p:cNvGraphicFramePr/>
          <p:nvPr/>
        </p:nvGraphicFramePr>
        <p:xfrm>
          <a:off x="1232855" y="-4001567"/>
          <a:ext cx="12233475" cy="9484185"/>
        </p:xfrm>
        <a:graphic>
          <a:graphicData uri="http://schemas.openxmlformats.org/drawingml/2006/table">
            <a:tbl>
              <a:tblPr bandRow="1">
                <a:noFill/>
                <a:tableStyleId>{1357623F-AE87-46E7-886A-2B6003903ADB}</a:tableStyleId>
              </a:tblPr>
              <a:tblGrid>
                <a:gridCol w="1359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34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/>
                        <a:t>SCUOLA DELL’INFANZIA</a:t>
                      </a:r>
                      <a:endParaRPr sz="1400" b="1"/>
                    </a:p>
                  </a:txBody>
                  <a:tcPr marL="91450" marR="91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TRIENNIO SCUOLA  PRIM.</a:t>
                      </a:r>
                      <a:endParaRPr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BIENNIO FIN. SCUOLA  PRIMARIA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/>
                        <a:t>SCUOLA SECOND. DI   I   GRADO</a:t>
                      </a:r>
                      <a:endParaRPr/>
                    </a:p>
                  </a:txBody>
                  <a:tcPr marL="91450" marR="9145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6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877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/>
                        <a:t>1) ESPLORARE E SPERIMENTARE</a:t>
                      </a:r>
                      <a:endParaRPr sz="14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7800" marR="0" lvl="0" indent="-177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1.A  Ascoltare i suoni e  riconoscerli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7800" marR="0" lvl="0" indent="-177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1.B   Imitare con la voce i suoni piu ‘ noti.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7800" marR="0" lvl="0" indent="-177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1.C  Partecipare  alla costruzione  di  semplici strumenti musicali.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7800" marR="0" lvl="0" indent="-177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1.D  Associare suoni e rumori agli ambienti.</a:t>
                      </a:r>
                      <a:endParaRPr/>
                    </a:p>
                    <a:p>
                      <a:pPr marL="177800" marR="0" lvl="0" indent="-177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1.E  Produrre  suoni utilizzando voce corpo e oggetti.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/>
                        <a:t>1.F  Rappresentare l’intensità dei suoni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/>
                        <a:t>1.G  Sonorizzare storie.</a:t>
                      </a: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1h.  Eseguire semplici composizioni ritmiche.</a:t>
                      </a: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1I.    Partecipare alle attivita’ di preparazione delle feste.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 Riprodurre semplici canzoni e filastrocche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B  Cogliere le sonorità del corpo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C  Riconoscere e riprodurre gesti e suoni utilizzando le mani , i piedi ed altre parti del corpo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D  Individuare e classificare oggetti che producono suoni o rumori 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E  Saper eseguire individualmente e in gruppo semplici canti rispettando le indicazioni date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F  Usare oggetti sonori o il proprio corpo per produrre, riprodurre, creare e improvvisare eventi musicali di vario genere o per accompagnare i canti.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G  Ascoltare un brano e coglierne gli aspetti espressivi.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 H Usare la voce in modo consapevole,cercando di curare la propria intonazione e memorizzare i canti proposti. 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I   Eseguire in gruppo semplici brani vocali  curando l’espressività e l’accuratezza  esecutiva in relazione ai diversi  parametri sonori.	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 Riconoscere alcune strutture fondamentali del linguaggio musicale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B  Cogliere i più immediati valori espressivi delle musiche ascoltate, traducendoli con la parola, l’azione motoria, il disegno 	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C  Cogliere le funzioni della musica in brani per danza, gioco, lavoro, pubblicità…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D Tradurre i brani ascoltati in parole, segni grafici , attivita’ motorie.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E  Cogliere i valori espressivi di musiche appartenenti a culture diverse.	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A  Promuovere ed arricchire una curiosità musicale;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1.B   Affinare il gusto estetico-musicale: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comunicare, esprimere, descrivere attraverso la musica.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1.C  Stimolare alla creatività ed all’invenzione di moduli espressivi realizzati mediante il suono.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1.D  Acquisire il senso dell’ordine, della logicità, della consequenzialità delle proposte e delle invenzioni.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1.E  Acquisire il consapevole possesso delle strutture del linguaggio musicale.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1.F  Cogliere coscientemente il significato espressivo della musica.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1.G  Prendere coscienza del ruolo e della dimensione del fenomeno musicale  nelle diverse realtà storiche e sociali.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74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Sapere ascoltare semplici brani e discriminare i suoni dai rumori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Sapere riprodurre semplici ritmi e sequenze esprimendosi attraverso la drammatizzazione.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/>
                        <a:t>Conoscere alcune tipologie dell'espressione vocale: giochi vocali, filastrocche, favole.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/>
                        <a:t>Canti di vario genere per potersi esprimere in attivita' motorie anche con il supporto di oggetti.</a:t>
                      </a:r>
                      <a:endParaRPr sz="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/>
                        <a:t>Canti accompagnati dai suoni del corpo. Indovinelli sonori: giochi sui concetti di suono, silenzio e rumore e loro rappresentazione attraverso notazioni non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/>
                        <a:t>convenzionali. L’inquinamento acustico.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/>
                        <a:t>Attivita’ ludico- musicali in riferimento alla vita quotidiana.</a:t>
                      </a:r>
                      <a:endParaRPr sz="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Ascolto guidato  e riflessioni su brani musicali appartenenti ad epoche e culture diverse.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Conoscere alcuni autori di composizioni musicali di varie epoche .</a:t>
                      </a:r>
                      <a:endParaRPr sz="80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Canti appartenenti a diversi repertori: canti popolari. Elementi base del codice musicale: la notazione convenzionale e conoscenza di  alcuni strumenti dell’orchestra.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Produzione,  propagazione, percezione  e parametri del suono. Voci umane. Tecnica di base del canto.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Strumenti musicali e famiglie.  Fondamenti delle tecniche esecutive  negli strumenti musicali.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Tecniche per la costruzione di  strumenti musicali.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Scrittura musicale, sistemi di notazione musicale tradizionale e non.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Giacimenti musicali (i quattro generi musicali).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Analogie, differenze e peculiarità stilistiche di  epoche e generi musicali diversi, con riferimento anche alle aree extraeuropee. Criteri di organizzazione formale tradizionali, principali strutture e regole del linguaggio musicale  e loro valenza espressiva.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Principali usi e funzioni della musica nella realtà contemporanea, con particolare riguardo ai mass media. Ruolo del compositore e funzione sociale della musica nei diversi contesti storici e sociali.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Luoghi del fare musica.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78" name="Google Shape;478;p60"/>
          <p:cNvSpPr txBox="1"/>
          <p:nvPr/>
        </p:nvSpPr>
        <p:spPr>
          <a:xfrm>
            <a:off x="208114" y="3000406"/>
            <a:ext cx="280120" cy="449349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60"/>
          <p:cNvSpPr/>
          <p:nvPr/>
        </p:nvSpPr>
        <p:spPr>
          <a:xfrm>
            <a:off x="496149" y="4944632"/>
            <a:ext cx="288028" cy="21603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60"/>
          <p:cNvSpPr/>
          <p:nvPr/>
        </p:nvSpPr>
        <p:spPr>
          <a:xfrm>
            <a:off x="280122" y="984185"/>
            <a:ext cx="1800200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60"/>
          <p:cNvSpPr/>
          <p:nvPr/>
        </p:nvSpPr>
        <p:spPr>
          <a:xfrm>
            <a:off x="280122" y="1056184"/>
            <a:ext cx="72008" cy="194421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60"/>
          <p:cNvSpPr/>
          <p:nvPr/>
        </p:nvSpPr>
        <p:spPr>
          <a:xfrm>
            <a:off x="244414" y="6760454"/>
            <a:ext cx="72010" cy="301615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60"/>
          <p:cNvSpPr/>
          <p:nvPr/>
        </p:nvSpPr>
        <p:spPr>
          <a:xfrm>
            <a:off x="244116" y="6954051"/>
            <a:ext cx="1432248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60"/>
          <p:cNvSpPr txBox="1"/>
          <p:nvPr/>
        </p:nvSpPr>
        <p:spPr>
          <a:xfrm>
            <a:off x="0" y="2"/>
            <a:ext cx="12801600" cy="329276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CONSAPEVOLEZZA ED ESPRESSIONE CULTURALE: IMMAGINI, SUONI, COLORI                 MUSICA</a:t>
            </a:r>
            <a:endParaRPr sz="1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60"/>
          <p:cNvSpPr/>
          <p:nvPr/>
        </p:nvSpPr>
        <p:spPr>
          <a:xfrm>
            <a:off x="7984976" y="0"/>
            <a:ext cx="216024" cy="26409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75" tIns="61025" rIns="122075" bIns="61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" name="Google Shape;490;p61"/>
          <p:cNvGraphicFramePr/>
          <p:nvPr/>
        </p:nvGraphicFramePr>
        <p:xfrm>
          <a:off x="496148" y="264099"/>
          <a:ext cx="11904875" cy="9092195"/>
        </p:xfrm>
        <a:graphic>
          <a:graphicData uri="http://schemas.openxmlformats.org/drawingml/2006/table">
            <a:tbl>
              <a:tblPr bandRow="1">
                <a:noFill/>
                <a:tableStyleId>{1357623F-AE87-46E7-886A-2B6003903ADB}</a:tableStyleId>
              </a:tblPr>
              <a:tblGrid>
                <a:gridCol w="1359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9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7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899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38775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/>
                        <a:t>SCUOLA DELL’INFANZIA</a:t>
                      </a:r>
                      <a:endParaRPr sz="1400" b="1"/>
                    </a:p>
                  </a:txBody>
                  <a:tcPr marL="91450" marR="91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TRIENNIO SCUOLA  PRIM.</a:t>
                      </a:r>
                      <a:endParaRPr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BIENNIO FIN. SCUOLA  PRIMARIA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SCUOLA SECOND. DI   I   GRADO</a:t>
                      </a:r>
                      <a:endParaRPr/>
                    </a:p>
                  </a:txBody>
                  <a:tcPr marL="91450" marR="9145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35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it-IT" sz="1300"/>
                        <a:t>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it-IT" sz="1300" b="1"/>
                        <a:t>2) ASCOLTARE </a:t>
                      </a:r>
                      <a:endParaRPr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it-IT" sz="1300" b="1"/>
                        <a:t>E DESCRIVERE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7800" marR="0" lvl="0" indent="-177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A.  Affinare la percezione uditiva.</a:t>
                      </a:r>
                      <a:endParaRPr/>
                    </a:p>
                    <a:p>
                      <a:pPr marL="177800" marR="0" lvl="0" indent="-177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/>
                        <a:t>2B.   Esprimere attraverso linguaggi verbali e non verbali i brani musicali ascoltati.</a:t>
                      </a: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A  Classificare i fenomeni acustici in base ai concetti di silenzio, suono, rumore.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B   Individuare le fonti sonore di un ambiente 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C   Riconoscere un ambiente, date le fonti sonore che lo caratterizzano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D  Classificare i fenomeni acustici in suoni e rumori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E   Distinguere suoni e rumori naturali da suoni e rumori artificiali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F   Conoscere le sonorità dei fenomeni naturali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G  Rappresentare i suoni ascoltati in forma grafica, con la  parola o il movimento.	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H  Riconoscere, descrivere, analizzare e classificare eventi sonori in funzione dei diversi parametri.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I   Sviluppare le capacità di ascolto e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discriminazione dei suoni naturali e tecnologici  	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A  Utilizzare la voce per interpretare un canto, sincronizzarla con quella degli altri nel canto corale.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B  Accompagnare i canti con sonorità create con strumenti convenzionali e non.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C  Applicare criteri di trascrizione dei  suoni.	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D  Utilizzare in modo efficace la voce per memorizzare un canto, sincronizzare il proprio canto con quello degli altri e curare    l’intonazione,l’espressività,l’interpretazione.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E  Utilizzare strumenti musicali per eseguire semplici sequenze ritmiche.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F   Usare le risorse espressive della vocalità nella lettura, recitazione e drammatizzazione di testi  verbali.	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Pratica strumentale e strumenti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Possedere le elementari tecniche esecutive degli strumenti musicali ed eseguire “semplici” brani ritmici, melodici e armonici sia ad orecchio sia decifrando uno spartito, senza preclusione di genere o stile.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Costruzione di semplici strumenti musicali.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Realizzare improvvisazioni guidate che approdino a sequenze dotate di senso musicale.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Distinguere i parametri del suono.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Pratica vocale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Riprodurre con la voce, per imitazione e/o per lettura, brani corali ad una o più voci anche con appropriati arrangiamenti strumentali, desunti da repertori senza preclusioni di generi, epoche e stili.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Improvvisare su scale pentafoniche e blues.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Intonare la scala di do e gli intervalli.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Produzione musicale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Comporre liberamente un ritmo.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Comporre liberamente una melodia.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Dare una risposta ad una frase ritmica.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Dare una risposta ad una frase melodica.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Elaborare semplici materiali sonori mediante l’analisi, la sperimentazione e la manipolazione di oggetti sonori, utilizzando semplici software appropriati.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Improvvisare sequenze ritmiche e melodiche a partire da stimoli di diversa natura (musicali, grafici, verbali, ecc.). [solo nei laboratori]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Elaborare commenti musicali a testi verbali o figurativi, azioni sceniche, ecc. [solo nei laboratori]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Ascolto, interpretazione e analisi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Riconoscere e analizzare l’ambiente sonoro.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Riconoscere e analizzare con linguaggio appropriato le fondamentali strutture del linguaggio musicale e la loro valenza espressiva, anche in relazione ad altri linguaggi, mediante l’ascolto di opere musicali scelte come paradigmatiche di generi, forme e stili storicamente rilevanti.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Intercalare musiche e autori nel contesto storico sociale di appartenenza e comprenderne  funzione e ruolo.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Lettura e scrittura</a:t>
                      </a: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Leggere, scrivere e decodificare la scrittura musicale tradizionale e non.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91" name="Google Shape;491;p61"/>
          <p:cNvSpPr txBox="1"/>
          <p:nvPr/>
        </p:nvSpPr>
        <p:spPr>
          <a:xfrm>
            <a:off x="208114" y="3000406"/>
            <a:ext cx="280120" cy="509366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61"/>
          <p:cNvSpPr/>
          <p:nvPr/>
        </p:nvSpPr>
        <p:spPr>
          <a:xfrm>
            <a:off x="302980" y="5097770"/>
            <a:ext cx="360039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61"/>
          <p:cNvSpPr/>
          <p:nvPr/>
        </p:nvSpPr>
        <p:spPr>
          <a:xfrm>
            <a:off x="280122" y="984185"/>
            <a:ext cx="1800200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61"/>
          <p:cNvSpPr/>
          <p:nvPr/>
        </p:nvSpPr>
        <p:spPr>
          <a:xfrm>
            <a:off x="280122" y="1056184"/>
            <a:ext cx="72008" cy="194421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61"/>
          <p:cNvSpPr/>
          <p:nvPr/>
        </p:nvSpPr>
        <p:spPr>
          <a:xfrm>
            <a:off x="280121" y="7320883"/>
            <a:ext cx="45718" cy="792088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61"/>
          <p:cNvSpPr/>
          <p:nvPr/>
        </p:nvSpPr>
        <p:spPr>
          <a:xfrm rot="5400000">
            <a:off x="-767571" y="8302559"/>
            <a:ext cx="2141103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61"/>
          <p:cNvSpPr txBox="1"/>
          <p:nvPr/>
        </p:nvSpPr>
        <p:spPr>
          <a:xfrm>
            <a:off x="0" y="0"/>
            <a:ext cx="12801600" cy="36618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127875" tIns="63925" rIns="127875" bIns="63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:   </a:t>
            </a:r>
            <a:r>
              <a:rPr lang="it-IT" sz="1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CONSAPEVOLEZZA ED ESPRESSIONE CULTURALE    :  IMMAGINI, SUONI, COLORI                    MUSICA</a:t>
            </a:r>
            <a:endParaRPr/>
          </a:p>
        </p:txBody>
      </p:sp>
      <p:sp>
        <p:nvSpPr>
          <p:cNvPr id="498" name="Google Shape;498;p61"/>
          <p:cNvSpPr/>
          <p:nvPr/>
        </p:nvSpPr>
        <p:spPr>
          <a:xfrm>
            <a:off x="9641162" y="0"/>
            <a:ext cx="216024" cy="33610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75" tIns="61025" rIns="122075" bIns="61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rganico">
  <a:themeElements>
    <a:clrScheme name="Organico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11116</Words>
  <Application>Microsoft Office PowerPoint</Application>
  <PresentationFormat>Formato A3 (297x420 mm)</PresentationFormat>
  <Paragraphs>2638</Paragraphs>
  <Slides>25</Slides>
  <Notes>25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25</vt:i4>
      </vt:variant>
    </vt:vector>
  </HeadingPairs>
  <TitlesOfParts>
    <vt:vector size="36" baseType="lpstr">
      <vt:lpstr>Arial</vt:lpstr>
      <vt:lpstr>Calibri</vt:lpstr>
      <vt:lpstr>Arial Narrow</vt:lpstr>
      <vt:lpstr>Times New Roman</vt:lpstr>
      <vt:lpstr>Noto Sans Symbols</vt:lpstr>
      <vt:lpstr>Garamond</vt:lpstr>
      <vt:lpstr>1_Tema di Office</vt:lpstr>
      <vt:lpstr>Tema di Office</vt:lpstr>
      <vt:lpstr>2_Tema di Office</vt:lpstr>
      <vt:lpstr>3_Tema di Office</vt:lpstr>
      <vt:lpstr>Organico</vt:lpstr>
      <vt:lpstr>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RUBRICA DI VALUTAZIONE 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Giuseppa Alba Passerini</dc:creator>
  <cp:lastModifiedBy>Palazzo</cp:lastModifiedBy>
  <cp:revision>4</cp:revision>
  <dcterms:modified xsi:type="dcterms:W3CDTF">2021-01-26T11:58:46Z</dcterms:modified>
</cp:coreProperties>
</file>